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8" r:id="rId14"/>
    <p:sldId id="271" r:id="rId15"/>
    <p:sldId id="270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1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2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7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465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14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00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39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2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09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99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1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2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21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56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33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3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45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29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ehz7tCxjSE?feature=player_embedded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alms.org/Public/PreviewStandard/Preview/2011" TargetMode="External"/><Relationship Id="rId2" Type="http://schemas.openxmlformats.org/officeDocument/2006/relationships/hyperlink" Target="http://www.cpalms.org/Public/PreviewStandard/Preview/20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hhe.com/biosci/genbio/virtual_labs/BL_05/BL_0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218296" cy="23876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5E Essential Lesson – Mendel’s Laws of Segregation and Independent </a:t>
            </a:r>
            <a:r>
              <a:rPr lang="en-US" b="1" dirty="0" smtClean="0"/>
              <a:t>Assortment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 smtClean="0"/>
              <a:t>2015 – 2016</a:t>
            </a:r>
          </a:p>
          <a:p>
            <a:pPr algn="ctr"/>
            <a:r>
              <a:rPr lang="en-US" sz="3200" b="1" dirty="0" smtClean="0"/>
              <a:t>Biology/Biology Honors</a:t>
            </a:r>
          </a:p>
          <a:p>
            <a:pPr algn="ctr"/>
            <a:r>
              <a:rPr lang="en-US" sz="3200" b="1" dirty="0" smtClean="0"/>
              <a:t>Ms. McCabe</a:t>
            </a:r>
          </a:p>
        </p:txBody>
      </p:sp>
    </p:spTree>
    <p:extLst>
      <p:ext uri="{BB962C8B-B14F-4D97-AF65-F5344CB8AC3E}">
        <p14:creationId xmlns:p14="http://schemas.microsoft.com/office/powerpoint/2010/main" val="301295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Explain – predicting with Punnett squares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62976"/>
            <a:ext cx="10440988" cy="451104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US" sz="4000" b="1" u="sng" dirty="0" smtClean="0">
                <a:solidFill>
                  <a:srgbClr val="FFFF00"/>
                </a:solidFill>
              </a:rPr>
              <a:t>Independent Work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3000" b="1" i="1" dirty="0" smtClean="0"/>
              <a:t>Number 1-4 on your lab paper &amp; answer the following:</a:t>
            </a:r>
            <a:endParaRPr lang="en-US" sz="3000" b="1" i="1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 smtClean="0"/>
              <a:t>Describe </a:t>
            </a:r>
            <a:r>
              <a:rPr lang="en-US" sz="3200" dirty="0"/>
              <a:t>how to use </a:t>
            </a:r>
            <a:r>
              <a:rPr lang="en-US" sz="3200" dirty="0" smtClean="0"/>
              <a:t>phenotype </a:t>
            </a:r>
            <a:r>
              <a:rPr lang="en-US" sz="3200" dirty="0"/>
              <a:t>ratios to determine the percentage of offspring displaying each trait</a:t>
            </a:r>
            <a:r>
              <a:rPr lang="en-US" sz="3200" dirty="0" smtClean="0"/>
              <a:t>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Can the genotype for a gray-bodied fly be determined?  Why or why not? Describe all of the possible genotypes for a fly with that phenotype</a:t>
            </a:r>
            <a:r>
              <a:rPr lang="en-US" sz="3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hlinkClick r:id="rId2"/>
              </a:rPr>
              <a:t>SC.912.L.16.1</a:t>
            </a:r>
            <a:r>
              <a:rPr lang="en-US" sz="1600" u="sng" dirty="0">
                <a:hlinkClick r:id="rId2"/>
              </a:rPr>
              <a:t> </a:t>
            </a:r>
            <a:r>
              <a:rPr lang="en-US" sz="16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600" b="1" u="sng" dirty="0">
                <a:hlinkClick r:id="rId3"/>
              </a:rPr>
              <a:t>SC.912.L.16.2</a:t>
            </a:r>
            <a:r>
              <a:rPr lang="en-US" sz="16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pic>
        <p:nvPicPr>
          <p:cNvPr id="4098" name="Picture 2" descr="http://www.patriciadesigns.com/_Media/stopandthink_bevel_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544" y="1416149"/>
            <a:ext cx="1499616" cy="116812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</p:pic>
      <p:sp>
        <p:nvSpPr>
          <p:cNvPr id="6" name="Rectangle 5"/>
          <p:cNvSpPr/>
          <p:nvPr/>
        </p:nvSpPr>
        <p:spPr>
          <a:xfrm rot="917465">
            <a:off x="8479242" y="1935806"/>
            <a:ext cx="3365880" cy="707886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Random Calls!!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416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Call Seating assignments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40423"/>
              </p:ext>
            </p:extLst>
          </p:nvPr>
        </p:nvGraphicFramePr>
        <p:xfrm>
          <a:off x="2030412" y="1706882"/>
          <a:ext cx="8128000" cy="4376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</a:t>
                      </a:r>
                      <a:r>
                        <a:rPr lang="en-US" sz="2400" baseline="0" dirty="0" smtClean="0"/>
                        <a:t>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 4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328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Explain – predicting with Punnett squares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962976"/>
            <a:ext cx="10440988" cy="451104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US" sz="4000" b="1" u="sng" dirty="0" smtClean="0">
                <a:solidFill>
                  <a:srgbClr val="FFFF00"/>
                </a:solidFill>
              </a:rPr>
              <a:t>Independent Work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2800" b="1" i="1" dirty="0" smtClean="0"/>
              <a:t>Number 1-4 on your lab paper &amp; answer the following:</a:t>
            </a:r>
          </a:p>
          <a:p>
            <a:pPr marL="742950" indent="-742950">
              <a:lnSpc>
                <a:spcPct val="100000"/>
              </a:lnSpc>
              <a:buFont typeface="+mj-lt"/>
              <a:buAutoNum type="arabicPeriod" startAt="3"/>
            </a:pPr>
            <a:r>
              <a:rPr lang="en-US" sz="3200" dirty="0" smtClean="0"/>
              <a:t>Explain </a:t>
            </a:r>
            <a:r>
              <a:rPr lang="en-US" sz="3200" dirty="0"/>
              <a:t>why an organism with a homozygous dominant genotype has the same phenotype as an organism with a heterozygous genotype.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en-US" sz="3200" dirty="0"/>
              <a:t>What genetic information can be obtained from a Punnett square?  What genetic information cannot be determined from a Punnett square?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hlinkClick r:id="rId2"/>
              </a:rPr>
              <a:t>SC.912.L.16.1</a:t>
            </a:r>
            <a:r>
              <a:rPr lang="en-US" sz="1600" u="sng" dirty="0">
                <a:hlinkClick r:id="rId2"/>
              </a:rPr>
              <a:t> </a:t>
            </a:r>
            <a:r>
              <a:rPr lang="en-US" sz="16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600" b="1" u="sng" dirty="0">
                <a:hlinkClick r:id="rId3"/>
              </a:rPr>
              <a:t>SC.912.L.16.2</a:t>
            </a:r>
            <a:r>
              <a:rPr lang="en-US" sz="16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pic>
        <p:nvPicPr>
          <p:cNvPr id="4098" name="Picture 2" descr="http://www.patriciadesigns.com/_Media/stopandthink_bevel_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544" y="1416149"/>
            <a:ext cx="1499616" cy="1168122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</p:pic>
      <p:sp>
        <p:nvSpPr>
          <p:cNvPr id="7" name="Rectangle 6"/>
          <p:cNvSpPr/>
          <p:nvPr/>
        </p:nvSpPr>
        <p:spPr>
          <a:xfrm rot="917465">
            <a:off x="8479242" y="1935806"/>
            <a:ext cx="3365880" cy="707886"/>
          </a:xfrm>
          <a:prstGeom prst="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Random Calls!!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423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Random Call Seating assignments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0412" y="1706882"/>
          <a:ext cx="8128000" cy="43769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</a:t>
                      </a:r>
                      <a:r>
                        <a:rPr lang="en-US" sz="2400" baseline="0" dirty="0" smtClean="0"/>
                        <a:t>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</a:t>
                      </a:r>
                      <a:r>
                        <a:rPr lang="en-US" sz="2400" baseline="0" dirty="0" smtClean="0"/>
                        <a:t>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Row 4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1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2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3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4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5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6</a:t>
                      </a:r>
                      <a:endParaRPr lang="en-US" sz="2400" dirty="0"/>
                    </a:p>
                  </a:txBody>
                  <a:tcPr anchor="ctr"/>
                </a:tc>
              </a:tr>
              <a:tr h="54711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Seat 7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18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Explain – </a:t>
            </a:r>
            <a:r>
              <a:rPr lang="en-US" sz="2800" b="1" dirty="0" smtClean="0"/>
              <a:t>Mendel video/</a:t>
            </a:r>
            <a:r>
              <a:rPr lang="en-US" sz="2800" b="1" dirty="0" err="1" smtClean="0"/>
              <a:t>ppt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Continue notes on the back of your lab paper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hlinkClick r:id="rId2"/>
              </a:rPr>
              <a:t>SC.912.L.16.1</a:t>
            </a:r>
            <a:r>
              <a:rPr lang="en-US" sz="1600" u="sng" dirty="0">
                <a:hlinkClick r:id="rId2"/>
              </a:rPr>
              <a:t> </a:t>
            </a:r>
            <a:r>
              <a:rPr lang="en-US" sz="16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600" b="1" u="sng" dirty="0">
                <a:hlinkClick r:id="rId3"/>
              </a:rPr>
              <a:t>SC.912.L.16.2</a:t>
            </a:r>
            <a:r>
              <a:rPr lang="en-US" sz="16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</p:spTree>
    <p:extLst>
      <p:ext uri="{BB962C8B-B14F-4D97-AF65-F5344CB8AC3E}">
        <p14:creationId xmlns:p14="http://schemas.microsoft.com/office/powerpoint/2010/main" val="4169419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ehz7tCxjS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27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Explain – </a:t>
            </a:r>
            <a:r>
              <a:rPr lang="en-US" sz="2800" b="1" dirty="0" smtClean="0"/>
              <a:t>Vocab Table &amp; patterns of Inheritance WS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560576"/>
            <a:ext cx="10440988" cy="491344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Describe </a:t>
            </a:r>
            <a:r>
              <a:rPr lang="en-US" sz="3200" dirty="0"/>
              <a:t>how to use </a:t>
            </a:r>
            <a:r>
              <a:rPr lang="en-US" sz="3200" dirty="0" smtClean="0"/>
              <a:t>phenotype </a:t>
            </a:r>
            <a:r>
              <a:rPr lang="en-US" sz="3200" dirty="0"/>
              <a:t>ratios to determine the percentage of offspring displaying each trait</a:t>
            </a:r>
            <a:r>
              <a:rPr lang="en-US" sz="3200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u="sng" dirty="0">
                <a:hlinkClick r:id="rId2"/>
              </a:rPr>
              <a:t>SC.912.L.16.1</a:t>
            </a:r>
            <a:r>
              <a:rPr lang="en-US" sz="1600" u="sng" dirty="0">
                <a:hlinkClick r:id="rId2"/>
              </a:rPr>
              <a:t> </a:t>
            </a:r>
            <a:r>
              <a:rPr lang="en-US" sz="16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600" b="1" u="sng" dirty="0">
                <a:hlinkClick r:id="rId3"/>
              </a:rPr>
              <a:t>SC.912.L.16.2</a:t>
            </a:r>
            <a:r>
              <a:rPr lang="en-US" sz="16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</p:spTree>
    <p:extLst>
      <p:ext uri="{BB962C8B-B14F-4D97-AF65-F5344CB8AC3E}">
        <p14:creationId xmlns:p14="http://schemas.microsoft.com/office/powerpoint/2010/main" val="245270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						1/12-13/16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1 complete paragraph, on a half-sheet of paper, answer the following for your class:</a:t>
            </a:r>
            <a:endParaRPr lang="en-US" dirty="0"/>
          </a:p>
          <a:p>
            <a:pPr lvl="0"/>
            <a:r>
              <a:rPr lang="en-US" b="1" dirty="0"/>
              <a:t>Periods 1 &amp; 6: </a:t>
            </a:r>
            <a:r>
              <a:rPr lang="en-US" dirty="0"/>
              <a:t>What are factors that might affect the rates of photosynthesis &amp; cellular respiration?</a:t>
            </a:r>
          </a:p>
          <a:p>
            <a:pPr lvl="0"/>
            <a:r>
              <a:rPr lang="en-US" b="1" dirty="0"/>
              <a:t>Periods 2, 4, 5, &amp; 7:</a:t>
            </a:r>
            <a:r>
              <a:rPr lang="en-US" dirty="0"/>
              <a:t> How are photosynthesis &amp; cellular respiration similar? </a:t>
            </a:r>
            <a:r>
              <a:rPr lang="en-US"/>
              <a:t>How are they </a:t>
            </a:r>
            <a:r>
              <a:rPr lang="en-US"/>
              <a:t>different</a:t>
            </a:r>
            <a:r>
              <a:rPr lang="en-US" smtClean="0"/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23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u="sng" dirty="0">
                <a:hlinkClick r:id="rId2"/>
              </a:rPr>
              <a:t>SC.912.L.16.1</a:t>
            </a:r>
            <a:r>
              <a:rPr lang="en-US" sz="2800" u="sng" dirty="0">
                <a:hlinkClick r:id="rId2"/>
              </a:rPr>
              <a:t> </a:t>
            </a:r>
            <a:r>
              <a:rPr lang="en-US" sz="2800" dirty="0"/>
              <a:t>Use Mendel’s laws of segregation and independent assortment to analyze patterns of inheritance. </a:t>
            </a:r>
          </a:p>
          <a:p>
            <a:pPr lvl="0"/>
            <a:r>
              <a:rPr lang="en-US" sz="2800" b="1" u="sng" dirty="0">
                <a:hlinkClick r:id="rId3"/>
              </a:rPr>
              <a:t>SC.912.L.16.2</a:t>
            </a:r>
            <a:r>
              <a:rPr lang="en-US" sz="2800" dirty="0"/>
              <a:t> Discuss observed inheritance patterns caused by various modes of inheritance, including dominant, recessive, codominant, sex-linked, polygenic, and multiple alleles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9219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sz="4800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64399"/>
            <a:ext cx="9905999" cy="35417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What influence did </a:t>
            </a:r>
            <a:r>
              <a:rPr lang="en-US" sz="2800" dirty="0" err="1"/>
              <a:t>Gregor</a:t>
            </a:r>
            <a:r>
              <a:rPr lang="en-US" sz="2800" dirty="0"/>
              <a:t> Mendel have on the study of genetics?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can I identify dominant and recessive patterns of inheritance?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can we predict inheritance of multiple traits using Punnett squares?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can I identify and predict offspring non-Mendelian crosses?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How can we analyze how genetic traits and disorders are inherited using pedigrees?</a:t>
            </a:r>
          </a:p>
        </p:txBody>
      </p:sp>
    </p:spTree>
    <p:extLst>
      <p:ext uri="{BB962C8B-B14F-4D97-AF65-F5344CB8AC3E}">
        <p14:creationId xmlns:p14="http://schemas.microsoft.com/office/powerpoint/2010/main" val="303553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Engage – Born this 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8112"/>
            <a:ext cx="9905999" cy="413308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Stand up if you…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Have a widow’s peak hairline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hlinkClick r:id="rId2"/>
              </a:rPr>
              <a:t>SC.912.L.16.1</a:t>
            </a:r>
            <a:r>
              <a:rPr lang="en-US" sz="1700" u="sng" dirty="0">
                <a:hlinkClick r:id="rId2"/>
              </a:rPr>
              <a:t> </a:t>
            </a:r>
            <a:r>
              <a:rPr lang="en-US" sz="17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700" b="1" u="sng" dirty="0">
                <a:hlinkClick r:id="rId3"/>
              </a:rPr>
              <a:t>SC.912.L.16.2</a:t>
            </a:r>
            <a:r>
              <a:rPr lang="en-US" sz="17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pic>
        <p:nvPicPr>
          <p:cNvPr id="1026" name="Picture 2" descr="http://mdk12.msde.maryland.gov/assessments/high_school/look_like/2007/biology/images/32_q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669" y="3724656"/>
            <a:ext cx="5290961" cy="154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qph.is.quoracdn.net/main-qimg-83463c2d1d9c3922c34dbbf92e15642d?convert_to_webp=tr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341" y="2528316"/>
            <a:ext cx="2181225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19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Engage – Born this 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8112"/>
            <a:ext cx="9905999" cy="413308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Stand up if you…</a:t>
            </a:r>
            <a:endParaRPr lang="en-US" sz="3600" b="1" dirty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</a:rPr>
              <a:t>Have hitchhiker thumbs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hlinkClick r:id="rId2"/>
              </a:rPr>
              <a:t>SC.912.L.16.1</a:t>
            </a:r>
            <a:r>
              <a:rPr lang="en-US" sz="1700" u="sng" dirty="0">
                <a:hlinkClick r:id="rId2"/>
              </a:rPr>
              <a:t> </a:t>
            </a:r>
            <a:r>
              <a:rPr lang="en-US" sz="17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700" b="1" u="sng" dirty="0">
                <a:hlinkClick r:id="rId3"/>
              </a:rPr>
              <a:t>SC.912.L.16.2</a:t>
            </a:r>
            <a:r>
              <a:rPr lang="en-US" sz="17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7824" y="2050869"/>
            <a:ext cx="3524946" cy="2397481"/>
          </a:xfrm>
          <a:prstGeom prst="rect">
            <a:avLst/>
          </a:prstGeom>
        </p:spPr>
      </p:pic>
      <p:pic>
        <p:nvPicPr>
          <p:cNvPr id="2052" name="Picture 4" descr="http://humangeneticsmyths.weebly.com/uploads/2/5/2/8/25287367/5019095_ori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43" y="3477557"/>
            <a:ext cx="6991350" cy="1552576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1644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Engage – Born this 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58112"/>
            <a:ext cx="10514140" cy="4133089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3 Handouts: </a:t>
            </a:r>
            <a:r>
              <a:rPr lang="en-US" sz="2800" b="1" u="sng" dirty="0" smtClean="0">
                <a:solidFill>
                  <a:srgbClr val="FFFF00"/>
                </a:solidFill>
              </a:rPr>
              <a:t>An Inventory of Our Traits: Survey, Data Table, &amp; Graph</a:t>
            </a:r>
            <a:endParaRPr lang="en-US" sz="2800" b="1" u="sng" dirty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Your row is your group </a:t>
            </a:r>
            <a:r>
              <a:rPr lang="en-US" sz="3200" b="1" dirty="0" smtClean="0"/>
              <a:t>(4 groups total)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The </a:t>
            </a:r>
            <a:r>
              <a:rPr lang="en-US" sz="3200" b="1" dirty="0" smtClean="0"/>
              <a:t>first</a:t>
            </a:r>
            <a:r>
              <a:rPr lang="en-US" sz="3200" b="1" dirty="0" smtClean="0">
                <a:solidFill>
                  <a:srgbClr val="FFFF00"/>
                </a:solidFill>
              </a:rPr>
              <a:t> person in the row is the </a:t>
            </a:r>
            <a:r>
              <a:rPr lang="en-US" sz="3200" b="1" u="sng" dirty="0" smtClean="0"/>
              <a:t>“Writer”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The </a:t>
            </a:r>
            <a:r>
              <a:rPr lang="en-US" sz="3200" b="1" dirty="0" smtClean="0"/>
              <a:t>last</a:t>
            </a:r>
            <a:r>
              <a:rPr lang="en-US" sz="3200" b="1" dirty="0" smtClean="0">
                <a:solidFill>
                  <a:srgbClr val="FFFF00"/>
                </a:solidFill>
              </a:rPr>
              <a:t> person in the row is the </a:t>
            </a:r>
            <a:r>
              <a:rPr lang="en-US" sz="3200" b="1" u="sng" dirty="0" smtClean="0"/>
              <a:t>“Graph-Maker”</a:t>
            </a:r>
            <a:endParaRPr lang="en-US" sz="3200" b="1" dirty="0" smtClean="0"/>
          </a:p>
          <a:p>
            <a:r>
              <a:rPr lang="en-US" sz="3200" b="1" dirty="0" smtClean="0">
                <a:solidFill>
                  <a:srgbClr val="FFFF00"/>
                </a:solidFill>
              </a:rPr>
              <a:t>You have </a:t>
            </a:r>
            <a:r>
              <a:rPr lang="en-US" sz="3200" b="1" u="sng" dirty="0" smtClean="0"/>
              <a:t>10 minutes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to complete this activity</a:t>
            </a:r>
          </a:p>
          <a:p>
            <a:endParaRPr lang="en-US" sz="32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hlinkClick r:id="rId2"/>
              </a:rPr>
              <a:t>SC.912.L.16.1</a:t>
            </a:r>
            <a:r>
              <a:rPr lang="en-US" sz="1700" u="sng" dirty="0">
                <a:hlinkClick r:id="rId2"/>
              </a:rPr>
              <a:t> </a:t>
            </a:r>
            <a:r>
              <a:rPr lang="en-US" sz="17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700" b="1" u="sng" dirty="0">
                <a:hlinkClick r:id="rId3"/>
              </a:rPr>
              <a:t>SC.912.L.16.2</a:t>
            </a:r>
            <a:r>
              <a:rPr lang="en-US" sz="17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pic>
        <p:nvPicPr>
          <p:cNvPr id="3074" name="Picture 2" descr="http://images.clipartpanda.com/go-team-clipart-go---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1564">
            <a:off x="9133442" y="4732798"/>
            <a:ext cx="2333062" cy="165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92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Engage – Born this way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361569"/>
            <a:ext cx="10514140" cy="609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An Inventory of Our Traits: Class Period Graph</a:t>
            </a:r>
            <a:endParaRPr lang="en-US" sz="2800" b="1" u="sng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hlinkClick r:id="rId2"/>
              </a:rPr>
              <a:t>SC.912.L.16.1</a:t>
            </a:r>
            <a:r>
              <a:rPr lang="en-US" sz="1700" u="sng" dirty="0">
                <a:hlinkClick r:id="rId2"/>
              </a:rPr>
              <a:t> </a:t>
            </a:r>
            <a:r>
              <a:rPr lang="en-US" sz="17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700" b="1" u="sng" dirty="0">
                <a:hlinkClick r:id="rId3"/>
              </a:rPr>
              <a:t>SC.912.L.16.2</a:t>
            </a:r>
            <a:r>
              <a:rPr lang="en-US" sz="17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2352" y="1962976"/>
            <a:ext cx="10034016" cy="476700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1"/>
            <a:endCxn id="6" idx="3"/>
          </p:cNvCxnSpPr>
          <p:nvPr/>
        </p:nvCxnSpPr>
        <p:spPr>
          <a:xfrm>
            <a:off x="1292352" y="4346480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8448" y="4937792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8448" y="3194336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04544" y="3785648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8448" y="2084864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04544" y="2676176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8448" y="5437664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04544" y="6028976"/>
            <a:ext cx="1003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792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84406"/>
            <a:ext cx="9905998" cy="1478570"/>
          </a:xfrm>
        </p:spPr>
        <p:txBody>
          <a:bodyPr/>
          <a:lstStyle/>
          <a:p>
            <a:r>
              <a:rPr lang="en-US" b="1" dirty="0" smtClean="0"/>
              <a:t>Explore – predicting with Punnett squares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996" y="1499616"/>
            <a:ext cx="4407409" cy="4779264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Materials</a:t>
            </a:r>
            <a:endParaRPr lang="en-US" sz="2800" b="1" u="sng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/>
              <a:t>Notebook paper (per person)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Pen or pencil</a:t>
            </a:r>
          </a:p>
          <a:p>
            <a:pPr marL="0" lvl="0" indent="0" algn="ctr">
              <a:lnSpc>
                <a:spcPct val="100000"/>
              </a:lnSpc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Directions</a:t>
            </a:r>
            <a:endParaRPr lang="en-US" sz="2800" b="1" u="sng" dirty="0">
              <a:solidFill>
                <a:srgbClr val="FFFF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 smtClean="0"/>
              <a:t>Name, date, period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/>
              <a:t>Title: </a:t>
            </a:r>
            <a:r>
              <a:rPr lang="en-US" sz="2800" b="1" u="sng" dirty="0" smtClean="0"/>
              <a:t>Fruit Fly </a:t>
            </a:r>
            <a:r>
              <a:rPr lang="en-US" sz="2800" b="1" u="sng" dirty="0" err="1" smtClean="0"/>
              <a:t>SimLab</a:t>
            </a:r>
            <a:endParaRPr lang="en-US" sz="2800" b="1"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FFFF00"/>
                </a:solidFill>
              </a:rPr>
              <a:t>Copy the table at right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2352" y="0"/>
            <a:ext cx="99242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700" b="1" u="sng" dirty="0">
                <a:hlinkClick r:id="rId2"/>
              </a:rPr>
              <a:t>SC.912.L.16.1</a:t>
            </a:r>
            <a:r>
              <a:rPr lang="en-US" sz="1700" u="sng" dirty="0">
                <a:hlinkClick r:id="rId2"/>
              </a:rPr>
              <a:t> </a:t>
            </a:r>
            <a:r>
              <a:rPr lang="en-US" sz="1700" dirty="0"/>
              <a:t>Use Mendel’s laws of segregation and independent assortment to analyze patterns of inheritance. </a:t>
            </a:r>
          </a:p>
          <a:p>
            <a:pPr lvl="0" algn="ctr"/>
            <a:r>
              <a:rPr lang="en-US" sz="1700" b="1" u="sng" dirty="0">
                <a:hlinkClick r:id="rId3"/>
              </a:rPr>
              <a:t>SC.912.L.16.2</a:t>
            </a:r>
            <a:r>
              <a:rPr lang="en-US" sz="1700" dirty="0"/>
              <a:t> Discuss observed inheritance patterns caused by various modes of inheritance, including dominant, recessive, codominant, sex-linked, polygenic, and multiple alleles.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86091"/>
              </p:ext>
            </p:extLst>
          </p:nvPr>
        </p:nvGraphicFramePr>
        <p:xfrm>
          <a:off x="4730496" y="2182367"/>
          <a:ext cx="7389813" cy="355347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5091"/>
                <a:gridCol w="1266428"/>
                <a:gridCol w="1294261"/>
                <a:gridCol w="1333487"/>
                <a:gridCol w="2340546"/>
              </a:tblGrid>
              <a:tr h="9351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Scenario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Genotype Parent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Genotype Parent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Offspring Genotype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Offspring Phenotype Ratio</a:t>
                      </a:r>
                      <a:endParaRPr lang="en-US" dirty="0"/>
                    </a:p>
                  </a:txBody>
                  <a:tcPr/>
                </a:tc>
              </a:tr>
              <a:tr h="8727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8727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87276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596128" y="5735843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/>
              <a:t>http://</a:t>
            </a:r>
            <a:r>
              <a:rPr lang="en-US" sz="1600" dirty="0">
                <a:hlinkClick r:id="rId4"/>
              </a:rPr>
              <a:t>www.mhhe.com/biosci/genbio/virtual_labs/BL_05/BL_05.html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23994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303</TotalTime>
  <Words>610</Words>
  <Application>Microsoft Office PowerPoint</Application>
  <PresentationFormat>Widescreen</PresentationFormat>
  <Paragraphs>145</Paragraphs>
  <Slides>16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Tw Cen MT</vt:lpstr>
      <vt:lpstr>Circuit</vt:lpstr>
      <vt:lpstr>5E Essential Lesson – Mendel’s Laws of Segregation and Independent Assortment</vt:lpstr>
      <vt:lpstr>Do Now      1/12-13/16</vt:lpstr>
      <vt:lpstr>standards</vt:lpstr>
      <vt:lpstr>Guiding Questions</vt:lpstr>
      <vt:lpstr>Engage – Born this way</vt:lpstr>
      <vt:lpstr>Engage – Born this way</vt:lpstr>
      <vt:lpstr>Engage – Born this way</vt:lpstr>
      <vt:lpstr>Engage – Born this way</vt:lpstr>
      <vt:lpstr>Explore – predicting with Punnett squares</vt:lpstr>
      <vt:lpstr>Explain – predicting with Punnett squares</vt:lpstr>
      <vt:lpstr>Random Call Seating assignments</vt:lpstr>
      <vt:lpstr>Explain – predicting with Punnett squares</vt:lpstr>
      <vt:lpstr>Random Call Seating assignments</vt:lpstr>
      <vt:lpstr>Explain – Mendel video/ppt</vt:lpstr>
      <vt:lpstr>PowerPoint Presentation</vt:lpstr>
      <vt:lpstr>Explain – Vocab Table &amp; patterns of Inheritance WS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5E Essential Lesson – Mendel’s Laws of Segregation and Independent Assortment</dc:title>
  <dc:creator>McCabe, Ashley</dc:creator>
  <cp:lastModifiedBy>McCabe, Ashley</cp:lastModifiedBy>
  <cp:revision>28</cp:revision>
  <dcterms:created xsi:type="dcterms:W3CDTF">2016-01-11T21:20:24Z</dcterms:created>
  <dcterms:modified xsi:type="dcterms:W3CDTF">2016-01-12T20:31:14Z</dcterms:modified>
</cp:coreProperties>
</file>