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8"/>
  </p:notesMasterIdLst>
  <p:sldIdLst>
    <p:sldId id="256" r:id="rId2"/>
    <p:sldId id="263" r:id="rId3"/>
    <p:sldId id="258" r:id="rId4"/>
    <p:sldId id="257" r:id="rId5"/>
    <p:sldId id="259" r:id="rId6"/>
    <p:sldId id="266" r:id="rId7"/>
    <p:sldId id="260" r:id="rId8"/>
    <p:sldId id="268" r:id="rId9"/>
    <p:sldId id="269" r:id="rId10"/>
    <p:sldId id="270" r:id="rId11"/>
    <p:sldId id="271" r:id="rId12"/>
    <p:sldId id="272" r:id="rId13"/>
    <p:sldId id="273" r:id="rId14"/>
    <p:sldId id="265" r:id="rId15"/>
    <p:sldId id="262" r:id="rId16"/>
    <p:sldId id="267"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6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290D32-0901-4DCC-AB40-E750A2B1A4DD}" type="datetimeFigureOut">
              <a:rPr lang="en-US" smtClean="0"/>
              <a:t>9/14/2015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F86E0-A124-4A9A-9BB4-3AC21467A0CB}" type="slidenum">
              <a:rPr lang="en-US" smtClean="0"/>
              <a:t>‹#›</a:t>
            </a:fld>
            <a:endParaRPr lang="en-US"/>
          </a:p>
        </p:txBody>
      </p:sp>
    </p:spTree>
    <p:extLst>
      <p:ext uri="{BB962C8B-B14F-4D97-AF65-F5344CB8AC3E}">
        <p14:creationId xmlns:p14="http://schemas.microsoft.com/office/powerpoint/2010/main" val="1049283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sure that the students understand that they have to understand carbon compounds before they can move on to macromolecules.</a:t>
            </a:r>
            <a:endParaRPr lang="en-US" dirty="0"/>
          </a:p>
        </p:txBody>
      </p:sp>
      <p:sp>
        <p:nvSpPr>
          <p:cNvPr id="4" name="Slide Number Placeholder 3"/>
          <p:cNvSpPr>
            <a:spLocks noGrp="1"/>
          </p:cNvSpPr>
          <p:nvPr>
            <p:ph type="sldNum" sz="quarter" idx="10"/>
          </p:nvPr>
        </p:nvSpPr>
        <p:spPr/>
        <p:txBody>
          <a:bodyPr/>
          <a:lstStyle/>
          <a:p>
            <a:fld id="{19D75B30-4D3F-40C2-A931-EF17C2CE07E2}" type="slidenum">
              <a:rPr lang="en-US" smtClean="0"/>
              <a:t>8</a:t>
            </a:fld>
            <a:endParaRPr lang="en-US"/>
          </a:p>
        </p:txBody>
      </p:sp>
    </p:spTree>
    <p:extLst>
      <p:ext uri="{BB962C8B-B14F-4D97-AF65-F5344CB8AC3E}">
        <p14:creationId xmlns:p14="http://schemas.microsoft.com/office/powerpoint/2010/main" val="3324285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Continue</a:t>
            </a:r>
            <a:r>
              <a:rPr lang="en-US" baseline="0" dirty="0" smtClean="0"/>
              <a:t> to stress that enzymes lower the activation energy</a:t>
            </a:r>
            <a:endParaRPr lang="en-US" dirty="0"/>
          </a:p>
        </p:txBody>
      </p:sp>
      <p:sp>
        <p:nvSpPr>
          <p:cNvPr id="4" name="Slide Number Placeholder 3"/>
          <p:cNvSpPr>
            <a:spLocks noGrp="1"/>
          </p:cNvSpPr>
          <p:nvPr>
            <p:ph type="sldNum" sz="quarter" idx="10"/>
          </p:nvPr>
        </p:nvSpPr>
        <p:spPr/>
        <p:txBody>
          <a:bodyPr/>
          <a:lstStyle/>
          <a:p>
            <a:fld id="{19D75B30-4D3F-40C2-A931-EF17C2CE07E2}" type="slidenum">
              <a:rPr lang="en-US" smtClean="0"/>
              <a:t>30</a:t>
            </a:fld>
            <a:endParaRPr lang="en-US"/>
          </a:p>
        </p:txBody>
      </p:sp>
    </p:spTree>
    <p:extLst>
      <p:ext uri="{BB962C8B-B14F-4D97-AF65-F5344CB8AC3E}">
        <p14:creationId xmlns:p14="http://schemas.microsoft.com/office/powerpoint/2010/main" val="2418930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denaturation (change of proteins shape so that it loses</a:t>
            </a:r>
            <a:r>
              <a:rPr lang="en-US" baseline="0" dirty="0" smtClean="0"/>
              <a:t> its function). Essential amino acids are still available after denaturation.</a:t>
            </a:r>
            <a:endParaRPr lang="en-US" dirty="0"/>
          </a:p>
        </p:txBody>
      </p:sp>
      <p:sp>
        <p:nvSpPr>
          <p:cNvPr id="4" name="Slide Number Placeholder 3"/>
          <p:cNvSpPr>
            <a:spLocks noGrp="1"/>
          </p:cNvSpPr>
          <p:nvPr>
            <p:ph type="sldNum" sz="quarter" idx="10"/>
          </p:nvPr>
        </p:nvSpPr>
        <p:spPr/>
        <p:txBody>
          <a:bodyPr/>
          <a:lstStyle/>
          <a:p>
            <a:fld id="{19D75B30-4D3F-40C2-A931-EF17C2CE07E2}" type="slidenum">
              <a:rPr lang="en-US" smtClean="0"/>
              <a:t>32</a:t>
            </a:fld>
            <a:endParaRPr lang="en-US"/>
          </a:p>
        </p:txBody>
      </p:sp>
    </p:spTree>
    <p:extLst>
      <p:ext uri="{BB962C8B-B14F-4D97-AF65-F5344CB8AC3E}">
        <p14:creationId xmlns:p14="http://schemas.microsoft.com/office/powerpoint/2010/main" val="590443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t>
            </a:r>
            <a:r>
              <a:rPr lang="en-US" dirty="0" err="1" smtClean="0"/>
              <a:t>renaturation</a:t>
            </a:r>
            <a:r>
              <a:rPr lang="en-US" dirty="0" smtClean="0"/>
              <a:t> (reversal of denaturation</a:t>
            </a:r>
            <a:r>
              <a:rPr lang="en-US" baseline="0" dirty="0" smtClean="0"/>
              <a:t>) is rare but possible.</a:t>
            </a:r>
            <a:endParaRPr lang="en-US" dirty="0"/>
          </a:p>
        </p:txBody>
      </p:sp>
      <p:sp>
        <p:nvSpPr>
          <p:cNvPr id="4" name="Slide Number Placeholder 3"/>
          <p:cNvSpPr>
            <a:spLocks noGrp="1"/>
          </p:cNvSpPr>
          <p:nvPr>
            <p:ph type="sldNum" sz="quarter" idx="10"/>
          </p:nvPr>
        </p:nvSpPr>
        <p:spPr/>
        <p:txBody>
          <a:bodyPr/>
          <a:lstStyle/>
          <a:p>
            <a:fld id="{19D75B30-4D3F-40C2-A931-EF17C2CE07E2}" type="slidenum">
              <a:rPr lang="en-US" smtClean="0"/>
              <a:t>33</a:t>
            </a:fld>
            <a:endParaRPr lang="en-US"/>
          </a:p>
        </p:txBody>
      </p:sp>
    </p:spTree>
    <p:extLst>
      <p:ext uri="{BB962C8B-B14F-4D97-AF65-F5344CB8AC3E}">
        <p14:creationId xmlns:p14="http://schemas.microsoft.com/office/powerpoint/2010/main" val="352555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So why would</a:t>
            </a:r>
            <a:r>
              <a:rPr lang="en-US" baseline="0" dirty="0" smtClean="0"/>
              <a:t> there be an entire branch of chemistry dedicated to understanding carbon compounds?</a:t>
            </a:r>
          </a:p>
          <a:p>
            <a:r>
              <a:rPr lang="en-US" baseline="0" dirty="0" smtClean="0"/>
              <a:t>*Make sure that students note the one-letter symbols to represent these elements that are all vital to life.</a:t>
            </a:r>
          </a:p>
          <a:p>
            <a:r>
              <a:rPr lang="en-US" baseline="0" dirty="0" smtClean="0"/>
              <a:t>*Review covalent bonds</a:t>
            </a:r>
            <a:endParaRPr lang="en-US" dirty="0"/>
          </a:p>
        </p:txBody>
      </p:sp>
      <p:sp>
        <p:nvSpPr>
          <p:cNvPr id="4" name="Slide Number Placeholder 3"/>
          <p:cNvSpPr>
            <a:spLocks noGrp="1"/>
          </p:cNvSpPr>
          <p:nvPr>
            <p:ph type="sldNum" sz="quarter" idx="10"/>
          </p:nvPr>
        </p:nvSpPr>
        <p:spPr/>
        <p:txBody>
          <a:bodyPr/>
          <a:lstStyle/>
          <a:p>
            <a:fld id="{19D75B30-4D3F-40C2-A931-EF17C2CE07E2}" type="slidenum">
              <a:rPr lang="en-US" smtClean="0"/>
              <a:t>9</a:t>
            </a:fld>
            <a:endParaRPr lang="en-US"/>
          </a:p>
        </p:txBody>
      </p:sp>
    </p:spTree>
    <p:extLst>
      <p:ext uri="{BB962C8B-B14F-4D97-AF65-F5344CB8AC3E}">
        <p14:creationId xmlns:p14="http://schemas.microsoft.com/office/powerpoint/2010/main" val="1077991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polymers to the entire watch,</a:t>
            </a:r>
            <a:r>
              <a:rPr lang="en-US" baseline="0" dirty="0" smtClean="0"/>
              <a:t> while monomers are the links of the watch.</a:t>
            </a:r>
            <a:endParaRPr lang="en-US" dirty="0"/>
          </a:p>
        </p:txBody>
      </p:sp>
      <p:sp>
        <p:nvSpPr>
          <p:cNvPr id="4" name="Slide Number Placeholder 3"/>
          <p:cNvSpPr>
            <a:spLocks noGrp="1"/>
          </p:cNvSpPr>
          <p:nvPr>
            <p:ph type="sldNum" sz="quarter" idx="10"/>
          </p:nvPr>
        </p:nvSpPr>
        <p:spPr/>
        <p:txBody>
          <a:bodyPr/>
          <a:lstStyle/>
          <a:p>
            <a:fld id="{19D75B30-4D3F-40C2-A931-EF17C2CE07E2}" type="slidenum">
              <a:rPr lang="en-US" smtClean="0"/>
              <a:t>11</a:t>
            </a:fld>
            <a:endParaRPr lang="en-US"/>
          </a:p>
        </p:txBody>
      </p:sp>
    </p:spTree>
    <p:extLst>
      <p:ext uri="{BB962C8B-B14F-4D97-AF65-F5344CB8AC3E}">
        <p14:creationId xmlns:p14="http://schemas.microsoft.com/office/powerpoint/2010/main" val="1159814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a:t>
            </a:r>
            <a:r>
              <a:rPr lang="en-US" baseline="0" dirty="0" smtClean="0"/>
              <a:t> review the characteristics of life (ex. growth and development, reproduction, response to environmental stimuli, adaptation, and movement (certain organisms), etc…)</a:t>
            </a:r>
            <a:endParaRPr lang="en-US" dirty="0"/>
          </a:p>
        </p:txBody>
      </p:sp>
      <p:sp>
        <p:nvSpPr>
          <p:cNvPr id="4" name="Slide Number Placeholder 3"/>
          <p:cNvSpPr>
            <a:spLocks noGrp="1"/>
          </p:cNvSpPr>
          <p:nvPr>
            <p:ph type="sldNum" sz="quarter" idx="10"/>
          </p:nvPr>
        </p:nvSpPr>
        <p:spPr/>
        <p:txBody>
          <a:bodyPr/>
          <a:lstStyle/>
          <a:p>
            <a:fld id="{19D75B30-4D3F-40C2-A931-EF17C2CE07E2}" type="slidenum">
              <a:rPr lang="en-US" smtClean="0"/>
              <a:t>18</a:t>
            </a:fld>
            <a:endParaRPr lang="en-US"/>
          </a:p>
        </p:txBody>
      </p:sp>
    </p:spTree>
    <p:extLst>
      <p:ext uri="{BB962C8B-B14F-4D97-AF65-F5344CB8AC3E}">
        <p14:creationId xmlns:p14="http://schemas.microsoft.com/office/powerpoint/2010/main" val="4243016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 the students to think of any chemical reactions that may be taking place in their</a:t>
            </a:r>
            <a:r>
              <a:rPr lang="en-US" baseline="0" dirty="0" smtClean="0"/>
              <a:t> bodies.</a:t>
            </a:r>
            <a:endParaRPr lang="en-US" dirty="0"/>
          </a:p>
        </p:txBody>
      </p:sp>
      <p:sp>
        <p:nvSpPr>
          <p:cNvPr id="4" name="Slide Number Placeholder 3"/>
          <p:cNvSpPr>
            <a:spLocks noGrp="1"/>
          </p:cNvSpPr>
          <p:nvPr>
            <p:ph type="sldNum" sz="quarter" idx="10"/>
          </p:nvPr>
        </p:nvSpPr>
        <p:spPr/>
        <p:txBody>
          <a:bodyPr/>
          <a:lstStyle/>
          <a:p>
            <a:fld id="{19D75B30-4D3F-40C2-A931-EF17C2CE07E2}" type="slidenum">
              <a:rPr lang="en-US" smtClean="0"/>
              <a:t>19</a:t>
            </a:fld>
            <a:endParaRPr lang="en-US"/>
          </a:p>
        </p:txBody>
      </p:sp>
    </p:spTree>
    <p:extLst>
      <p:ext uri="{BB962C8B-B14F-4D97-AF65-F5344CB8AC3E}">
        <p14:creationId xmlns:p14="http://schemas.microsoft.com/office/powerpoint/2010/main" val="3447442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 chemical reaction to show reactants and products</a:t>
            </a:r>
            <a:endParaRPr lang="en-US" dirty="0"/>
          </a:p>
        </p:txBody>
      </p:sp>
      <p:sp>
        <p:nvSpPr>
          <p:cNvPr id="4" name="Slide Number Placeholder 3"/>
          <p:cNvSpPr>
            <a:spLocks noGrp="1"/>
          </p:cNvSpPr>
          <p:nvPr>
            <p:ph type="sldNum" sz="quarter" idx="10"/>
          </p:nvPr>
        </p:nvSpPr>
        <p:spPr/>
        <p:txBody>
          <a:bodyPr/>
          <a:lstStyle/>
          <a:p>
            <a:fld id="{19D75B30-4D3F-40C2-A931-EF17C2CE07E2}" type="slidenum">
              <a:rPr lang="en-US" smtClean="0"/>
              <a:t>20</a:t>
            </a:fld>
            <a:endParaRPr lang="en-US"/>
          </a:p>
        </p:txBody>
      </p:sp>
    </p:spTree>
    <p:extLst>
      <p:ext uri="{BB962C8B-B14F-4D97-AF65-F5344CB8AC3E}">
        <p14:creationId xmlns:p14="http://schemas.microsoft.com/office/powerpoint/2010/main" val="999627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students of the “Law</a:t>
            </a:r>
            <a:r>
              <a:rPr lang="en-US" baseline="0" dirty="0" smtClean="0"/>
              <a:t> of Conservation of Energy” (Energy is never lost, it is conserved during transformations)</a:t>
            </a:r>
          </a:p>
          <a:p>
            <a:r>
              <a:rPr lang="en-US" baseline="0" dirty="0" smtClean="0"/>
              <a:t>*Be careful with the terms “exothermic” and “endothermic” to not confuse the students.</a:t>
            </a:r>
          </a:p>
          <a:p>
            <a:r>
              <a:rPr lang="en-US" baseline="0" dirty="0" smtClean="0"/>
              <a:t>*Talk about the comparison between cellular respiration and photosynthesis</a:t>
            </a:r>
            <a:endParaRPr lang="en-US" dirty="0"/>
          </a:p>
        </p:txBody>
      </p:sp>
      <p:sp>
        <p:nvSpPr>
          <p:cNvPr id="4" name="Slide Number Placeholder 3"/>
          <p:cNvSpPr>
            <a:spLocks noGrp="1"/>
          </p:cNvSpPr>
          <p:nvPr>
            <p:ph type="sldNum" sz="quarter" idx="10"/>
          </p:nvPr>
        </p:nvSpPr>
        <p:spPr/>
        <p:txBody>
          <a:bodyPr/>
          <a:lstStyle/>
          <a:p>
            <a:fld id="{19D75B30-4D3F-40C2-A931-EF17C2CE07E2}" type="slidenum">
              <a:rPr lang="en-US" smtClean="0"/>
              <a:t>22</a:t>
            </a:fld>
            <a:endParaRPr lang="en-US"/>
          </a:p>
        </p:txBody>
      </p:sp>
    </p:spTree>
    <p:extLst>
      <p:ext uri="{BB962C8B-B14F-4D97-AF65-F5344CB8AC3E}">
        <p14:creationId xmlns:p14="http://schemas.microsoft.com/office/powerpoint/2010/main" val="2473307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how a higher activation energy means slower reaction/ more energy required to get the reaction going.</a:t>
            </a:r>
            <a:endParaRPr lang="en-US" dirty="0"/>
          </a:p>
        </p:txBody>
      </p:sp>
      <p:sp>
        <p:nvSpPr>
          <p:cNvPr id="4" name="Slide Number Placeholder 3"/>
          <p:cNvSpPr>
            <a:spLocks noGrp="1"/>
          </p:cNvSpPr>
          <p:nvPr>
            <p:ph type="sldNum" sz="quarter" idx="10"/>
          </p:nvPr>
        </p:nvSpPr>
        <p:spPr/>
        <p:txBody>
          <a:bodyPr/>
          <a:lstStyle/>
          <a:p>
            <a:fld id="{19D75B30-4D3F-40C2-A931-EF17C2CE07E2}" type="slidenum">
              <a:rPr lang="en-US" smtClean="0"/>
              <a:t>26</a:t>
            </a:fld>
            <a:endParaRPr lang="en-US"/>
          </a:p>
        </p:txBody>
      </p:sp>
    </p:spTree>
    <p:extLst>
      <p:ext uri="{BB962C8B-B14F-4D97-AF65-F5344CB8AC3E}">
        <p14:creationId xmlns:p14="http://schemas.microsoft.com/office/powerpoint/2010/main" val="1990724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a:t>
            </a:r>
            <a:r>
              <a:rPr lang="en-US" baseline="0" dirty="0" smtClean="0"/>
              <a:t> that students understand that enzymes LOWER THE ACTIVATION ENERGY!!!</a:t>
            </a:r>
            <a:endParaRPr lang="en-US" dirty="0"/>
          </a:p>
        </p:txBody>
      </p:sp>
      <p:sp>
        <p:nvSpPr>
          <p:cNvPr id="4" name="Slide Number Placeholder 3"/>
          <p:cNvSpPr>
            <a:spLocks noGrp="1"/>
          </p:cNvSpPr>
          <p:nvPr>
            <p:ph type="sldNum" sz="quarter" idx="10"/>
          </p:nvPr>
        </p:nvSpPr>
        <p:spPr/>
        <p:txBody>
          <a:bodyPr/>
          <a:lstStyle/>
          <a:p>
            <a:fld id="{19D75B30-4D3F-40C2-A931-EF17C2CE07E2}" type="slidenum">
              <a:rPr lang="en-US" smtClean="0"/>
              <a:t>28</a:t>
            </a:fld>
            <a:endParaRPr lang="en-US"/>
          </a:p>
        </p:txBody>
      </p:sp>
    </p:spTree>
    <p:extLst>
      <p:ext uri="{BB962C8B-B14F-4D97-AF65-F5344CB8AC3E}">
        <p14:creationId xmlns:p14="http://schemas.microsoft.com/office/powerpoint/2010/main" val="3666636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EF4B884-8ACC-4FC7-B0B1-22C052D8D2E8}" type="datetimeFigureOut">
              <a:rPr lang="en-US" smtClean="0"/>
              <a:t>9/14/2015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A1D75B2-9704-4F10-A491-83383B3BE93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F4B884-8ACC-4FC7-B0B1-22C052D8D2E8}" type="datetimeFigureOut">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D75B2-9704-4F10-A491-83383B3BE9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F4B884-8ACC-4FC7-B0B1-22C052D8D2E8}" type="datetimeFigureOut">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D75B2-9704-4F10-A491-83383B3BE9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F4B884-8ACC-4FC7-B0B1-22C052D8D2E8}" type="datetimeFigureOut">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D75B2-9704-4F10-A491-83383B3BE93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EF4B884-8ACC-4FC7-B0B1-22C052D8D2E8}" type="datetimeFigureOut">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D75B2-9704-4F10-A491-83383B3BE93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EF4B884-8ACC-4FC7-B0B1-22C052D8D2E8}" type="datetimeFigureOut">
              <a:rPr lang="en-US" smtClean="0"/>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D75B2-9704-4F10-A491-83383B3BE93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EF4B884-8ACC-4FC7-B0B1-22C052D8D2E8}" type="datetimeFigureOut">
              <a:rPr lang="en-US" smtClean="0"/>
              <a:t>9/14/2015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1D75B2-9704-4F10-A491-83383B3BE93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EF4B884-8ACC-4FC7-B0B1-22C052D8D2E8}" type="datetimeFigureOut">
              <a:rPr lang="en-US" smtClean="0"/>
              <a:t>9/14/2015</a:t>
            </a:fld>
            <a:endParaRPr lang="en-US"/>
          </a:p>
        </p:txBody>
      </p:sp>
      <p:sp>
        <p:nvSpPr>
          <p:cNvPr id="8" name="Slide Number Placeholder 7"/>
          <p:cNvSpPr>
            <a:spLocks noGrp="1"/>
          </p:cNvSpPr>
          <p:nvPr>
            <p:ph type="sldNum" sz="quarter" idx="11"/>
          </p:nvPr>
        </p:nvSpPr>
        <p:spPr/>
        <p:txBody>
          <a:bodyPr/>
          <a:lstStyle/>
          <a:p>
            <a:fld id="{2A1D75B2-9704-4F10-A491-83383B3BE93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F4B884-8ACC-4FC7-B0B1-22C052D8D2E8}" type="datetimeFigureOut">
              <a:rPr lang="en-US" smtClean="0"/>
              <a:t>9/14/2015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1D75B2-9704-4F10-A491-83383B3BE9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EF4B884-8ACC-4FC7-B0B1-22C052D8D2E8}" type="datetimeFigureOut">
              <a:rPr lang="en-US" smtClean="0"/>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2A1D75B2-9704-4F10-A491-83383B3BE93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8EF4B884-8ACC-4FC7-B0B1-22C052D8D2E8}" type="datetimeFigureOut">
              <a:rPr lang="en-US" smtClean="0"/>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D75B2-9704-4F10-A491-83383B3BE93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EF4B884-8ACC-4FC7-B0B1-22C052D8D2E8}" type="datetimeFigureOut">
              <a:rPr lang="en-US" smtClean="0"/>
              <a:t>9/14/2015</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1D75B2-9704-4F10-A491-83383B3BE93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uDdGA2mv4o0"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E2UNc5zBej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IJ7xOSCEmZw?feature=player_detailpag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iframe%20width=%22550%22%20height=%22400%22%20id=%22iframe_container%22%20src=%22https:/prezi.com/embed/vj5ee96ce6p0/?bgcolor=ffffff&amp;amp;lock_to_path=0&amp;amp;autoplay=0&amp;amp;autohide_ctrls=0&amp;amp;landing_data=bHVZS2czc0xFVDVJVDdxaTR3NTg3ajBmRDdRVnpQeWI&amp;amp;landing_sign=VyJIyw0NdzELiVJwJeFmds1Hn6OVYES5zEe-kW4vG7A%22%20frameborder=%220%22%20allowfullscreen=%22%22%20webkitAllowFullScreen=%22%22%20mozAllowFullscreen=%22%22%3e%3c\ifram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7664" y="3276600"/>
            <a:ext cx="7038536" cy="2301240"/>
          </a:xfrm>
        </p:spPr>
        <p:txBody>
          <a:bodyPr/>
          <a:lstStyle/>
          <a:p>
            <a:r>
              <a:rPr lang="en-US" dirty="0" smtClean="0"/>
              <a:t>Biological macromolecules </a:t>
            </a:r>
            <a:br>
              <a:rPr lang="en-US" dirty="0" smtClean="0"/>
            </a:br>
            <a:r>
              <a:rPr lang="en-US" dirty="0" smtClean="0"/>
              <a:t>5E </a:t>
            </a:r>
            <a:r>
              <a:rPr lang="en-US" dirty="0" smtClean="0"/>
              <a:t>Lesson</a:t>
            </a:r>
            <a:endParaRPr lang="en-US" dirty="0"/>
          </a:p>
        </p:txBody>
      </p:sp>
      <p:sp>
        <p:nvSpPr>
          <p:cNvPr id="3" name="Subtitle 2"/>
          <p:cNvSpPr>
            <a:spLocks noGrp="1"/>
          </p:cNvSpPr>
          <p:nvPr>
            <p:ph type="subTitle" idx="1"/>
          </p:nvPr>
        </p:nvSpPr>
        <p:spPr>
          <a:xfrm>
            <a:off x="657664" y="76200"/>
            <a:ext cx="6809936" cy="1981200"/>
          </a:xfrm>
        </p:spPr>
        <p:txBody>
          <a:bodyPr>
            <a:normAutofit fontScale="47500" lnSpcReduction="20000"/>
          </a:bodyPr>
          <a:lstStyle/>
          <a:p>
            <a:r>
              <a:rPr lang="en-US" b="1" dirty="0"/>
              <a:t>SC.912.L.18.1 </a:t>
            </a:r>
            <a:endParaRPr lang="en-US" dirty="0"/>
          </a:p>
          <a:p>
            <a:r>
              <a:rPr lang="en-US" b="1" dirty="0"/>
              <a:t>Describe </a:t>
            </a:r>
            <a:r>
              <a:rPr lang="en-US" dirty="0"/>
              <a:t>the basic molecular structures and primary functions of the four major categories of biological macromolecules. </a:t>
            </a:r>
            <a:endParaRPr lang="en-US" dirty="0" smtClean="0"/>
          </a:p>
          <a:p>
            <a:r>
              <a:rPr lang="en-US" b="1" dirty="0"/>
              <a:t>SC.912.L.18.2 (Honors) </a:t>
            </a:r>
            <a:endParaRPr lang="en-US" dirty="0"/>
          </a:p>
          <a:p>
            <a:r>
              <a:rPr lang="en-US" b="1" dirty="0"/>
              <a:t>Describe </a:t>
            </a:r>
            <a:r>
              <a:rPr lang="en-US" dirty="0"/>
              <a:t>the important structural characteristics of monosaccharides, disaccharides, and polysaccharides and explain the functions of carbohydrates in living things. </a:t>
            </a:r>
          </a:p>
          <a:p>
            <a:r>
              <a:rPr lang="en-US" b="1" dirty="0"/>
              <a:t>SC.912.L.18.3 (Honors) </a:t>
            </a:r>
            <a:endParaRPr lang="en-US" dirty="0"/>
          </a:p>
          <a:p>
            <a:r>
              <a:rPr lang="en-US" b="1" dirty="0"/>
              <a:t>Describe </a:t>
            </a:r>
            <a:r>
              <a:rPr lang="en-US" dirty="0"/>
              <a:t>the structures of fatty acids, triglycerides, phospholipids, and steroids. Explain the functions of lipids in living organisms. Identify some reactions that fatty acids undergo. Relate the structure and function of cell membranes. </a:t>
            </a:r>
          </a:p>
          <a:p>
            <a:r>
              <a:rPr lang="en-US" b="1" dirty="0"/>
              <a:t>SC.912.L.18.4 (Honors) </a:t>
            </a:r>
            <a:endParaRPr lang="en-US" dirty="0"/>
          </a:p>
          <a:p>
            <a:r>
              <a:rPr lang="en-US" dirty="0"/>
              <a:t>Describe the structures of proteins and amino acids. Explain the functions of proteins in living organism. Identify some reactions that amino acids undergo. Relate the structure and function of enzymes. </a:t>
            </a:r>
          </a:p>
          <a:p>
            <a:r>
              <a:rPr lang="en-US" b="1" dirty="0"/>
              <a:t>SC.912.L.18.11 </a:t>
            </a:r>
            <a:endParaRPr lang="en-US" dirty="0"/>
          </a:p>
          <a:p>
            <a:r>
              <a:rPr lang="en-US" b="1" dirty="0"/>
              <a:t>Explain </a:t>
            </a:r>
            <a:r>
              <a:rPr lang="en-US" dirty="0"/>
              <a:t>the role of enzymes as catalysts that lower the activation energy of biochemical reactions.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491023"/>
            <a:ext cx="2362200" cy="2138376"/>
          </a:xfrm>
          <a:prstGeom prst="rect">
            <a:avLst/>
          </a:prstGeom>
        </p:spPr>
      </p:pic>
      <p:pic>
        <p:nvPicPr>
          <p:cNvPr id="5" name="Picture 2" descr="http://www.nist.gov/mml/msed/polymers/images/MALDI_ComputerModelOfPolyolefinAndC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50" y="2201108"/>
            <a:ext cx="3864827" cy="1837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7498814" y="381000"/>
            <a:ext cx="1371600" cy="1371600"/>
          </a:xfrm>
          <a:prstGeom prst="rect">
            <a:avLst/>
          </a:prstGeom>
        </p:spPr>
      </p:pic>
    </p:spTree>
    <p:extLst>
      <p:ext uri="{BB962C8B-B14F-4D97-AF65-F5344CB8AC3E}">
        <p14:creationId xmlns:p14="http://schemas.microsoft.com/office/powerpoint/2010/main" val="849419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811" y="1607974"/>
            <a:ext cx="6619244" cy="530223"/>
          </a:xfrm>
        </p:spPr>
        <p:txBody>
          <a:bodyPr>
            <a:noAutofit/>
          </a:bodyPr>
          <a:lstStyle/>
          <a:p>
            <a:pPr algn="ctr"/>
            <a:r>
              <a:rPr lang="en-US" sz="3600" b="1" dirty="0"/>
              <a:t>Single, Double, Triple </a:t>
            </a:r>
            <a:br>
              <a:rPr lang="en-US" sz="3600" b="1" dirty="0"/>
            </a:br>
            <a:r>
              <a:rPr lang="en-US" sz="3600" b="1" dirty="0"/>
              <a:t>Covalent Bonds</a:t>
            </a:r>
            <a:endParaRPr lang="en-US" sz="3600" b="1" dirty="0"/>
          </a:p>
        </p:txBody>
      </p:sp>
      <p:pic>
        <p:nvPicPr>
          <p:cNvPr id="9218" name="Picture 2" descr="http://chemwiki.ucdavis.edu/@api/deki/files/4410/image085.png?revision=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6744" y="2791822"/>
            <a:ext cx="7646158" cy="2425889"/>
          </a:xfrm>
          <a:prstGeom prst="rect">
            <a:avLst/>
          </a:prstGeom>
          <a:solidFill>
            <a:schemeClr val="tx1"/>
          </a:solidFill>
          <a:extLst/>
        </p:spPr>
      </p:pic>
    </p:spTree>
    <p:extLst>
      <p:ext uri="{BB962C8B-B14F-4D97-AF65-F5344CB8AC3E}">
        <p14:creationId xmlns:p14="http://schemas.microsoft.com/office/powerpoint/2010/main" val="1571325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u="sng" dirty="0">
                <a:solidFill>
                  <a:srgbClr val="EB1580"/>
                </a:solidFill>
              </a:rPr>
              <a:t>Macromolecules</a:t>
            </a:r>
            <a:r>
              <a:rPr lang="en-US" sz="3300" b="1" dirty="0"/>
              <a:t/>
            </a:r>
            <a:br>
              <a:rPr lang="en-US" sz="3300" b="1" dirty="0"/>
            </a:br>
            <a:r>
              <a:rPr lang="en-US" sz="3300" b="1" dirty="0"/>
              <a:t>(Pg. 46)</a:t>
            </a:r>
            <a:endParaRPr lang="en-US" sz="3300" b="1" dirty="0"/>
          </a:p>
        </p:txBody>
      </p:sp>
      <p:sp>
        <p:nvSpPr>
          <p:cNvPr id="3" name="Content Placeholder 2"/>
          <p:cNvSpPr>
            <a:spLocks noGrp="1"/>
          </p:cNvSpPr>
          <p:nvPr>
            <p:ph idx="1"/>
          </p:nvPr>
        </p:nvSpPr>
        <p:spPr>
          <a:xfrm>
            <a:off x="395368" y="1600200"/>
            <a:ext cx="7986632" cy="3405685"/>
          </a:xfrm>
        </p:spPr>
        <p:txBody>
          <a:bodyPr>
            <a:normAutofit/>
          </a:bodyPr>
          <a:lstStyle/>
          <a:p>
            <a:pPr marL="171450" lvl="1">
              <a:spcBef>
                <a:spcPts val="750"/>
              </a:spcBef>
            </a:pPr>
            <a:r>
              <a:rPr lang="en-US" sz="2400" i="1" dirty="0"/>
              <a:t>“giant molecules” </a:t>
            </a:r>
          </a:p>
          <a:p>
            <a:pPr marL="600075" lvl="2" indent="-257175">
              <a:spcBef>
                <a:spcPts val="750"/>
              </a:spcBef>
              <a:buFont typeface="Courier New" panose="02070309020205020404" pitchFamily="49" charset="0"/>
              <a:buChar char="o"/>
            </a:pPr>
            <a:r>
              <a:rPr lang="en-US" b="1" u="sng" dirty="0">
                <a:solidFill>
                  <a:srgbClr val="EB1580"/>
                </a:solidFill>
              </a:rPr>
              <a:t>“macro”= giant</a:t>
            </a:r>
            <a:endParaRPr lang="en-US" sz="2800" b="1" u="sng" dirty="0" smtClean="0">
              <a:solidFill>
                <a:srgbClr val="EB1580"/>
              </a:solidFill>
            </a:endParaRPr>
          </a:p>
          <a:p>
            <a:r>
              <a:rPr lang="en-US" sz="2400" b="1" dirty="0">
                <a:solidFill>
                  <a:srgbClr val="00B050"/>
                </a:solidFill>
              </a:rPr>
              <a:t>Made from thousands or even hundreds of thousands of smaller molecules.</a:t>
            </a:r>
          </a:p>
          <a:p>
            <a:r>
              <a:rPr lang="en-US" sz="2400" b="1" dirty="0">
                <a:solidFill>
                  <a:srgbClr val="00B050"/>
                </a:solidFill>
              </a:rPr>
              <a:t>Formed through “</a:t>
            </a:r>
            <a:r>
              <a:rPr lang="en-US" sz="2400" b="1" u="sng" dirty="0">
                <a:solidFill>
                  <a:srgbClr val="EB1580"/>
                </a:solidFill>
              </a:rPr>
              <a:t>polymerization</a:t>
            </a:r>
            <a:r>
              <a:rPr lang="en-US" sz="2400" b="1" dirty="0">
                <a:solidFill>
                  <a:srgbClr val="00B050"/>
                </a:solidFill>
              </a:rPr>
              <a:t>”</a:t>
            </a:r>
          </a:p>
          <a:p>
            <a:pPr lvl="1">
              <a:buFont typeface="Courier New" panose="02070309020205020404" pitchFamily="49" charset="0"/>
              <a:buChar char="o"/>
            </a:pPr>
            <a:r>
              <a:rPr lang="en-US" sz="2400" b="1" u="sng" dirty="0">
                <a:solidFill>
                  <a:srgbClr val="EB1580"/>
                </a:solidFill>
              </a:rPr>
              <a:t>Large compounds (polymers) are built by joining smaller ones (monomers) together.</a:t>
            </a:r>
          </a:p>
        </p:txBody>
      </p:sp>
      <p:pic>
        <p:nvPicPr>
          <p:cNvPr id="17410" name="Picture 2" descr="https://cheshirelibraryscience.files.wordpress.com/2012/09/polym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94306"/>
            <a:ext cx="2819400" cy="236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7409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u="sng" dirty="0">
                <a:solidFill>
                  <a:srgbClr val="EB1580"/>
                </a:solidFill>
              </a:rPr>
              <a:t>4 Groups </a:t>
            </a:r>
            <a:r>
              <a:rPr lang="en-US" b="1" dirty="0" smtClean="0"/>
              <a:t>of Macromolecules</a:t>
            </a:r>
            <a:br>
              <a:rPr lang="en-US" b="1" dirty="0" smtClean="0"/>
            </a:br>
            <a:r>
              <a:rPr lang="en-US" b="1" dirty="0" smtClean="0"/>
              <a:t>(Pgs. 46-49)</a:t>
            </a:r>
            <a:endParaRPr lang="en-US" b="1" dirty="0"/>
          </a:p>
        </p:txBody>
      </p:sp>
      <p:sp>
        <p:nvSpPr>
          <p:cNvPr id="3" name="Content Placeholder 2"/>
          <p:cNvSpPr>
            <a:spLocks noGrp="1"/>
          </p:cNvSpPr>
          <p:nvPr>
            <p:ph idx="1"/>
          </p:nvPr>
        </p:nvSpPr>
        <p:spPr>
          <a:xfrm>
            <a:off x="1234705" y="1752600"/>
            <a:ext cx="6619244" cy="4267200"/>
          </a:xfrm>
        </p:spPr>
        <p:txBody>
          <a:bodyPr numCol="2">
            <a:noAutofit/>
          </a:bodyPr>
          <a:lstStyle/>
          <a:p>
            <a:r>
              <a:rPr lang="en-US" sz="2800" b="1" u="sng" dirty="0">
                <a:solidFill>
                  <a:srgbClr val="EB1580"/>
                </a:solidFill>
              </a:rPr>
              <a:t>Carbohydrates</a:t>
            </a:r>
            <a:r>
              <a:rPr lang="en-US" sz="2800" b="1" dirty="0">
                <a:solidFill>
                  <a:srgbClr val="00B050"/>
                </a:solidFill>
              </a:rPr>
              <a:t>			</a:t>
            </a:r>
          </a:p>
          <a:p>
            <a:pPr lvl="1">
              <a:buFont typeface="Wingdings" panose="05000000000000000000" pitchFamily="2" charset="2"/>
              <a:buChar char="§"/>
            </a:pPr>
            <a:r>
              <a:rPr lang="en-US" sz="2800" dirty="0">
                <a:solidFill>
                  <a:srgbClr val="00B050"/>
                </a:solidFill>
              </a:rPr>
              <a:t>Simple sugars</a:t>
            </a:r>
          </a:p>
          <a:p>
            <a:pPr lvl="1">
              <a:buFont typeface="Wingdings" panose="05000000000000000000" pitchFamily="2" charset="2"/>
              <a:buChar char="§"/>
            </a:pPr>
            <a:r>
              <a:rPr lang="en-US" sz="2800" dirty="0">
                <a:solidFill>
                  <a:srgbClr val="00B050"/>
                </a:solidFill>
              </a:rPr>
              <a:t>Complex carbs</a:t>
            </a:r>
          </a:p>
          <a:p>
            <a:pPr marL="342900" lvl="1" indent="0">
              <a:buNone/>
            </a:pPr>
            <a:endParaRPr lang="en-US" sz="2800" dirty="0">
              <a:solidFill>
                <a:srgbClr val="00B050"/>
              </a:solidFill>
            </a:endParaRPr>
          </a:p>
          <a:p>
            <a:r>
              <a:rPr lang="en-US" sz="2800" b="1" u="sng" dirty="0">
                <a:solidFill>
                  <a:srgbClr val="EB1580"/>
                </a:solidFill>
              </a:rPr>
              <a:t>Lipids (fats)</a:t>
            </a:r>
          </a:p>
          <a:p>
            <a:pPr lvl="1">
              <a:buFont typeface="Wingdings" panose="05000000000000000000" pitchFamily="2" charset="2"/>
              <a:buChar char="§"/>
            </a:pPr>
            <a:r>
              <a:rPr lang="en-US" sz="2800" dirty="0">
                <a:solidFill>
                  <a:srgbClr val="00B050"/>
                </a:solidFill>
              </a:rPr>
              <a:t>Saturated</a:t>
            </a:r>
          </a:p>
          <a:p>
            <a:pPr lvl="1">
              <a:buFont typeface="Wingdings" panose="05000000000000000000" pitchFamily="2" charset="2"/>
              <a:buChar char="§"/>
            </a:pPr>
            <a:r>
              <a:rPr lang="en-US" sz="2800" dirty="0">
                <a:solidFill>
                  <a:srgbClr val="00B050"/>
                </a:solidFill>
              </a:rPr>
              <a:t>Unsaturated </a:t>
            </a:r>
          </a:p>
          <a:p>
            <a:r>
              <a:rPr lang="en-US" sz="2800" b="1" u="sng" dirty="0">
                <a:solidFill>
                  <a:srgbClr val="EB1580"/>
                </a:solidFill>
              </a:rPr>
              <a:t>Nucleic Acids</a:t>
            </a:r>
          </a:p>
          <a:p>
            <a:pPr lvl="1">
              <a:buFont typeface="Wingdings" panose="05000000000000000000" pitchFamily="2" charset="2"/>
              <a:buChar char="§"/>
            </a:pPr>
            <a:r>
              <a:rPr lang="en-US" sz="2800" dirty="0">
                <a:solidFill>
                  <a:srgbClr val="00B050"/>
                </a:solidFill>
              </a:rPr>
              <a:t>RNA</a:t>
            </a:r>
          </a:p>
          <a:p>
            <a:pPr lvl="1">
              <a:buFont typeface="Wingdings" panose="05000000000000000000" pitchFamily="2" charset="2"/>
              <a:buChar char="§"/>
            </a:pPr>
            <a:r>
              <a:rPr lang="en-US" sz="2800" dirty="0">
                <a:solidFill>
                  <a:srgbClr val="00B050"/>
                </a:solidFill>
              </a:rPr>
              <a:t>DNA</a:t>
            </a:r>
          </a:p>
          <a:p>
            <a:pPr marL="342900" lvl="1" indent="0">
              <a:buNone/>
            </a:pPr>
            <a:endParaRPr lang="en-US" sz="2800" dirty="0">
              <a:solidFill>
                <a:srgbClr val="00B050"/>
              </a:solidFill>
            </a:endParaRPr>
          </a:p>
          <a:p>
            <a:r>
              <a:rPr lang="en-US" sz="2800" b="1" u="sng" dirty="0">
                <a:solidFill>
                  <a:srgbClr val="EB1580"/>
                </a:solidFill>
              </a:rPr>
              <a:t>Protein</a:t>
            </a:r>
          </a:p>
        </p:txBody>
      </p:sp>
      <p:pic>
        <p:nvPicPr>
          <p:cNvPr id="18434" name="Picture 2" descr="http://2.bp.blogspot.com/-JWVYBK2TCzY/T6BKoLZUxpI/AAAAAAAACuI/mljYMXGeqsg/s320/04fig0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419600"/>
            <a:ext cx="3376761" cy="227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35024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down)">
                                      <p:cBhvr>
                                        <p:cTn id="38" dur="500"/>
                                        <p:tgtEl>
                                          <p:spTgt spid="3">
                                            <p:txEl>
                                              <p:pRg st="7" end="7"/>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down)">
                                      <p:cBhvr>
                                        <p:cTn id="41" dur="500"/>
                                        <p:tgtEl>
                                          <p:spTgt spid="3">
                                            <p:txEl>
                                              <p:pRg st="8" end="8"/>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down)">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a:t>
            </a:r>
            <a:endParaRPr lang="en-US" b="1" dirty="0"/>
          </a:p>
        </p:txBody>
      </p:sp>
      <p:sp>
        <p:nvSpPr>
          <p:cNvPr id="3" name="Content Placeholder 2"/>
          <p:cNvSpPr>
            <a:spLocks noGrp="1"/>
          </p:cNvSpPr>
          <p:nvPr>
            <p:ph idx="1"/>
          </p:nvPr>
        </p:nvSpPr>
        <p:spPr/>
        <p:txBody>
          <a:bodyPr>
            <a:normAutofit/>
          </a:bodyPr>
          <a:lstStyle/>
          <a:p>
            <a:pPr lvl="0"/>
            <a:r>
              <a:rPr lang="en-US" sz="3600" b="1" dirty="0"/>
              <a:t>How are structure and function of the major biomolecules related</a:t>
            </a:r>
            <a:r>
              <a:rPr lang="en-US" sz="3600" b="1" dirty="0" smtClean="0"/>
              <a:t>?</a:t>
            </a:r>
            <a:endParaRPr lang="en-US" sz="3600" b="1" dirty="0"/>
          </a:p>
        </p:txBody>
      </p:sp>
      <p:pic>
        <p:nvPicPr>
          <p:cNvPr id="4" name="Picture 3"/>
          <p:cNvPicPr>
            <a:picLocks noChangeAspect="1"/>
          </p:cNvPicPr>
          <p:nvPr/>
        </p:nvPicPr>
        <p:blipFill>
          <a:blip r:embed="rId2"/>
          <a:stretch>
            <a:fillRect/>
          </a:stretch>
        </p:blipFill>
        <p:spPr>
          <a:xfrm>
            <a:off x="5638800" y="4648200"/>
            <a:ext cx="3313549" cy="2106331"/>
          </a:xfrm>
          <a:prstGeom prst="rect">
            <a:avLst/>
          </a:prstGeom>
        </p:spPr>
      </p:pic>
    </p:spTree>
    <p:extLst>
      <p:ext uri="{BB962C8B-B14F-4D97-AF65-F5344CB8AC3E}">
        <p14:creationId xmlns:p14="http://schemas.microsoft.com/office/powerpoint/2010/main" val="121590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 – </a:t>
            </a:r>
            <a:r>
              <a:rPr lang="en-US" b="1" dirty="0" smtClean="0"/>
              <a:t>Book </a:t>
            </a:r>
            <a:endParaRPr lang="en-US" b="1" dirty="0"/>
          </a:p>
        </p:txBody>
      </p:sp>
      <p:sp>
        <p:nvSpPr>
          <p:cNvPr id="3" name="Content Placeholder 2"/>
          <p:cNvSpPr>
            <a:spLocks noGrp="1"/>
          </p:cNvSpPr>
          <p:nvPr>
            <p:ph idx="1"/>
          </p:nvPr>
        </p:nvSpPr>
        <p:spPr/>
        <p:txBody>
          <a:bodyPr>
            <a:normAutofit/>
          </a:bodyPr>
          <a:lstStyle/>
          <a:p>
            <a:r>
              <a:rPr lang="en-US" dirty="0" smtClean="0"/>
              <a:t>Take out your </a:t>
            </a:r>
            <a:r>
              <a:rPr lang="en-US" u="sng" dirty="0" smtClean="0"/>
              <a:t>4 Biological Macromolecules Book</a:t>
            </a:r>
            <a:endParaRPr lang="en-US" dirty="0" smtClean="0"/>
          </a:p>
          <a:p>
            <a:r>
              <a:rPr lang="en-US" dirty="0" smtClean="0"/>
              <a:t>Complete the “F” or “Function” pages of each macromolecule by explaining:</a:t>
            </a:r>
          </a:p>
          <a:p>
            <a:pPr lvl="1"/>
            <a:r>
              <a:rPr lang="en-US" dirty="0" smtClean="0"/>
              <a:t>Definition</a:t>
            </a:r>
          </a:p>
          <a:p>
            <a:pPr lvl="1"/>
            <a:r>
              <a:rPr lang="en-US" dirty="0" smtClean="0"/>
              <a:t>Primary job/function (How does it work?)</a:t>
            </a:r>
          </a:p>
          <a:p>
            <a:pPr lvl="1"/>
            <a:r>
              <a:rPr lang="en-US" dirty="0" smtClean="0"/>
              <a:t>Nutritional importance</a:t>
            </a:r>
            <a:endParaRPr lang="en-US" dirty="0"/>
          </a:p>
        </p:txBody>
      </p:sp>
    </p:spTree>
    <p:extLst>
      <p:ext uri="{BB962C8B-B14F-4D97-AF65-F5344CB8AC3E}">
        <p14:creationId xmlns:p14="http://schemas.microsoft.com/office/powerpoint/2010/main" val="374139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 </a:t>
            </a:r>
            <a:r>
              <a:rPr lang="en-US" b="1" dirty="0" smtClean="0"/>
              <a:t>On a notecard…</a:t>
            </a:r>
            <a:endParaRPr lang="en-US" b="1" dirty="0"/>
          </a:p>
        </p:txBody>
      </p:sp>
      <p:sp>
        <p:nvSpPr>
          <p:cNvPr id="3" name="Content Placeholder 2"/>
          <p:cNvSpPr>
            <a:spLocks noGrp="1"/>
          </p:cNvSpPr>
          <p:nvPr>
            <p:ph idx="1"/>
          </p:nvPr>
        </p:nvSpPr>
        <p:spPr/>
        <p:txBody>
          <a:bodyPr>
            <a:normAutofit/>
          </a:bodyPr>
          <a:lstStyle/>
          <a:p>
            <a:r>
              <a:rPr lang="en-US" sz="3200" b="1" dirty="0"/>
              <a:t>Refer back to your notecard…</a:t>
            </a:r>
          </a:p>
          <a:p>
            <a:r>
              <a:rPr lang="en-US" sz="3200" b="1" dirty="0"/>
              <a:t>Attempt to individually categorize your meal items based on the four groups of macromolecules</a:t>
            </a:r>
            <a:r>
              <a:rPr lang="en-US" sz="3200" b="1" dirty="0" smtClean="0"/>
              <a:t>.</a:t>
            </a:r>
            <a:endParaRPr lang="en-US" sz="3200" b="1" dirty="0"/>
          </a:p>
        </p:txBody>
      </p:sp>
      <p:pic>
        <p:nvPicPr>
          <p:cNvPr id="4" name="Picture 2" descr="http://thesinglewivesclub.com/wp-content/uploads/2015/06/garde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419600"/>
            <a:ext cx="6096000" cy="227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766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uDdGA2mv4o0"/>
          <p:cNvPicPr>
            <a:picLocks noRot="1" noChangeAspect="1"/>
          </p:cNvPicPr>
          <p:nvPr>
            <a:videoFile r:link="rId1"/>
          </p:nvPr>
        </p:nvPicPr>
        <p:blipFill>
          <a:blip r:embed="rId3"/>
          <a:stretch>
            <a:fillRect/>
          </a:stretch>
        </p:blipFill>
        <p:spPr>
          <a:xfrm>
            <a:off x="210137" y="914400"/>
            <a:ext cx="8669866" cy="4876800"/>
          </a:xfrm>
          <a:prstGeom prst="rect">
            <a:avLst/>
          </a:prstGeom>
          <a:ln>
            <a:noFill/>
          </a:ln>
          <a:effectLst/>
          <a:scene3d>
            <a:camera prst="orthographicFront"/>
            <a:lightRig rig="balanced" dir="t"/>
          </a:scene3d>
          <a:sp3d prstMaterial="softEdge">
            <a:bevelT w="203200" h="101600" prst="cross"/>
            <a:contourClr>
              <a:srgbClr val="FFFFFF"/>
            </a:contourClr>
          </a:sp3d>
        </p:spPr>
      </p:pic>
    </p:spTree>
    <p:extLst>
      <p:ext uri="{BB962C8B-B14F-4D97-AF65-F5344CB8AC3E}">
        <p14:creationId xmlns:p14="http://schemas.microsoft.com/office/powerpoint/2010/main" val="2760795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a:t>
            </a:r>
            <a:endParaRPr lang="en-US" b="1" dirty="0"/>
          </a:p>
        </p:txBody>
      </p:sp>
      <p:sp>
        <p:nvSpPr>
          <p:cNvPr id="3" name="Content Placeholder 2"/>
          <p:cNvSpPr>
            <a:spLocks noGrp="1"/>
          </p:cNvSpPr>
          <p:nvPr>
            <p:ph idx="1"/>
          </p:nvPr>
        </p:nvSpPr>
        <p:spPr/>
        <p:txBody>
          <a:bodyPr>
            <a:normAutofit/>
          </a:bodyPr>
          <a:lstStyle/>
          <a:p>
            <a:pPr lvl="0"/>
            <a:r>
              <a:rPr lang="en-US" sz="3600" b="1" dirty="0" smtClean="0"/>
              <a:t>How </a:t>
            </a:r>
            <a:r>
              <a:rPr lang="en-US" sz="3600" b="1" dirty="0"/>
              <a:t>do enzymes impact chemical reactions in an organism</a:t>
            </a:r>
            <a:r>
              <a:rPr lang="en-US" sz="3600" b="1" dirty="0" smtClean="0"/>
              <a:t>?</a:t>
            </a:r>
            <a:endParaRPr lang="en-US" sz="3600" b="1" dirty="0"/>
          </a:p>
        </p:txBody>
      </p:sp>
      <p:pic>
        <p:nvPicPr>
          <p:cNvPr id="4" name="Picture 3"/>
          <p:cNvPicPr>
            <a:picLocks noChangeAspect="1"/>
          </p:cNvPicPr>
          <p:nvPr/>
        </p:nvPicPr>
        <p:blipFill>
          <a:blip r:embed="rId2"/>
          <a:stretch>
            <a:fillRect/>
          </a:stretch>
        </p:blipFill>
        <p:spPr>
          <a:xfrm>
            <a:off x="5638800" y="4648200"/>
            <a:ext cx="3313549" cy="2106331"/>
          </a:xfrm>
          <a:prstGeom prst="rect">
            <a:avLst/>
          </a:prstGeom>
        </p:spPr>
      </p:pic>
    </p:spTree>
    <p:extLst>
      <p:ext uri="{BB962C8B-B14F-4D97-AF65-F5344CB8AC3E}">
        <p14:creationId xmlns:p14="http://schemas.microsoft.com/office/powerpoint/2010/main" val="1103280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6619244" cy="530223"/>
          </a:xfrm>
        </p:spPr>
        <p:txBody>
          <a:bodyPr>
            <a:noAutofit/>
          </a:bodyPr>
          <a:lstStyle/>
          <a:p>
            <a:pPr algn="ctr"/>
            <a:r>
              <a:rPr lang="en-US" sz="4800" b="1" u="sng" dirty="0">
                <a:solidFill>
                  <a:srgbClr val="EB1580"/>
                </a:solidFill>
              </a:rPr>
              <a:t>Chemical Reaction</a:t>
            </a:r>
            <a:r>
              <a:rPr lang="en-US" sz="3200" b="1" dirty="0"/>
              <a:t/>
            </a:r>
            <a:br>
              <a:rPr lang="en-US" sz="3200" b="1" dirty="0"/>
            </a:br>
            <a:r>
              <a:rPr lang="en-US" sz="3200" b="1" dirty="0"/>
              <a:t>pg. 50</a:t>
            </a:r>
            <a:endParaRPr lang="en-US" sz="3200" b="1" dirty="0"/>
          </a:p>
        </p:txBody>
      </p:sp>
      <p:sp>
        <p:nvSpPr>
          <p:cNvPr id="3" name="Content Placeholder 2"/>
          <p:cNvSpPr>
            <a:spLocks noGrp="1"/>
          </p:cNvSpPr>
          <p:nvPr>
            <p:ph idx="1"/>
          </p:nvPr>
        </p:nvSpPr>
        <p:spPr>
          <a:xfrm>
            <a:off x="467019" y="1828800"/>
            <a:ext cx="7834232" cy="4191000"/>
          </a:xfrm>
        </p:spPr>
        <p:txBody>
          <a:bodyPr>
            <a:noAutofit/>
          </a:bodyPr>
          <a:lstStyle/>
          <a:p>
            <a:r>
              <a:rPr lang="en-US" sz="2400" b="1" u="sng" dirty="0">
                <a:solidFill>
                  <a:srgbClr val="EB1580"/>
                </a:solidFill>
              </a:rPr>
              <a:t>A process that changes, or transforms, one set of chemicals into another.</a:t>
            </a:r>
          </a:p>
          <a:p>
            <a:pPr lvl="1">
              <a:buFont typeface="Wingdings" panose="05000000000000000000" pitchFamily="2" charset="2"/>
              <a:buChar char="Ø"/>
            </a:pPr>
            <a:r>
              <a:rPr lang="en-US" sz="2000" dirty="0"/>
              <a:t>Energy and mass are conserved during chemical transformations </a:t>
            </a:r>
          </a:p>
          <a:p>
            <a:pPr marL="342900" lvl="1" indent="0">
              <a:buNone/>
            </a:pPr>
            <a:r>
              <a:rPr lang="en-US" sz="2000" dirty="0"/>
              <a:t>	(Law of Conservation of Energy)</a:t>
            </a:r>
          </a:p>
          <a:p>
            <a:r>
              <a:rPr lang="en-US" sz="2000" dirty="0"/>
              <a:t>Involves changes in chemical bonds that join atoms in compounds.</a:t>
            </a:r>
          </a:p>
          <a:p>
            <a:pPr lvl="1">
              <a:buFont typeface="Wingdings" panose="05000000000000000000" pitchFamily="2" charset="2"/>
              <a:buChar char="Ø"/>
            </a:pPr>
            <a:r>
              <a:rPr lang="en-US" sz="2000" dirty="0"/>
              <a:t>Breaking old bonds to create new bonds</a:t>
            </a:r>
          </a:p>
          <a:p>
            <a:r>
              <a:rPr lang="en-US" sz="2000" dirty="0"/>
              <a:t>Necessary for organism to maintain all characteristics of life</a:t>
            </a:r>
          </a:p>
          <a:p>
            <a:r>
              <a:rPr lang="en-US" sz="2000" dirty="0"/>
              <a:t>Requires reactants to produce product(s).</a:t>
            </a:r>
          </a:p>
        </p:txBody>
      </p:sp>
    </p:spTree>
    <p:extLst>
      <p:ext uri="{BB962C8B-B14F-4D97-AF65-F5344CB8AC3E}">
        <p14:creationId xmlns:p14="http://schemas.microsoft.com/office/powerpoint/2010/main" val="288834867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50" dirty="0"/>
              <a:t>Reactants and Products</a:t>
            </a:r>
            <a:endParaRPr lang="en-US" sz="4050" dirty="0"/>
          </a:p>
        </p:txBody>
      </p:sp>
      <p:sp>
        <p:nvSpPr>
          <p:cNvPr id="3" name="Content Placeholder 2"/>
          <p:cNvSpPr>
            <a:spLocks noGrp="1"/>
          </p:cNvSpPr>
          <p:nvPr>
            <p:ph idx="1"/>
          </p:nvPr>
        </p:nvSpPr>
        <p:spPr>
          <a:xfrm>
            <a:off x="866216" y="1828801"/>
            <a:ext cx="7515784" cy="3369290"/>
          </a:xfrm>
        </p:spPr>
        <p:txBody>
          <a:bodyPr>
            <a:noAutofit/>
          </a:bodyPr>
          <a:lstStyle/>
          <a:p>
            <a:r>
              <a:rPr lang="en-US" sz="2800" dirty="0">
                <a:solidFill>
                  <a:srgbClr val="00B050"/>
                </a:solidFill>
              </a:rPr>
              <a:t>The elements or compounds that </a:t>
            </a:r>
            <a:r>
              <a:rPr lang="en-US" sz="2800" b="1" u="sng" dirty="0">
                <a:solidFill>
                  <a:srgbClr val="EB1580"/>
                </a:solidFill>
              </a:rPr>
              <a:t>enter into a chemical reaction</a:t>
            </a:r>
            <a:r>
              <a:rPr lang="en-US" sz="2800" dirty="0">
                <a:solidFill>
                  <a:srgbClr val="00B050"/>
                </a:solidFill>
              </a:rPr>
              <a:t> are known as </a:t>
            </a:r>
            <a:r>
              <a:rPr lang="en-US" sz="2800" b="1" u="sng" dirty="0">
                <a:solidFill>
                  <a:srgbClr val="EB1580"/>
                </a:solidFill>
              </a:rPr>
              <a:t>reactants</a:t>
            </a:r>
            <a:r>
              <a:rPr lang="en-US" sz="2800" dirty="0" smtClean="0"/>
              <a:t>.</a:t>
            </a:r>
          </a:p>
          <a:p>
            <a:pPr marL="36576" indent="0">
              <a:buNone/>
            </a:pPr>
            <a:endParaRPr lang="en-US" sz="2800" dirty="0" smtClean="0"/>
          </a:p>
          <a:p>
            <a:r>
              <a:rPr lang="en-US" sz="2800" dirty="0" smtClean="0">
                <a:solidFill>
                  <a:srgbClr val="00B050"/>
                </a:solidFill>
              </a:rPr>
              <a:t>The </a:t>
            </a:r>
            <a:r>
              <a:rPr lang="en-US" sz="2800" dirty="0">
                <a:solidFill>
                  <a:srgbClr val="00B050"/>
                </a:solidFill>
              </a:rPr>
              <a:t>elements or compounds that are </a:t>
            </a:r>
            <a:r>
              <a:rPr lang="en-US" sz="2800" b="1" u="sng" dirty="0">
                <a:solidFill>
                  <a:srgbClr val="EB1580"/>
                </a:solidFill>
              </a:rPr>
              <a:t>produced by a chemical reaction </a:t>
            </a:r>
            <a:r>
              <a:rPr lang="en-US" sz="2800" dirty="0">
                <a:solidFill>
                  <a:srgbClr val="00B050"/>
                </a:solidFill>
              </a:rPr>
              <a:t>are known as</a:t>
            </a:r>
            <a:r>
              <a:rPr lang="en-US" sz="2800" dirty="0"/>
              <a:t> </a:t>
            </a:r>
            <a:r>
              <a:rPr lang="en-US" sz="2800" b="1" u="sng" dirty="0">
                <a:solidFill>
                  <a:srgbClr val="EB1580"/>
                </a:solidFill>
              </a:rPr>
              <a:t>products</a:t>
            </a:r>
            <a:r>
              <a:rPr lang="en-US" sz="2800" dirty="0"/>
              <a:t>.</a:t>
            </a:r>
            <a:endParaRPr lang="en-US" sz="2800" dirty="0"/>
          </a:p>
        </p:txBody>
      </p:sp>
    </p:spTree>
    <p:extLst>
      <p:ext uri="{BB962C8B-B14F-4D97-AF65-F5344CB8AC3E}">
        <p14:creationId xmlns:p14="http://schemas.microsoft.com/office/powerpoint/2010/main" val="10863658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a:t>
            </a:r>
            <a:endParaRPr lang="en-US" b="1" dirty="0"/>
          </a:p>
        </p:txBody>
      </p:sp>
      <p:sp>
        <p:nvSpPr>
          <p:cNvPr id="3" name="Content Placeholder 2"/>
          <p:cNvSpPr>
            <a:spLocks noGrp="1"/>
          </p:cNvSpPr>
          <p:nvPr>
            <p:ph idx="1"/>
          </p:nvPr>
        </p:nvSpPr>
        <p:spPr/>
        <p:txBody>
          <a:bodyPr>
            <a:normAutofit/>
          </a:bodyPr>
          <a:lstStyle/>
          <a:p>
            <a:pPr lvl="0"/>
            <a:r>
              <a:rPr lang="en-US" sz="3200" b="1" dirty="0"/>
              <a:t>How are structure and function of the major biomolecules related?</a:t>
            </a:r>
          </a:p>
          <a:p>
            <a:pPr marL="0" indent="0">
              <a:buNone/>
            </a:pPr>
            <a:endParaRPr lang="en-US" sz="3200" b="1" dirty="0"/>
          </a:p>
          <a:p>
            <a:pPr lvl="0"/>
            <a:r>
              <a:rPr lang="en-US" sz="3200" b="1" dirty="0"/>
              <a:t>How do enzymes impact chemical reactions in an organism</a:t>
            </a:r>
            <a:r>
              <a:rPr lang="en-US" sz="3200" b="1" dirty="0" smtClean="0"/>
              <a:t>?</a:t>
            </a:r>
            <a:endParaRPr lang="en-US" sz="3200" b="1" dirty="0"/>
          </a:p>
        </p:txBody>
      </p:sp>
      <p:pic>
        <p:nvPicPr>
          <p:cNvPr id="4" name="Picture 3"/>
          <p:cNvPicPr>
            <a:picLocks noChangeAspect="1"/>
          </p:cNvPicPr>
          <p:nvPr/>
        </p:nvPicPr>
        <p:blipFill>
          <a:blip r:embed="rId2"/>
          <a:stretch>
            <a:fillRect/>
          </a:stretch>
        </p:blipFill>
        <p:spPr>
          <a:xfrm>
            <a:off x="5638800" y="4648200"/>
            <a:ext cx="3313549" cy="2106331"/>
          </a:xfrm>
          <a:prstGeom prst="rect">
            <a:avLst/>
          </a:prstGeom>
        </p:spPr>
      </p:pic>
    </p:spTree>
    <p:extLst>
      <p:ext uri="{BB962C8B-B14F-4D97-AF65-F5344CB8AC3E}">
        <p14:creationId xmlns:p14="http://schemas.microsoft.com/office/powerpoint/2010/main" val="1269200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descr="http://www.mhhe.com/physsci/chemistry/chang7/esp/folder_structure/cr/m1/s2/assets/images/crm1s2_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857251"/>
            <a:ext cx="9144000" cy="514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133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Chemical reactions that are going on in your body at this moment:</a:t>
            </a:r>
            <a:endParaRPr lang="en-US" b="1" dirty="0"/>
          </a:p>
        </p:txBody>
      </p:sp>
      <p:sp>
        <p:nvSpPr>
          <p:cNvPr id="3" name="Content Placeholder 2"/>
          <p:cNvSpPr>
            <a:spLocks noGrp="1"/>
          </p:cNvSpPr>
          <p:nvPr>
            <p:ph idx="1"/>
          </p:nvPr>
        </p:nvSpPr>
        <p:spPr>
          <a:xfrm>
            <a:off x="0" y="2286000"/>
            <a:ext cx="8874457" cy="3873405"/>
          </a:xfrm>
        </p:spPr>
        <p:txBody>
          <a:bodyPr>
            <a:normAutofit fontScale="70000" lnSpcReduction="20000"/>
          </a:bodyPr>
          <a:lstStyle/>
          <a:p>
            <a:r>
              <a:rPr lang="en-US" sz="3400" b="1" u="sng" dirty="0">
                <a:solidFill>
                  <a:srgbClr val="FF0066"/>
                </a:solidFill>
                <a:cs typeface="Times New Roman" panose="02020603050405020304" pitchFamily="18" charset="0"/>
              </a:rPr>
              <a:t>Metabolism: Sum of all </a:t>
            </a:r>
            <a:r>
              <a:rPr lang="en-US" sz="3400" b="1" u="sng" dirty="0">
                <a:solidFill>
                  <a:srgbClr val="FF0066"/>
                </a:solidFill>
                <a:cs typeface="Times New Roman" panose="02020603050405020304" pitchFamily="18" charset="0"/>
              </a:rPr>
              <a:t>of the chemical reactions that take place within </a:t>
            </a:r>
            <a:r>
              <a:rPr lang="en-US" sz="3400" b="1" u="sng" dirty="0">
                <a:solidFill>
                  <a:srgbClr val="FF0066"/>
                </a:solidFill>
                <a:cs typeface="Times New Roman" panose="02020603050405020304" pitchFamily="18" charset="0"/>
              </a:rPr>
              <a:t>living cells</a:t>
            </a:r>
            <a:r>
              <a:rPr lang="en-US" dirty="0">
                <a:cs typeface="Times New Roman" panose="02020603050405020304" pitchFamily="18" charset="0"/>
              </a:rPr>
              <a:t>, </a:t>
            </a:r>
            <a:r>
              <a:rPr lang="en-US" dirty="0">
                <a:cs typeface="Times New Roman" panose="02020603050405020304" pitchFamily="18" charset="0"/>
              </a:rPr>
              <a:t>by which complex molecules are broken down to produce energy and by which energy is used to build up complex molecules.</a:t>
            </a:r>
            <a:br>
              <a:rPr lang="en-US" dirty="0">
                <a:cs typeface="Times New Roman" panose="02020603050405020304" pitchFamily="18" charset="0"/>
              </a:rPr>
            </a:br>
            <a:endParaRPr lang="en-US" dirty="0">
              <a:cs typeface="Times New Roman" panose="02020603050405020304" pitchFamily="18" charset="0"/>
            </a:endParaRPr>
          </a:p>
          <a:p>
            <a:pPr lvl="1">
              <a:buFont typeface="Wingdings" panose="05000000000000000000" pitchFamily="2" charset="2"/>
              <a:buChar char="q"/>
            </a:pPr>
            <a:r>
              <a:rPr lang="en-US" sz="3000" b="1" dirty="0">
                <a:cs typeface="Times New Roman" panose="02020603050405020304" pitchFamily="18" charset="0"/>
              </a:rPr>
              <a:t>Digestion</a:t>
            </a:r>
          </a:p>
          <a:p>
            <a:pPr marL="342900" lvl="1" indent="0">
              <a:buNone/>
            </a:pPr>
            <a:endParaRPr lang="en-US" sz="3000" b="1" dirty="0">
              <a:cs typeface="Times New Roman" panose="02020603050405020304" pitchFamily="18" charset="0"/>
            </a:endParaRPr>
          </a:p>
          <a:p>
            <a:pPr lvl="1">
              <a:buFont typeface="Wingdings" panose="05000000000000000000" pitchFamily="2" charset="2"/>
              <a:buChar char="q"/>
            </a:pPr>
            <a:r>
              <a:rPr lang="en-US" sz="3000" b="1" dirty="0">
                <a:cs typeface="Times New Roman" panose="02020603050405020304" pitchFamily="18" charset="0"/>
              </a:rPr>
              <a:t>Absorption</a:t>
            </a:r>
          </a:p>
          <a:p>
            <a:pPr marL="342900" lvl="1" indent="0">
              <a:buNone/>
            </a:pPr>
            <a:endParaRPr lang="en-US" sz="3000" b="1" dirty="0">
              <a:cs typeface="Times New Roman" panose="02020603050405020304" pitchFamily="18" charset="0"/>
            </a:endParaRPr>
          </a:p>
          <a:p>
            <a:pPr lvl="1">
              <a:buFont typeface="Wingdings" panose="05000000000000000000" pitchFamily="2" charset="2"/>
              <a:buChar char="q"/>
            </a:pPr>
            <a:r>
              <a:rPr lang="en-US" sz="3000" b="1" dirty="0">
                <a:cs typeface="Times New Roman" panose="02020603050405020304" pitchFamily="18" charset="0"/>
              </a:rPr>
              <a:t>Cellular respiration</a:t>
            </a:r>
          </a:p>
          <a:p>
            <a:pPr marL="342900" lvl="1" indent="0">
              <a:buNone/>
            </a:pPr>
            <a:endParaRPr lang="en-US" sz="3000" b="1" dirty="0">
              <a:cs typeface="Times New Roman" panose="02020603050405020304" pitchFamily="18" charset="0"/>
            </a:endParaRPr>
          </a:p>
          <a:p>
            <a:pPr lvl="1">
              <a:buFont typeface="Wingdings" panose="05000000000000000000" pitchFamily="2" charset="2"/>
              <a:buChar char="q"/>
            </a:pPr>
            <a:r>
              <a:rPr lang="en-US" sz="3000" b="1" dirty="0">
                <a:cs typeface="Times New Roman" panose="02020603050405020304" pitchFamily="18" charset="0"/>
              </a:rPr>
              <a:t>Etc…</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2522911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Chemical Reactions </a:t>
            </a:r>
            <a:r>
              <a:rPr lang="en-US" sz="3600" b="1" dirty="0" smtClean="0"/>
              <a:t>and </a:t>
            </a:r>
            <a:r>
              <a:rPr lang="en-US" sz="3600" b="1" dirty="0"/>
              <a:t>Energy</a:t>
            </a:r>
            <a:endParaRPr lang="en-US" sz="3600" b="1" dirty="0"/>
          </a:p>
        </p:txBody>
      </p:sp>
      <p:sp>
        <p:nvSpPr>
          <p:cNvPr id="3" name="Content Placeholder 2"/>
          <p:cNvSpPr>
            <a:spLocks noGrp="1"/>
          </p:cNvSpPr>
          <p:nvPr>
            <p:ph idx="1"/>
          </p:nvPr>
        </p:nvSpPr>
        <p:spPr>
          <a:xfrm>
            <a:off x="307075" y="1676400"/>
            <a:ext cx="8301251" cy="2562225"/>
          </a:xfrm>
        </p:spPr>
        <p:txBody>
          <a:bodyPr>
            <a:noAutofit/>
          </a:bodyPr>
          <a:lstStyle/>
          <a:p>
            <a:pPr marL="342900" indent="-342900"/>
            <a:r>
              <a:rPr lang="en-US" sz="2400" b="1" u="sng" dirty="0">
                <a:solidFill>
                  <a:srgbClr val="FF0066"/>
                </a:solidFill>
              </a:rPr>
              <a:t>Energy is released or absorbed whenever chemical bonds are formed or broken.</a:t>
            </a:r>
            <a:r>
              <a:rPr lang="en-US" sz="2400" b="1" dirty="0">
                <a:solidFill>
                  <a:srgbClr val="FF0066"/>
                </a:solidFill>
              </a:rPr>
              <a:t> </a:t>
            </a:r>
            <a:endParaRPr lang="en-US" sz="2400" b="1" dirty="0" smtClean="0">
              <a:solidFill>
                <a:srgbClr val="FF0066"/>
              </a:solidFill>
            </a:endParaRPr>
          </a:p>
          <a:p>
            <a:pPr marL="644652" lvl="1" indent="-342900"/>
            <a:r>
              <a:rPr lang="en-US" sz="1400" b="1" dirty="0" smtClean="0"/>
              <a:t>Therefore</a:t>
            </a:r>
            <a:r>
              <a:rPr lang="en-US" sz="1400" b="1" dirty="0"/>
              <a:t>, chemical reactions also involve changes in energy. </a:t>
            </a:r>
            <a:r>
              <a:rPr lang="en-US" sz="1400" b="1" dirty="0"/>
              <a:t>(pg. 51)</a:t>
            </a:r>
          </a:p>
          <a:p>
            <a:pPr marL="285750" indent="-285750"/>
            <a:endParaRPr lang="en-US" sz="1800" b="1" dirty="0"/>
          </a:p>
          <a:p>
            <a:pPr marL="342900" indent="-342900"/>
            <a:r>
              <a:rPr lang="en-US" sz="2400" b="1" u="sng" dirty="0" smtClean="0">
                <a:solidFill>
                  <a:srgbClr val="FF0066"/>
                </a:solidFill>
              </a:rPr>
              <a:t>Chemical </a:t>
            </a:r>
            <a:r>
              <a:rPr lang="en-US" sz="2400" b="1" u="sng" dirty="0">
                <a:solidFill>
                  <a:srgbClr val="FF0066"/>
                </a:solidFill>
              </a:rPr>
              <a:t>reactions that </a:t>
            </a:r>
            <a:r>
              <a:rPr lang="en-US" sz="2400" b="1" i="1" u="sng" dirty="0">
                <a:solidFill>
                  <a:srgbClr val="FF0066"/>
                </a:solidFill>
              </a:rPr>
              <a:t>release energy </a:t>
            </a:r>
            <a:r>
              <a:rPr lang="en-US" sz="2400" b="1" u="sng" dirty="0">
                <a:solidFill>
                  <a:srgbClr val="FF0066"/>
                </a:solidFill>
              </a:rPr>
              <a:t>often occur on their own (spontaneously) but not always.</a:t>
            </a:r>
            <a:r>
              <a:rPr lang="en-US" sz="2400" b="1" dirty="0">
                <a:solidFill>
                  <a:srgbClr val="FF0066"/>
                </a:solidFill>
              </a:rPr>
              <a:t> </a:t>
            </a:r>
            <a:endParaRPr lang="en-US" sz="2400" b="1" dirty="0" smtClean="0">
              <a:solidFill>
                <a:srgbClr val="FF0066"/>
              </a:solidFill>
            </a:endParaRPr>
          </a:p>
          <a:p>
            <a:pPr marL="644652" lvl="1" indent="-342900"/>
            <a:r>
              <a:rPr lang="en-US" sz="1400" b="1" dirty="0" smtClean="0"/>
              <a:t>(</a:t>
            </a:r>
            <a:r>
              <a:rPr lang="en-US" sz="1400" b="1" dirty="0"/>
              <a:t>Ex. </a:t>
            </a:r>
            <a:r>
              <a:rPr lang="en-US" sz="1400" b="1" dirty="0"/>
              <a:t>Cellular Respiration and digestion)</a:t>
            </a:r>
          </a:p>
          <a:p>
            <a:pPr marL="285750" indent="-285750"/>
            <a:endParaRPr lang="en-US" sz="1800" b="1" dirty="0"/>
          </a:p>
          <a:p>
            <a:pPr marL="342900" indent="-342900"/>
            <a:r>
              <a:rPr lang="en-US" sz="2400" b="1" u="sng" dirty="0" smtClean="0">
                <a:solidFill>
                  <a:srgbClr val="FF0066"/>
                </a:solidFill>
              </a:rPr>
              <a:t>Chemical </a:t>
            </a:r>
            <a:r>
              <a:rPr lang="en-US" sz="2400" b="1" u="sng" dirty="0">
                <a:solidFill>
                  <a:srgbClr val="FF0066"/>
                </a:solidFill>
              </a:rPr>
              <a:t>reactions that </a:t>
            </a:r>
            <a:r>
              <a:rPr lang="en-US" sz="2400" b="1" i="1" u="sng" dirty="0">
                <a:solidFill>
                  <a:srgbClr val="FF0066"/>
                </a:solidFill>
              </a:rPr>
              <a:t>absorb energy </a:t>
            </a:r>
            <a:r>
              <a:rPr lang="en-US" sz="2400" b="1" u="sng" dirty="0">
                <a:solidFill>
                  <a:srgbClr val="FF0066"/>
                </a:solidFill>
              </a:rPr>
              <a:t>will not occur without a source of energy.</a:t>
            </a:r>
            <a:r>
              <a:rPr lang="en-US" sz="2400" b="1" dirty="0">
                <a:solidFill>
                  <a:srgbClr val="FF0066"/>
                </a:solidFill>
              </a:rPr>
              <a:t> </a:t>
            </a:r>
            <a:endParaRPr lang="en-US" sz="2400" b="1" dirty="0" smtClean="0">
              <a:solidFill>
                <a:srgbClr val="FF0066"/>
              </a:solidFill>
            </a:endParaRPr>
          </a:p>
          <a:p>
            <a:pPr marL="644652" lvl="1" indent="-342900"/>
            <a:r>
              <a:rPr lang="en-US" sz="1400" b="1" dirty="0" smtClean="0"/>
              <a:t>(</a:t>
            </a:r>
            <a:r>
              <a:rPr lang="en-US" sz="1400" b="1" dirty="0"/>
              <a:t>Ex. </a:t>
            </a:r>
            <a:r>
              <a:rPr lang="en-US" sz="1400" b="1" dirty="0"/>
              <a:t>Photosynthesis)</a:t>
            </a:r>
            <a:endParaRPr lang="en-US" sz="1400" b="1" dirty="0"/>
          </a:p>
        </p:txBody>
      </p:sp>
    </p:spTree>
    <p:extLst>
      <p:ext uri="{BB962C8B-B14F-4D97-AF65-F5344CB8AC3E}">
        <p14:creationId xmlns:p14="http://schemas.microsoft.com/office/powerpoint/2010/main" val="11052960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descr="http://horizonbio.weebly.com/uploads/2/2/1/8/22188932/8351289_ori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901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FF0066"/>
                </a:solidFill>
              </a:rPr>
              <a:t>Main Sources of Energy</a:t>
            </a:r>
            <a:endParaRPr lang="en-US" b="1" u="sng" dirty="0">
              <a:solidFill>
                <a:srgbClr val="FF0066"/>
              </a:solidFill>
            </a:endParaRPr>
          </a:p>
        </p:txBody>
      </p:sp>
      <p:sp>
        <p:nvSpPr>
          <p:cNvPr id="3" name="Content Placeholder 2"/>
          <p:cNvSpPr>
            <a:spLocks noGrp="1"/>
          </p:cNvSpPr>
          <p:nvPr>
            <p:ph idx="1"/>
          </p:nvPr>
        </p:nvSpPr>
        <p:spPr>
          <a:xfrm>
            <a:off x="260636" y="2362200"/>
            <a:ext cx="7830403" cy="2763387"/>
          </a:xfrm>
        </p:spPr>
        <p:txBody>
          <a:bodyPr/>
          <a:lstStyle/>
          <a:p>
            <a:r>
              <a:rPr lang="en-US" sz="3300" b="1" u="sng" dirty="0">
                <a:solidFill>
                  <a:srgbClr val="FF0066"/>
                </a:solidFill>
              </a:rPr>
              <a:t>SUNLIGHT</a:t>
            </a:r>
            <a:r>
              <a:rPr lang="en-US" sz="3300" b="1" dirty="0">
                <a:solidFill>
                  <a:srgbClr val="FF0066"/>
                </a:solidFill>
              </a:rPr>
              <a:t> </a:t>
            </a:r>
            <a:r>
              <a:rPr lang="en-US" sz="3300" b="1" dirty="0"/>
              <a:t>(plants)</a:t>
            </a:r>
          </a:p>
          <a:p>
            <a:r>
              <a:rPr lang="en-US" sz="3300" b="1" u="sng" dirty="0">
                <a:solidFill>
                  <a:srgbClr val="FF0066"/>
                </a:solidFill>
              </a:rPr>
              <a:t>Eating</a:t>
            </a:r>
            <a:r>
              <a:rPr lang="en-US" sz="3300" b="1" dirty="0">
                <a:solidFill>
                  <a:srgbClr val="FF0066"/>
                </a:solidFill>
              </a:rPr>
              <a:t> </a:t>
            </a:r>
            <a:r>
              <a:rPr lang="en-US" sz="3300" b="1" dirty="0"/>
              <a:t>(animals eat plants and/or other animals)</a:t>
            </a:r>
          </a:p>
          <a:p>
            <a:pPr marL="0" indent="0">
              <a:buNone/>
            </a:pPr>
            <a:endParaRPr lang="en-US" dirty="0" smtClean="0"/>
          </a:p>
          <a:p>
            <a:endParaRPr lang="en-US" dirty="0"/>
          </a:p>
        </p:txBody>
      </p:sp>
      <p:pic>
        <p:nvPicPr>
          <p:cNvPr id="13314" name="Picture 2" descr="http://genesismission.jpl.nasa.gov/science/mod3_SunlightSolarHeat/im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984" y="4183892"/>
            <a:ext cx="4923431" cy="1647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2816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How </a:t>
            </a:r>
            <a:r>
              <a:rPr lang="en-US" sz="3600" b="1" dirty="0" smtClean="0"/>
              <a:t>do we </a:t>
            </a:r>
            <a:r>
              <a:rPr lang="en-US" sz="3600" b="1" dirty="0"/>
              <a:t>get a </a:t>
            </a:r>
            <a:r>
              <a:rPr lang="en-US" sz="3600" b="1" dirty="0" smtClean="0"/>
              <a:t>reaction </a:t>
            </a:r>
            <a:r>
              <a:rPr lang="en-US" sz="3600" b="1" dirty="0"/>
              <a:t>started?</a:t>
            </a:r>
            <a:endParaRPr lang="en-US" sz="3600" b="1" dirty="0"/>
          </a:p>
        </p:txBody>
      </p:sp>
      <p:sp>
        <p:nvSpPr>
          <p:cNvPr id="3" name="Content Placeholder 2"/>
          <p:cNvSpPr>
            <a:spLocks noGrp="1"/>
          </p:cNvSpPr>
          <p:nvPr>
            <p:ph idx="1"/>
          </p:nvPr>
        </p:nvSpPr>
        <p:spPr>
          <a:xfrm>
            <a:off x="1066800" y="2133600"/>
            <a:ext cx="6619244" cy="2562225"/>
          </a:xfrm>
        </p:spPr>
        <p:txBody>
          <a:bodyPr>
            <a:normAutofit/>
          </a:bodyPr>
          <a:lstStyle/>
          <a:p>
            <a:pPr marL="0" indent="0" algn="ctr">
              <a:buNone/>
            </a:pPr>
            <a:r>
              <a:rPr lang="en-US" sz="3600" b="1" u="sng" dirty="0">
                <a:solidFill>
                  <a:srgbClr val="FF0066"/>
                </a:solidFill>
              </a:rPr>
              <a:t>ACTIVATION </a:t>
            </a:r>
            <a:r>
              <a:rPr lang="en-US" sz="3600" b="1" u="sng" dirty="0" smtClean="0">
                <a:solidFill>
                  <a:srgbClr val="FF0066"/>
                </a:solidFill>
              </a:rPr>
              <a:t>ENERGY = </a:t>
            </a:r>
            <a:endParaRPr lang="en-US" sz="3600" b="1" u="sng" dirty="0">
              <a:solidFill>
                <a:srgbClr val="FF0066"/>
              </a:solidFill>
            </a:endParaRPr>
          </a:p>
          <a:p>
            <a:pPr marL="0" indent="0" algn="ctr">
              <a:buNone/>
            </a:pPr>
            <a:r>
              <a:rPr lang="en-US" sz="4000" u="sng" dirty="0">
                <a:solidFill>
                  <a:srgbClr val="FF0066"/>
                </a:solidFill>
              </a:rPr>
              <a:t>The energy that is needed to </a:t>
            </a:r>
            <a:r>
              <a:rPr lang="en-US" sz="4000" u="sng" dirty="0" smtClean="0">
                <a:solidFill>
                  <a:srgbClr val="FF0066"/>
                </a:solidFill>
              </a:rPr>
              <a:t>start a reaction.</a:t>
            </a:r>
            <a:endParaRPr lang="en-US" sz="4000" u="sng" dirty="0">
              <a:solidFill>
                <a:srgbClr val="FF0066"/>
              </a:solidFill>
            </a:endParaRPr>
          </a:p>
        </p:txBody>
      </p:sp>
    </p:spTree>
    <p:extLst>
      <p:ext uri="{BB962C8B-B14F-4D97-AF65-F5344CB8AC3E}">
        <p14:creationId xmlns:p14="http://schemas.microsoft.com/office/powerpoint/2010/main" val="10554852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Image result for activation energ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061967"/>
            <a:ext cx="9143999" cy="4595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485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a:t>
            </a:r>
            <a:endParaRPr lang="en-US" b="1" dirty="0"/>
          </a:p>
        </p:txBody>
      </p:sp>
      <p:sp>
        <p:nvSpPr>
          <p:cNvPr id="3" name="Content Placeholder 2"/>
          <p:cNvSpPr>
            <a:spLocks noGrp="1"/>
          </p:cNvSpPr>
          <p:nvPr>
            <p:ph idx="1"/>
          </p:nvPr>
        </p:nvSpPr>
        <p:spPr/>
        <p:txBody>
          <a:bodyPr>
            <a:normAutofit/>
          </a:bodyPr>
          <a:lstStyle/>
          <a:p>
            <a:pPr lvl="0"/>
            <a:r>
              <a:rPr lang="en-US" sz="3600" b="1" dirty="0" smtClean="0"/>
              <a:t>How </a:t>
            </a:r>
            <a:r>
              <a:rPr lang="en-US" sz="3600" b="1" dirty="0"/>
              <a:t>do enzymes impact chemical reactions in an organism</a:t>
            </a:r>
            <a:r>
              <a:rPr lang="en-US" sz="3600" b="1" dirty="0" smtClean="0"/>
              <a:t>?</a:t>
            </a:r>
            <a:endParaRPr lang="en-US" sz="3600" b="1" dirty="0"/>
          </a:p>
        </p:txBody>
      </p:sp>
      <p:pic>
        <p:nvPicPr>
          <p:cNvPr id="4" name="Picture 3"/>
          <p:cNvPicPr>
            <a:picLocks noChangeAspect="1"/>
          </p:cNvPicPr>
          <p:nvPr/>
        </p:nvPicPr>
        <p:blipFill>
          <a:blip r:embed="rId2"/>
          <a:stretch>
            <a:fillRect/>
          </a:stretch>
        </p:blipFill>
        <p:spPr>
          <a:xfrm>
            <a:off x="5638800" y="4648200"/>
            <a:ext cx="3313549" cy="2106331"/>
          </a:xfrm>
          <a:prstGeom prst="rect">
            <a:avLst/>
          </a:prstGeom>
        </p:spPr>
      </p:pic>
    </p:spTree>
    <p:extLst>
      <p:ext uri="{BB962C8B-B14F-4D97-AF65-F5344CB8AC3E}">
        <p14:creationId xmlns:p14="http://schemas.microsoft.com/office/powerpoint/2010/main" val="359115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00" b="1" dirty="0"/>
              <a:t>Is it possible to speed up the rate of a chemical reaction?</a:t>
            </a:r>
            <a:endParaRPr lang="en-US" sz="3300" b="1" dirty="0"/>
          </a:p>
        </p:txBody>
      </p:sp>
      <p:sp>
        <p:nvSpPr>
          <p:cNvPr id="3" name="Content Placeholder 2"/>
          <p:cNvSpPr>
            <a:spLocks noGrp="1"/>
          </p:cNvSpPr>
          <p:nvPr>
            <p:ph idx="1"/>
          </p:nvPr>
        </p:nvSpPr>
        <p:spPr>
          <a:xfrm>
            <a:off x="304800" y="1600200"/>
            <a:ext cx="8475260" cy="3240775"/>
          </a:xfrm>
        </p:spPr>
        <p:txBody>
          <a:bodyPr>
            <a:normAutofit/>
          </a:bodyPr>
          <a:lstStyle/>
          <a:p>
            <a:pPr marL="0" indent="0" algn="ctr">
              <a:buNone/>
            </a:pPr>
            <a:r>
              <a:rPr lang="en-US" sz="5400" dirty="0"/>
              <a:t>YES!!!</a:t>
            </a:r>
          </a:p>
          <a:p>
            <a:pPr marL="0" indent="0">
              <a:buNone/>
            </a:pPr>
            <a:r>
              <a:rPr lang="en-US" b="1" u="sng" dirty="0">
                <a:solidFill>
                  <a:srgbClr val="FF0066"/>
                </a:solidFill>
                <a:cs typeface="Times New Roman" panose="02020603050405020304" pitchFamily="18" charset="0"/>
              </a:rPr>
              <a:t>Enzymes</a:t>
            </a:r>
            <a:r>
              <a:rPr lang="en-US" u="sng" dirty="0">
                <a:solidFill>
                  <a:srgbClr val="FF0066"/>
                </a:solidFill>
                <a:cs typeface="Times New Roman" panose="02020603050405020304" pitchFamily="18" charset="0"/>
              </a:rPr>
              <a:t>: Also known as “nature’s catalysts”, are proteins that speed up the rate of chemical reactions by </a:t>
            </a:r>
            <a:r>
              <a:rPr lang="en-US" b="1" i="1" u="sng" dirty="0">
                <a:solidFill>
                  <a:srgbClr val="FF0066"/>
                </a:solidFill>
                <a:cs typeface="Times New Roman" panose="02020603050405020304" pitchFamily="18" charset="0"/>
              </a:rPr>
              <a:t>lowering the activation energy </a:t>
            </a:r>
            <a:r>
              <a:rPr lang="en-US" dirty="0">
                <a:cs typeface="Times New Roman" panose="02020603050405020304" pitchFamily="18" charset="0"/>
              </a:rPr>
              <a:t>(pg. 52).</a:t>
            </a:r>
          </a:p>
        </p:txBody>
      </p:sp>
      <p:pic>
        <p:nvPicPr>
          <p:cNvPr id="15362" name="Picture 2" descr="http://images.tutorvista.com/cms/images/123/enzyme-activiy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106537"/>
            <a:ext cx="493076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62729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5362"/>
                                        </p:tgtEl>
                                        <p:attrNameLst>
                                          <p:attrName>style.visibility</p:attrName>
                                        </p:attrNameLst>
                                      </p:cBhvr>
                                      <p:to>
                                        <p:strVal val="visible"/>
                                      </p:to>
                                    </p:set>
                                    <p:animEffect transition="in" filter="circle(in)">
                                      <p:cBhvr>
                                        <p:cTn id="18"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E2UNc5zBejc"/>
          <p:cNvPicPr>
            <a:picLocks noGrp="1" noRot="1" noChangeAspect="1"/>
          </p:cNvPicPr>
          <p:nvPr>
            <p:ph idx="1"/>
            <a:videoFile r:link="rId1"/>
          </p:nvPr>
        </p:nvPicPr>
        <p:blipFill>
          <a:blip r:embed="rId3"/>
          <a:stretch>
            <a:fillRect/>
          </a:stretch>
        </p:blipFill>
        <p:spPr>
          <a:xfrm>
            <a:off x="0" y="857250"/>
            <a:ext cx="9144000" cy="5143500"/>
          </a:xfrm>
          <a:prstGeom prst="rect">
            <a:avLst/>
          </a:prstGeom>
        </p:spPr>
      </p:pic>
    </p:spTree>
    <p:extLst>
      <p:ext uri="{BB962C8B-B14F-4D97-AF65-F5344CB8AC3E}">
        <p14:creationId xmlns:p14="http://schemas.microsoft.com/office/powerpoint/2010/main" val="387094618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 – </a:t>
            </a:r>
            <a:r>
              <a:rPr lang="en-US" sz="5400" b="1" dirty="0" smtClean="0"/>
              <a:t>On a notecard…</a:t>
            </a:r>
            <a:endParaRPr lang="en-US" b="1" dirty="0"/>
          </a:p>
        </p:txBody>
      </p:sp>
      <p:sp>
        <p:nvSpPr>
          <p:cNvPr id="3" name="Content Placeholder 2"/>
          <p:cNvSpPr>
            <a:spLocks noGrp="1"/>
          </p:cNvSpPr>
          <p:nvPr>
            <p:ph idx="1"/>
          </p:nvPr>
        </p:nvSpPr>
        <p:spPr/>
        <p:txBody>
          <a:bodyPr>
            <a:noAutofit/>
          </a:bodyPr>
          <a:lstStyle/>
          <a:p>
            <a:pPr marL="514350" indent="-514350">
              <a:buAutoNum type="arabicParenR"/>
            </a:pPr>
            <a:r>
              <a:rPr lang="en-US" sz="2400" b="1" dirty="0"/>
              <a:t>Write down everything that you have consumed today. (If you have not eaten anything, write down what you had for dinner last night)</a:t>
            </a:r>
          </a:p>
          <a:p>
            <a:pPr marL="514350" indent="-514350">
              <a:buAutoNum type="arabicParenR"/>
            </a:pPr>
            <a:r>
              <a:rPr lang="en-US" sz="2400" b="1" dirty="0"/>
              <a:t>Share your response with your shoulder partner and discuss the importance of eating.</a:t>
            </a:r>
          </a:p>
          <a:p>
            <a:pPr marL="514350" indent="-514350">
              <a:buAutoNum type="arabicParenR"/>
            </a:pPr>
            <a:r>
              <a:rPr lang="en-US" sz="2400" b="1" dirty="0"/>
              <a:t>Attempt to identify the foods that are mostly carbohydrates (carbs), lipids (fats), and proteins.</a:t>
            </a:r>
          </a:p>
          <a:p>
            <a:pPr marL="514350" indent="-514350">
              <a:buAutoNum type="arabicParenR"/>
            </a:pPr>
            <a:r>
              <a:rPr lang="en-US" sz="2400" b="1" dirty="0"/>
              <a:t>KEEP YOUR NOTECARD!!!</a:t>
            </a:r>
          </a:p>
        </p:txBody>
      </p:sp>
    </p:spTree>
    <p:extLst>
      <p:ext uri="{BB962C8B-B14F-4D97-AF65-F5344CB8AC3E}">
        <p14:creationId xmlns:p14="http://schemas.microsoft.com/office/powerpoint/2010/main" val="3261718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www.nature.com/scitable/content/ne0000/ne0000/ne0000/ne0000/14747799/U1CP3-3_EnzymeActivation_revised.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857250"/>
            <a:ext cx="9144001" cy="4718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6430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300" b="1" u="sng" dirty="0" smtClean="0">
                <a:solidFill>
                  <a:srgbClr val="FF0066"/>
                </a:solidFill>
              </a:rPr>
              <a:t>Enzyme-Substrate Complex</a:t>
            </a:r>
            <a:r>
              <a:rPr lang="en-US" b="1" dirty="0" smtClean="0"/>
              <a:t/>
            </a:r>
            <a:br>
              <a:rPr lang="en-US" b="1" dirty="0" smtClean="0"/>
            </a:br>
            <a:r>
              <a:rPr lang="en-US" b="1" dirty="0" smtClean="0"/>
              <a:t>(pg. 52)</a:t>
            </a:r>
            <a:endParaRPr lang="en-US" b="1" dirty="0"/>
          </a:p>
        </p:txBody>
      </p:sp>
      <p:pic>
        <p:nvPicPr>
          <p:cNvPr id="4098" name="Picture 2" descr="http://2012books.lardbucket.org/books/introduction-to-chemistry-general-organic-and-biological/section_21/494a8e8421b688f627e00d62c7fd65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254" y="1905001"/>
            <a:ext cx="8372901" cy="4648200"/>
          </a:xfrm>
          <a:prstGeom prst="rect">
            <a:avLst/>
          </a:prstGeom>
          <a:noFill/>
          <a:ln w="76200">
            <a:solidFill>
              <a:srgbClr val="FF006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783969"/>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900" b="1" u="sng" dirty="0">
                <a:solidFill>
                  <a:srgbClr val="FF0066"/>
                </a:solidFill>
              </a:rPr>
              <a:t>Regulation of Enzyme Activity</a:t>
            </a:r>
            <a:r>
              <a:rPr lang="en-US" sz="3300" b="1" dirty="0"/>
              <a:t/>
            </a:r>
            <a:br>
              <a:rPr lang="en-US" sz="3300" b="1" dirty="0"/>
            </a:br>
            <a:r>
              <a:rPr lang="en-US" dirty="0" smtClean="0"/>
              <a:t>(pg. 53)</a:t>
            </a:r>
            <a:endParaRPr lang="en-US" dirty="0"/>
          </a:p>
        </p:txBody>
      </p:sp>
      <p:sp>
        <p:nvSpPr>
          <p:cNvPr id="3" name="Content Placeholder 2"/>
          <p:cNvSpPr>
            <a:spLocks noGrp="1"/>
          </p:cNvSpPr>
          <p:nvPr>
            <p:ph idx="1"/>
          </p:nvPr>
        </p:nvSpPr>
        <p:spPr>
          <a:xfrm>
            <a:off x="866216" y="2588649"/>
            <a:ext cx="7285955" cy="3412101"/>
          </a:xfrm>
        </p:spPr>
        <p:txBody>
          <a:bodyPr>
            <a:normAutofit/>
          </a:bodyPr>
          <a:lstStyle/>
          <a:p>
            <a:r>
              <a:rPr lang="en-US" sz="2400" b="1" u="sng" dirty="0">
                <a:solidFill>
                  <a:srgbClr val="FF0066"/>
                </a:solidFill>
              </a:rPr>
              <a:t>Temperature, pH, and regulatory molecules can affect the activity of enzymes.</a:t>
            </a:r>
          </a:p>
          <a:p>
            <a:pPr lvl="1">
              <a:buFont typeface="Wingdings" panose="05000000000000000000" pitchFamily="2" charset="2"/>
              <a:buChar char="§"/>
            </a:pPr>
            <a:r>
              <a:rPr lang="en-US" sz="2100" b="1" dirty="0"/>
              <a:t>Enzymes produced by human cells generally function best at temperatures close to 37°C (normal temperature of human body)</a:t>
            </a:r>
          </a:p>
          <a:p>
            <a:pPr lvl="1">
              <a:buFont typeface="Wingdings" panose="05000000000000000000" pitchFamily="2" charset="2"/>
              <a:buChar char="§"/>
            </a:pPr>
            <a:r>
              <a:rPr lang="en-US" sz="2100" b="1" dirty="0"/>
              <a:t>Enzymes work best at certain ionic conditions and pH values.	</a:t>
            </a:r>
          </a:p>
          <a:p>
            <a:pPr lvl="2">
              <a:buFont typeface="Wingdings" panose="05000000000000000000" pitchFamily="2" charset="2"/>
              <a:buChar char="q"/>
            </a:pPr>
            <a:r>
              <a:rPr lang="en-US" sz="2100" b="1" dirty="0"/>
              <a:t>Example: Pepsin (stomach enzyme) works best under acidic conditions.</a:t>
            </a:r>
          </a:p>
          <a:p>
            <a:endParaRPr lang="en-US" b="1" dirty="0"/>
          </a:p>
        </p:txBody>
      </p:sp>
    </p:spTree>
    <p:extLst>
      <p:ext uri="{BB962C8B-B14F-4D97-AF65-F5344CB8AC3E}">
        <p14:creationId xmlns:p14="http://schemas.microsoft.com/office/powerpoint/2010/main" val="4265226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Protein Denaturation</a:t>
            </a:r>
            <a:endParaRPr lang="en-US" sz="4000" b="1" dirty="0"/>
          </a:p>
        </p:txBody>
      </p:sp>
      <p:sp>
        <p:nvSpPr>
          <p:cNvPr id="3" name="Content Placeholder 2"/>
          <p:cNvSpPr>
            <a:spLocks noGrp="1"/>
          </p:cNvSpPr>
          <p:nvPr>
            <p:ph idx="1"/>
          </p:nvPr>
        </p:nvSpPr>
        <p:spPr/>
        <p:txBody>
          <a:bodyPr/>
          <a:lstStyle/>
          <a:p>
            <a:endParaRPr lang="en-US"/>
          </a:p>
        </p:txBody>
      </p:sp>
      <p:pic>
        <p:nvPicPr>
          <p:cNvPr id="1026" name="Picture 2" descr="http://2012books.lardbucket.org/books/an-introduction-to-nutrition/section_10/ca6893e3fff0790df3f609815c6191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467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70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619244" cy="530223"/>
          </a:xfrm>
        </p:spPr>
        <p:txBody>
          <a:bodyPr>
            <a:noAutofit/>
          </a:bodyPr>
          <a:lstStyle/>
          <a:p>
            <a:pPr algn="ctr"/>
            <a:r>
              <a:rPr lang="en-US" sz="3600" b="1" u="sng" dirty="0">
                <a:solidFill>
                  <a:srgbClr val="FF0066"/>
                </a:solidFill>
              </a:rPr>
              <a:t>So what happens to enzymes once the chemical reaction has occurred?</a:t>
            </a:r>
            <a:endParaRPr lang="en-US" sz="3600" b="1" u="sng" dirty="0">
              <a:solidFill>
                <a:srgbClr val="FF0066"/>
              </a:solidFill>
            </a:endParaRPr>
          </a:p>
        </p:txBody>
      </p:sp>
      <p:sp>
        <p:nvSpPr>
          <p:cNvPr id="3" name="Content Placeholder 2"/>
          <p:cNvSpPr>
            <a:spLocks noGrp="1"/>
          </p:cNvSpPr>
          <p:nvPr>
            <p:ph idx="1"/>
          </p:nvPr>
        </p:nvSpPr>
        <p:spPr>
          <a:xfrm>
            <a:off x="762000" y="2209800"/>
            <a:ext cx="7582885" cy="2367317"/>
          </a:xfrm>
        </p:spPr>
        <p:txBody>
          <a:bodyPr>
            <a:normAutofit/>
          </a:bodyPr>
          <a:lstStyle/>
          <a:p>
            <a:r>
              <a:rPr lang="en-US" sz="2800" b="1" u="sng" dirty="0">
                <a:solidFill>
                  <a:srgbClr val="FF0066"/>
                </a:solidFill>
              </a:rPr>
              <a:t>The </a:t>
            </a:r>
            <a:r>
              <a:rPr lang="en-US" sz="2800" b="1" u="sng" dirty="0" smtClean="0">
                <a:solidFill>
                  <a:srgbClr val="FF0066"/>
                </a:solidFill>
              </a:rPr>
              <a:t>enzyme </a:t>
            </a:r>
            <a:r>
              <a:rPr lang="en-US" sz="2800" b="1" u="sng" dirty="0">
                <a:solidFill>
                  <a:srgbClr val="FF0066"/>
                </a:solidFill>
              </a:rPr>
              <a:t>“resets” itself to be used again</a:t>
            </a:r>
            <a:r>
              <a:rPr lang="en-US" sz="3200" u="sng" dirty="0" smtClean="0">
                <a:solidFill>
                  <a:srgbClr val="FF0066"/>
                </a:solidFill>
              </a:rPr>
              <a:t>.</a:t>
            </a:r>
            <a:endParaRPr lang="en-US" sz="3200" u="sng" dirty="0">
              <a:solidFill>
                <a:srgbClr val="FF0066"/>
              </a:solidFill>
            </a:endParaRPr>
          </a:p>
        </p:txBody>
      </p:sp>
      <p:pic>
        <p:nvPicPr>
          <p:cNvPr id="16386" name="Picture 2" descr="http://bio1151.nicerweb.com/Locked/media/ch08/08_17CatalyticCy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73" y="2846024"/>
            <a:ext cx="6536602"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430689"/>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Autofit/>
          </a:bodyPr>
          <a:lstStyle/>
          <a:p>
            <a:pPr algn="ctr"/>
            <a:r>
              <a:rPr lang="en-US" sz="4000" b="1" dirty="0" smtClean="0"/>
              <a:t>So what will you take into the world today?</a:t>
            </a:r>
            <a:endParaRPr lang="en-US" sz="4000" b="1" dirty="0"/>
          </a:p>
        </p:txBody>
      </p:sp>
      <p:sp>
        <p:nvSpPr>
          <p:cNvPr id="3" name="Content Placeholder 2"/>
          <p:cNvSpPr>
            <a:spLocks noGrp="1"/>
          </p:cNvSpPr>
          <p:nvPr>
            <p:ph idx="1"/>
          </p:nvPr>
        </p:nvSpPr>
        <p:spPr>
          <a:xfrm>
            <a:off x="552735" y="2133600"/>
            <a:ext cx="7973705" cy="4114800"/>
          </a:xfrm>
        </p:spPr>
        <p:txBody>
          <a:bodyPr>
            <a:normAutofit/>
          </a:bodyPr>
          <a:lstStyle/>
          <a:p>
            <a:pPr marL="0" indent="0">
              <a:buNone/>
            </a:pPr>
            <a:r>
              <a:rPr lang="en-US" sz="2100" b="1" dirty="0">
                <a:cs typeface="Times New Roman" panose="02020603050405020304" pitchFamily="18" charset="0"/>
              </a:rPr>
              <a:t>Write </a:t>
            </a:r>
            <a:r>
              <a:rPr lang="en-US" sz="2100" b="1" u="sng" dirty="0">
                <a:cs typeface="Times New Roman" panose="02020603050405020304" pitchFamily="18" charset="0"/>
              </a:rPr>
              <a:t>at least one paragraph </a:t>
            </a:r>
            <a:r>
              <a:rPr lang="en-US" sz="2100" b="1" dirty="0">
                <a:cs typeface="Times New Roman" panose="02020603050405020304" pitchFamily="18" charset="0"/>
              </a:rPr>
              <a:t>that summarizes this lesson on biological macromolecules. </a:t>
            </a:r>
            <a:endParaRPr lang="en-US" sz="2100" b="1" dirty="0" smtClean="0">
              <a:cs typeface="Times New Roman" panose="02020603050405020304" pitchFamily="18" charset="0"/>
            </a:endParaRPr>
          </a:p>
          <a:p>
            <a:pPr marL="342900" indent="-342900"/>
            <a:r>
              <a:rPr lang="en-US" sz="2100" b="1" dirty="0" smtClean="0">
                <a:cs typeface="Times New Roman" panose="02020603050405020304" pitchFamily="18" charset="0"/>
              </a:rPr>
              <a:t>Use relevant </a:t>
            </a:r>
            <a:r>
              <a:rPr lang="en-US" sz="2100" b="1" dirty="0">
                <a:cs typeface="Times New Roman" panose="02020603050405020304" pitchFamily="18" charset="0"/>
              </a:rPr>
              <a:t>vocabulary terms (used correctly), interesting facts, and information about the four major groups of macromolecules and enzymes. </a:t>
            </a:r>
            <a:endParaRPr lang="en-US" sz="2100" b="1" dirty="0" smtClean="0">
              <a:cs typeface="Times New Roman" panose="02020603050405020304" pitchFamily="18" charset="0"/>
            </a:endParaRPr>
          </a:p>
          <a:p>
            <a:pPr marL="342900" indent="-342900"/>
            <a:r>
              <a:rPr lang="en-US" sz="2100" b="1" dirty="0" smtClean="0">
                <a:cs typeface="Times New Roman" panose="02020603050405020304" pitchFamily="18" charset="0"/>
              </a:rPr>
              <a:t>Please include </a:t>
            </a:r>
            <a:r>
              <a:rPr lang="en-US" sz="2100" b="1" dirty="0">
                <a:cs typeface="Times New Roman" panose="02020603050405020304" pitchFamily="18" charset="0"/>
              </a:rPr>
              <a:t>any question that you may still have pertaining to this lesson</a:t>
            </a:r>
            <a:r>
              <a:rPr lang="en-US" sz="2100" b="1" dirty="0" smtClean="0">
                <a:cs typeface="Times New Roman" panose="02020603050405020304" pitchFamily="18" charset="0"/>
              </a:rPr>
              <a:t>.</a:t>
            </a:r>
          </a:p>
          <a:p>
            <a:pPr marL="342900" indent="-342900"/>
            <a:endParaRPr lang="en-US" sz="1600" b="1" dirty="0">
              <a:solidFill>
                <a:srgbClr val="FF0000"/>
              </a:solidFill>
              <a:cs typeface="Times New Roman" panose="02020603050405020304" pitchFamily="18" charset="0"/>
            </a:endParaRPr>
          </a:p>
          <a:p>
            <a:pPr marL="0" indent="0" algn="ctr">
              <a:buNone/>
            </a:pPr>
            <a:r>
              <a:rPr lang="en-US" sz="2100" b="1" i="1" dirty="0">
                <a:solidFill>
                  <a:srgbClr val="92D050"/>
                </a:solidFill>
                <a:cs typeface="Times New Roman" panose="02020603050405020304" pitchFamily="18" charset="0"/>
              </a:rPr>
              <a:t>Notice: We will have a lab </a:t>
            </a:r>
            <a:r>
              <a:rPr lang="en-US" sz="2100" b="1" i="1" dirty="0" smtClean="0">
                <a:solidFill>
                  <a:srgbClr val="92D050"/>
                </a:solidFill>
                <a:cs typeface="Times New Roman" panose="02020603050405020304" pitchFamily="18" charset="0"/>
              </a:rPr>
              <a:t>next class! </a:t>
            </a:r>
          </a:p>
          <a:p>
            <a:pPr marL="0" indent="0" algn="ctr">
              <a:buNone/>
            </a:pPr>
            <a:r>
              <a:rPr lang="en-US" sz="2100" b="1" i="1" dirty="0" smtClean="0">
                <a:solidFill>
                  <a:srgbClr val="92D050"/>
                </a:solidFill>
                <a:cs typeface="Times New Roman" panose="02020603050405020304" pitchFamily="18" charset="0"/>
              </a:rPr>
              <a:t>Be </a:t>
            </a:r>
            <a:r>
              <a:rPr lang="en-US" sz="2100" b="1" i="1" dirty="0">
                <a:solidFill>
                  <a:srgbClr val="92D050"/>
                </a:solidFill>
                <a:cs typeface="Times New Roman" panose="02020603050405020304" pitchFamily="18" charset="0"/>
              </a:rPr>
              <a:t>sure to have your lab safety contracts turned in </a:t>
            </a:r>
            <a:r>
              <a:rPr lang="en-US" sz="2100" b="1" i="1" dirty="0" smtClean="0">
                <a:solidFill>
                  <a:srgbClr val="92D050"/>
                </a:solidFill>
                <a:cs typeface="Times New Roman" panose="02020603050405020304" pitchFamily="18" charset="0"/>
              </a:rPr>
              <a:t>and </a:t>
            </a:r>
            <a:r>
              <a:rPr lang="en-US" sz="2100" b="1" i="1" dirty="0">
                <a:solidFill>
                  <a:srgbClr val="92D050"/>
                </a:solidFill>
                <a:cs typeface="Times New Roman" panose="02020603050405020304" pitchFamily="18" charset="0"/>
              </a:rPr>
              <a:t>wear closed-toe shoes!!!</a:t>
            </a:r>
            <a:endParaRPr lang="en-US" sz="2100" b="1" i="1" dirty="0">
              <a:solidFill>
                <a:srgbClr val="92D050"/>
              </a:solidFill>
              <a:cs typeface="Times New Roman" panose="02020603050405020304" pitchFamily="18" charset="0"/>
            </a:endParaRPr>
          </a:p>
        </p:txBody>
      </p:sp>
    </p:spTree>
    <p:extLst>
      <p:ext uri="{BB962C8B-B14F-4D97-AF65-F5344CB8AC3E}">
        <p14:creationId xmlns:p14="http://schemas.microsoft.com/office/powerpoint/2010/main" val="3454480773"/>
      </p:ext>
    </p:extLst>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ELABORATE – </a:t>
            </a:r>
            <a:r>
              <a:rPr lang="en-US" b="1" dirty="0" smtClean="0"/>
              <a:t>Lab</a:t>
            </a:r>
            <a:endParaRPr lang="en-US" b="1" dirty="0"/>
          </a:p>
        </p:txBody>
      </p:sp>
      <p:sp>
        <p:nvSpPr>
          <p:cNvPr id="3" name="Content Placeholder 2"/>
          <p:cNvSpPr>
            <a:spLocks noGrp="1"/>
          </p:cNvSpPr>
          <p:nvPr>
            <p:ph sz="half" idx="1"/>
          </p:nvPr>
        </p:nvSpPr>
        <p:spPr/>
        <p:txBody>
          <a:bodyPr>
            <a:normAutofit/>
          </a:bodyPr>
          <a:lstStyle/>
          <a:p>
            <a:r>
              <a:rPr lang="en-US" sz="3600" dirty="0" smtClean="0"/>
              <a:t>Fat Tes</a:t>
            </a:r>
            <a:r>
              <a:rPr lang="en-US" sz="3600" dirty="0" smtClean="0"/>
              <a:t>t</a:t>
            </a:r>
          </a:p>
          <a:p>
            <a:pPr lvl="1"/>
            <a:r>
              <a:rPr lang="en-US" sz="2800" dirty="0"/>
              <a:t>H</a:t>
            </a:r>
            <a:r>
              <a:rPr lang="en-US" sz="2800" dirty="0" smtClean="0"/>
              <a:t>eavy cream</a:t>
            </a:r>
          </a:p>
          <a:p>
            <a:pPr lvl="1"/>
            <a:r>
              <a:rPr lang="en-US" sz="2800" dirty="0" smtClean="0"/>
              <a:t>Peanut butter</a:t>
            </a:r>
          </a:p>
          <a:p>
            <a:pPr lvl="1"/>
            <a:r>
              <a:rPr lang="en-US" sz="2800" dirty="0" smtClean="0"/>
              <a:t>Egg whites</a:t>
            </a:r>
          </a:p>
          <a:p>
            <a:pPr lvl="1"/>
            <a:r>
              <a:rPr lang="en-US" sz="2800" dirty="0" smtClean="0"/>
              <a:t>Egg yolks</a:t>
            </a:r>
          </a:p>
          <a:p>
            <a:pPr lvl="1"/>
            <a:r>
              <a:rPr lang="en-US" sz="2800" dirty="0" smtClean="0"/>
              <a:t>Yogurt</a:t>
            </a:r>
          </a:p>
          <a:p>
            <a:pPr lvl="1"/>
            <a:r>
              <a:rPr lang="en-US" sz="2800" dirty="0" smtClean="0"/>
              <a:t>Water</a:t>
            </a:r>
            <a:endParaRPr lang="en-US" sz="2800" dirty="0" smtClean="0"/>
          </a:p>
        </p:txBody>
      </p:sp>
      <p:sp>
        <p:nvSpPr>
          <p:cNvPr id="4" name="Content Placeholder 3"/>
          <p:cNvSpPr>
            <a:spLocks noGrp="1"/>
          </p:cNvSpPr>
          <p:nvPr>
            <p:ph sz="half" idx="2"/>
          </p:nvPr>
        </p:nvSpPr>
        <p:spPr/>
        <p:txBody>
          <a:bodyPr>
            <a:normAutofit/>
          </a:bodyPr>
          <a:lstStyle/>
          <a:p>
            <a:r>
              <a:rPr lang="en-US" sz="3600" dirty="0"/>
              <a:t>Starch Test</a:t>
            </a:r>
          </a:p>
          <a:p>
            <a:pPr lvl="1"/>
            <a:r>
              <a:rPr lang="en-US" sz="2800" dirty="0"/>
              <a:t>Flour</a:t>
            </a:r>
          </a:p>
          <a:p>
            <a:pPr lvl="1"/>
            <a:r>
              <a:rPr lang="en-US" sz="2800" dirty="0"/>
              <a:t>Potato</a:t>
            </a:r>
          </a:p>
          <a:p>
            <a:pPr lvl="1"/>
            <a:r>
              <a:rPr lang="en-US" sz="2800" dirty="0"/>
              <a:t>Sugar</a:t>
            </a:r>
          </a:p>
          <a:p>
            <a:pPr lvl="1"/>
            <a:r>
              <a:rPr lang="en-US" sz="2800" dirty="0" smtClean="0"/>
              <a:t>Bread</a:t>
            </a:r>
          </a:p>
          <a:p>
            <a:pPr lvl="1"/>
            <a:r>
              <a:rPr lang="en-US" sz="2800" dirty="0" smtClean="0"/>
              <a:t>Water</a:t>
            </a:r>
            <a:endParaRPr lang="en-US" sz="2800" dirty="0"/>
          </a:p>
          <a:p>
            <a:endParaRPr lang="en-US" dirty="0"/>
          </a:p>
        </p:txBody>
      </p:sp>
    </p:spTree>
    <p:extLst>
      <p:ext uri="{BB962C8B-B14F-4D97-AF65-F5344CB8AC3E}">
        <p14:creationId xmlns:p14="http://schemas.microsoft.com/office/powerpoint/2010/main" val="2742606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 </a:t>
            </a:r>
            <a:r>
              <a:rPr lang="en-US" sz="5400" b="1" dirty="0" smtClean="0"/>
              <a:t>Video</a:t>
            </a:r>
            <a:endParaRPr lang="en-US" sz="5400" b="1" dirty="0"/>
          </a:p>
        </p:txBody>
      </p:sp>
      <p:pic>
        <p:nvPicPr>
          <p:cNvPr id="7" name="IJ7xOSCEmZw?feature=player_detailpage"/>
          <p:cNvPicPr>
            <a:picLocks noGrp="1" noRot="1" noChangeAspect="1"/>
          </p:cNvPicPr>
          <p:nvPr>
            <p:ph idx="1"/>
            <a:videoFile r:link="rId1"/>
          </p:nvPr>
        </p:nvPicPr>
        <p:blipFill>
          <a:blip r:embed="rId3"/>
          <a:stretch>
            <a:fillRect/>
          </a:stretch>
        </p:blipFill>
        <p:spPr>
          <a:xfrm>
            <a:off x="152400" y="1295400"/>
            <a:ext cx="8669867" cy="4876800"/>
          </a:xfrm>
          <a:prstGeom prst="rect">
            <a:avLst/>
          </a:prstGeom>
        </p:spPr>
      </p:pic>
    </p:spTree>
    <p:extLst>
      <p:ext uri="{BB962C8B-B14F-4D97-AF65-F5344CB8AC3E}">
        <p14:creationId xmlns:p14="http://schemas.microsoft.com/office/powerpoint/2010/main" val="977483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 </a:t>
            </a:r>
            <a:r>
              <a:rPr lang="en-US" sz="5400" b="1" dirty="0" smtClean="0"/>
              <a:t>Card Sorting</a:t>
            </a:r>
            <a:endParaRPr lang="en-US" b="1" dirty="0"/>
          </a:p>
        </p:txBody>
      </p:sp>
      <p:sp>
        <p:nvSpPr>
          <p:cNvPr id="3" name="Content Placeholder 2"/>
          <p:cNvSpPr>
            <a:spLocks noGrp="1"/>
          </p:cNvSpPr>
          <p:nvPr>
            <p:ph idx="1"/>
          </p:nvPr>
        </p:nvSpPr>
        <p:spPr>
          <a:xfrm>
            <a:off x="457200" y="1600200"/>
            <a:ext cx="7772400" cy="4525963"/>
          </a:xfrm>
        </p:spPr>
        <p:txBody>
          <a:bodyPr>
            <a:normAutofit/>
          </a:bodyPr>
          <a:lstStyle/>
          <a:p>
            <a:r>
              <a:rPr lang="en-US" sz="3200" dirty="0" smtClean="0"/>
              <a:t>You should have 4 Yellow cards:</a:t>
            </a:r>
          </a:p>
          <a:p>
            <a:pPr lvl="1"/>
            <a:r>
              <a:rPr lang="en-US" sz="2800" dirty="0" smtClean="0"/>
              <a:t>Carbohydrates</a:t>
            </a:r>
          </a:p>
          <a:p>
            <a:pPr lvl="1"/>
            <a:r>
              <a:rPr lang="en-US" sz="2800" dirty="0" smtClean="0"/>
              <a:t>Lipids</a:t>
            </a:r>
          </a:p>
          <a:p>
            <a:pPr lvl="1"/>
            <a:r>
              <a:rPr lang="en-US" sz="2800" dirty="0" smtClean="0"/>
              <a:t>Nucleic Acids</a:t>
            </a:r>
          </a:p>
          <a:p>
            <a:pPr lvl="1"/>
            <a:r>
              <a:rPr lang="en-US" sz="2800" dirty="0" smtClean="0"/>
              <a:t>Proteins</a:t>
            </a:r>
          </a:p>
          <a:p>
            <a:r>
              <a:rPr lang="en-US" sz="3200" dirty="0" smtClean="0"/>
              <a:t>You should have several food cards</a:t>
            </a:r>
          </a:p>
          <a:p>
            <a:r>
              <a:rPr lang="en-US" sz="3200" dirty="0" smtClean="0"/>
              <a:t>Lay out your 4 yellow cards</a:t>
            </a:r>
          </a:p>
          <a:p>
            <a:r>
              <a:rPr lang="en-US" sz="3200" dirty="0" smtClean="0"/>
              <a:t>Sort each food into the 4 yellow groups</a:t>
            </a:r>
            <a:endParaRPr lang="en-US" sz="3200" dirty="0"/>
          </a:p>
        </p:txBody>
      </p:sp>
    </p:spTree>
    <p:extLst>
      <p:ext uri="{BB962C8B-B14F-4D97-AF65-F5344CB8AC3E}">
        <p14:creationId xmlns:p14="http://schemas.microsoft.com/office/powerpoint/2010/main" val="1011393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steinbachscience.com/science9/biology/notes/macromolecu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33400"/>
            <a:ext cx="9025466"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549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 – </a:t>
            </a:r>
            <a:r>
              <a:rPr lang="en-US" b="1" dirty="0" smtClean="0"/>
              <a:t>Prezi </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hlinkClick r:id="rId2" action="ppaction://hlinkfile"/>
              </a:rPr>
              <a:t>&lt;iframe width="550" height="400" id="</a:t>
            </a:r>
            <a:r>
              <a:rPr lang="en-US" dirty="0" err="1" smtClean="0">
                <a:hlinkClick r:id="rId2" action="ppaction://hlinkfile"/>
              </a:rPr>
              <a:t>iframe_container</a:t>
            </a:r>
            <a:r>
              <a:rPr lang="en-US" dirty="0" smtClean="0">
                <a:hlinkClick r:id="rId2" action="ppaction://hlinkfile"/>
              </a:rPr>
              <a:t>" </a:t>
            </a:r>
            <a:r>
              <a:rPr lang="en-US" dirty="0" err="1" smtClean="0">
                <a:hlinkClick r:id="rId2" action="ppaction://hlinkfile"/>
              </a:rPr>
              <a:t>src</a:t>
            </a:r>
            <a:r>
              <a:rPr lang="en-US" dirty="0" smtClean="0">
                <a:hlinkClick r:id="rId2" action="ppaction://hlinkfile"/>
              </a:rPr>
              <a:t>="https://prezi.com/embed/vj5ee96ce6p0/?</a:t>
            </a:r>
            <a:r>
              <a:rPr lang="en-US" dirty="0" err="1" smtClean="0">
                <a:hlinkClick r:id="rId2" action="ppaction://hlinkfile"/>
              </a:rPr>
              <a:t>bgcolor</a:t>
            </a:r>
            <a:r>
              <a:rPr lang="en-US" dirty="0" smtClean="0">
                <a:hlinkClick r:id="rId2" action="ppaction://hlinkfile"/>
              </a:rPr>
              <a:t>=</a:t>
            </a:r>
            <a:r>
              <a:rPr lang="en-US" dirty="0" err="1" smtClean="0">
                <a:hlinkClick r:id="rId2" action="ppaction://hlinkfile"/>
              </a:rPr>
              <a:t>ffffff&amp;amp;lock_to_path</a:t>
            </a:r>
            <a:r>
              <a:rPr lang="en-US" dirty="0" smtClean="0">
                <a:hlinkClick r:id="rId2" action="ppaction://hlinkfile"/>
              </a:rPr>
              <a:t>=0&amp;amp;autoplay=0&amp;amp;autohide_ctrls=0&amp;amp;landing_data=bHVZS2czc0xFVDVJVDdxaTR3NTg3ajBmRDdRVnpQeWI&amp;amp;landing_sign=VyJIyw0NdzELiVJwJeFmds1Hn6OVYES5zEe-kW4vG7A" </a:t>
            </a:r>
            <a:r>
              <a:rPr lang="en-US" dirty="0" err="1" smtClean="0">
                <a:hlinkClick r:id="rId2" action="ppaction://hlinkfile"/>
              </a:rPr>
              <a:t>frameborder</a:t>
            </a:r>
            <a:r>
              <a:rPr lang="en-US" dirty="0" smtClean="0">
                <a:hlinkClick r:id="rId2" action="ppaction://hlinkfile"/>
              </a:rPr>
              <a:t>="0" </a:t>
            </a:r>
            <a:r>
              <a:rPr lang="en-US" dirty="0" err="1" smtClean="0">
                <a:hlinkClick r:id="rId2" action="ppaction://hlinkfile"/>
              </a:rPr>
              <a:t>allowfullscreen</a:t>
            </a:r>
            <a:r>
              <a:rPr lang="en-US" dirty="0" smtClean="0">
                <a:hlinkClick r:id="rId2" action="ppaction://hlinkfile"/>
              </a:rPr>
              <a:t>="" </a:t>
            </a:r>
            <a:r>
              <a:rPr lang="en-US" dirty="0" err="1" smtClean="0">
                <a:hlinkClick r:id="rId2" action="ppaction://hlinkfile"/>
              </a:rPr>
              <a:t>webkitAllowFullScreen</a:t>
            </a:r>
            <a:r>
              <a:rPr lang="en-US" dirty="0" smtClean="0">
                <a:hlinkClick r:id="rId2" action="ppaction://hlinkfile"/>
              </a:rPr>
              <a:t>="" </a:t>
            </a:r>
            <a:r>
              <a:rPr lang="en-US" dirty="0" err="1" smtClean="0">
                <a:hlinkClick r:id="rId2" action="ppaction://hlinkfile"/>
              </a:rPr>
              <a:t>mozAllowFullscreen</a:t>
            </a:r>
            <a:r>
              <a:rPr lang="en-US" dirty="0" smtClean="0">
                <a:hlinkClick r:id="rId2" action="ppaction://hlinkfile"/>
              </a:rPr>
              <a:t>=""&gt;&lt;/iframe&gt;</a:t>
            </a:r>
            <a:endParaRPr lang="en-US" dirty="0"/>
          </a:p>
        </p:txBody>
      </p:sp>
    </p:spTree>
    <p:extLst>
      <p:ext uri="{BB962C8B-B14F-4D97-AF65-F5344CB8AC3E}">
        <p14:creationId xmlns:p14="http://schemas.microsoft.com/office/powerpoint/2010/main" val="902853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u="sng" dirty="0">
                <a:solidFill>
                  <a:srgbClr val="EB1580"/>
                </a:solidFill>
              </a:rPr>
              <a:t>Organic Chemistry</a:t>
            </a:r>
            <a:endParaRPr lang="en-US" sz="5400" b="1" u="sng" dirty="0">
              <a:solidFill>
                <a:srgbClr val="EB1580"/>
              </a:solidFill>
            </a:endParaRPr>
          </a:p>
        </p:txBody>
      </p:sp>
      <p:sp>
        <p:nvSpPr>
          <p:cNvPr id="3" name="Content Placeholder 2"/>
          <p:cNvSpPr>
            <a:spLocks noGrp="1"/>
          </p:cNvSpPr>
          <p:nvPr>
            <p:ph idx="1"/>
          </p:nvPr>
        </p:nvSpPr>
        <p:spPr>
          <a:xfrm>
            <a:off x="881377" y="1828800"/>
            <a:ext cx="6619244" cy="2562225"/>
          </a:xfrm>
        </p:spPr>
        <p:txBody>
          <a:bodyPr>
            <a:normAutofit/>
          </a:bodyPr>
          <a:lstStyle/>
          <a:p>
            <a:pPr marL="0" indent="0" algn="ctr">
              <a:buNone/>
            </a:pPr>
            <a:r>
              <a:rPr lang="en-US" sz="3600" b="1" u="sng" dirty="0">
                <a:solidFill>
                  <a:srgbClr val="EB1580"/>
                </a:solidFill>
              </a:rPr>
              <a:t>The study of </a:t>
            </a:r>
          </a:p>
          <a:p>
            <a:pPr marL="0" indent="0" algn="ctr">
              <a:buNone/>
            </a:pPr>
            <a:r>
              <a:rPr lang="en-US" sz="3600" b="1" u="sng" dirty="0">
                <a:solidFill>
                  <a:srgbClr val="EB1580"/>
                </a:solidFill>
              </a:rPr>
              <a:t>carbon-containing</a:t>
            </a:r>
          </a:p>
          <a:p>
            <a:pPr marL="0" indent="0" algn="ctr">
              <a:buNone/>
            </a:pPr>
            <a:r>
              <a:rPr lang="en-US" sz="3600" b="1" u="sng" dirty="0">
                <a:solidFill>
                  <a:srgbClr val="EB1580"/>
                </a:solidFill>
              </a:rPr>
              <a:t> compounds.</a:t>
            </a:r>
            <a:endParaRPr lang="en-US" sz="3600" b="1" u="sng" dirty="0">
              <a:solidFill>
                <a:srgbClr val="EB1580"/>
              </a:solidFill>
            </a:endParaRPr>
          </a:p>
        </p:txBody>
      </p:sp>
      <p:pic>
        <p:nvPicPr>
          <p:cNvPr id="7170" name="Picture 2" descr="Image result for organic chemi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2576" y="3365026"/>
            <a:ext cx="2029768" cy="245574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medschoolpulse.com/wp-content/uploads/2014/11/organic-chemistry-study-tip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455" y="3365026"/>
            <a:ext cx="1869068" cy="245574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ciencenotes.org/wp-content/uploads/2015/04/06-Carbon-Ti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2597" y="4592898"/>
            <a:ext cx="1336805" cy="1410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21640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u="sng" dirty="0">
                <a:solidFill>
                  <a:srgbClr val="EB1580"/>
                </a:solidFill>
              </a:rPr>
              <a:t>CARBON</a:t>
            </a:r>
            <a:r>
              <a:rPr lang="en-US" sz="4800" b="1" dirty="0"/>
              <a:t/>
            </a:r>
            <a:br>
              <a:rPr lang="en-US" sz="4800" b="1" dirty="0"/>
            </a:br>
            <a:r>
              <a:rPr lang="en-US" sz="4800" b="1" dirty="0"/>
              <a:t>(pg. 45)</a:t>
            </a:r>
            <a:endParaRPr lang="en-US" sz="4800" b="1" dirty="0"/>
          </a:p>
        </p:txBody>
      </p:sp>
      <p:sp>
        <p:nvSpPr>
          <p:cNvPr id="3" name="Content Placeholder 2"/>
          <p:cNvSpPr>
            <a:spLocks noGrp="1"/>
          </p:cNvSpPr>
          <p:nvPr>
            <p:ph idx="1"/>
          </p:nvPr>
        </p:nvSpPr>
        <p:spPr>
          <a:xfrm>
            <a:off x="304800" y="1731756"/>
            <a:ext cx="6619244" cy="2562225"/>
          </a:xfrm>
        </p:spPr>
        <p:txBody>
          <a:bodyPr>
            <a:noAutofit/>
          </a:bodyPr>
          <a:lstStyle/>
          <a:p>
            <a:pPr marL="385763" indent="-385763">
              <a:buAutoNum type="arabicPeriod"/>
            </a:pPr>
            <a:r>
              <a:rPr lang="en-US" sz="2400" b="1" u="sng" dirty="0">
                <a:solidFill>
                  <a:srgbClr val="EB1580"/>
                </a:solidFill>
                <a:cs typeface="Times New Roman" panose="02020603050405020304" pitchFamily="18" charset="0"/>
              </a:rPr>
              <a:t>4 valence electrons</a:t>
            </a:r>
          </a:p>
          <a:p>
            <a:pPr lvl="1">
              <a:buFont typeface="Wingdings" panose="05000000000000000000" pitchFamily="2" charset="2"/>
              <a:buChar char="q"/>
            </a:pPr>
            <a:r>
              <a:rPr lang="en-US" sz="2000" dirty="0"/>
              <a:t>Carbon can bond with many elements, including hydrogen (H), oxygen (O), phosphorus (P), sulfur (S), and nitrogen (N) to form molecules of life.</a:t>
            </a:r>
          </a:p>
          <a:p>
            <a:pPr marL="385763" indent="-385763">
              <a:buAutoNum type="arabicPeriod"/>
            </a:pPr>
            <a:r>
              <a:rPr lang="en-US" sz="2400" b="1" u="sng" dirty="0">
                <a:solidFill>
                  <a:srgbClr val="EB1580"/>
                </a:solidFill>
                <a:cs typeface="Times New Roman" panose="02020603050405020304" pitchFamily="18" charset="0"/>
              </a:rPr>
              <a:t>One carbon atom can bond to another carbon atom</a:t>
            </a:r>
          </a:p>
          <a:p>
            <a:pPr lvl="1">
              <a:buFont typeface="Wingdings" panose="05000000000000000000" pitchFamily="2" charset="2"/>
              <a:buChar char="q"/>
            </a:pPr>
            <a:r>
              <a:rPr lang="en-US" sz="2000" dirty="0"/>
              <a:t>Gives carbon the ability to form chains</a:t>
            </a:r>
          </a:p>
          <a:p>
            <a:pPr lvl="2">
              <a:buFont typeface="Courier New" panose="02070309020205020404" pitchFamily="49" charset="0"/>
              <a:buChar char="o"/>
            </a:pPr>
            <a:r>
              <a:rPr lang="en-US" sz="2000" b="1" u="sng" dirty="0" smtClean="0">
                <a:solidFill>
                  <a:srgbClr val="EB1580"/>
                </a:solidFill>
              </a:rPr>
              <a:t>Single, double, or triple covalent chains</a:t>
            </a:r>
          </a:p>
          <a:p>
            <a:pPr lvl="1">
              <a:buFont typeface="Wingdings" panose="05000000000000000000" pitchFamily="2" charset="2"/>
              <a:buChar char="q"/>
            </a:pPr>
            <a:r>
              <a:rPr lang="en-US" sz="2000" b="1" u="sng" dirty="0" smtClean="0">
                <a:solidFill>
                  <a:srgbClr val="EB1580"/>
                </a:solidFill>
              </a:rPr>
              <a:t>May form rings</a:t>
            </a:r>
          </a:p>
        </p:txBody>
      </p:sp>
      <p:pic>
        <p:nvPicPr>
          <p:cNvPr id="8194" name="Picture 2" descr="http://3219a2.medialib.glogster.com/media/75/75fa49318ca24d754ff230c1801b8c33d6f131328b42a2131e2f2314bc193965/carbon-diagram-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169" y="4293981"/>
            <a:ext cx="2679628" cy="248596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dj1hlxw0wr920.cloudfront.net/userfiles/wyzfiles/c0a7c206-8117-4c33-b0f8-68a203913b3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382897"/>
            <a:ext cx="3636169" cy="1397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50003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454</TotalTime>
  <Words>1272</Words>
  <Application>Microsoft Office PowerPoint</Application>
  <PresentationFormat>On-screen Show (4:3)</PresentationFormat>
  <Paragraphs>177</Paragraphs>
  <Slides>36</Slides>
  <Notes>12</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Courier New</vt:lpstr>
      <vt:lpstr>Franklin Gothic Book</vt:lpstr>
      <vt:lpstr>Times New Roman</vt:lpstr>
      <vt:lpstr>Wingdings</vt:lpstr>
      <vt:lpstr>Wingdings 2</vt:lpstr>
      <vt:lpstr>Technic</vt:lpstr>
      <vt:lpstr>Biological macromolecules  5E Lesson</vt:lpstr>
      <vt:lpstr>Guiding Questions</vt:lpstr>
      <vt:lpstr>ENGAGE – On a notecard…</vt:lpstr>
      <vt:lpstr>EXPLORE – Video</vt:lpstr>
      <vt:lpstr>EXPLORE – Card Sorting</vt:lpstr>
      <vt:lpstr>PowerPoint Presentation</vt:lpstr>
      <vt:lpstr>EXPLAIN – Prezi </vt:lpstr>
      <vt:lpstr>Organic Chemistry</vt:lpstr>
      <vt:lpstr>CARBON (pg. 45)</vt:lpstr>
      <vt:lpstr>Single, Double, Triple  Covalent Bonds</vt:lpstr>
      <vt:lpstr>Macromolecules (Pg. 46)</vt:lpstr>
      <vt:lpstr>4 Groups of Macromolecules (Pgs. 46-49)</vt:lpstr>
      <vt:lpstr>Guiding Question</vt:lpstr>
      <vt:lpstr>EXPLAIN – Book </vt:lpstr>
      <vt:lpstr>EVALUATE – On a notecard…</vt:lpstr>
      <vt:lpstr>PowerPoint Presentation</vt:lpstr>
      <vt:lpstr>Guiding Question</vt:lpstr>
      <vt:lpstr>Chemical Reaction pg. 50</vt:lpstr>
      <vt:lpstr>Reactants and Products</vt:lpstr>
      <vt:lpstr>PowerPoint Presentation</vt:lpstr>
      <vt:lpstr>Chemical reactions that are going on in your body at this moment:</vt:lpstr>
      <vt:lpstr>Chemical Reactions and Energy</vt:lpstr>
      <vt:lpstr>PowerPoint Presentation</vt:lpstr>
      <vt:lpstr>Main Sources of Energy</vt:lpstr>
      <vt:lpstr>How do we get a reaction started?</vt:lpstr>
      <vt:lpstr>PowerPoint Presentation</vt:lpstr>
      <vt:lpstr>Guiding Question</vt:lpstr>
      <vt:lpstr>Is it possible to speed up the rate of a chemical reaction?</vt:lpstr>
      <vt:lpstr>PowerPoint Presentation</vt:lpstr>
      <vt:lpstr>PowerPoint Presentation</vt:lpstr>
      <vt:lpstr>Enzyme-Substrate Complex (pg. 52)</vt:lpstr>
      <vt:lpstr>Regulation of Enzyme Activity (pg. 53)</vt:lpstr>
      <vt:lpstr>Protein Denaturation</vt:lpstr>
      <vt:lpstr>So what happens to enzymes once the chemical reaction has occurred?</vt:lpstr>
      <vt:lpstr>So what will you take into the world today?</vt:lpstr>
      <vt:lpstr>ELABORATE – Lab</vt:lpstr>
    </vt:vector>
  </TitlesOfParts>
  <Company>PCSB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macromolecules  5E LesSon</dc:title>
  <dc:creator>McCabe, Ashley</dc:creator>
  <cp:lastModifiedBy>McCabe, Ashley</cp:lastModifiedBy>
  <cp:revision>23</cp:revision>
  <dcterms:created xsi:type="dcterms:W3CDTF">2015-09-09T21:48:01Z</dcterms:created>
  <dcterms:modified xsi:type="dcterms:W3CDTF">2015-09-14T20:13:05Z</dcterms:modified>
</cp:coreProperties>
</file>