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552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15CE-0059-4186-BA6D-5AEEDA08D94C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CDF6-03B9-4A5B-96AC-26982D5CB9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15CE-0059-4186-BA6D-5AEEDA08D94C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CDF6-03B9-4A5B-96AC-26982D5CB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15CE-0059-4186-BA6D-5AEEDA08D94C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CDF6-03B9-4A5B-96AC-26982D5CB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15CE-0059-4186-BA6D-5AEEDA08D94C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CDF6-03B9-4A5B-96AC-26982D5CB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15CE-0059-4186-BA6D-5AEEDA08D94C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CDF6-03B9-4A5B-96AC-26982D5CB9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15CE-0059-4186-BA6D-5AEEDA08D94C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CDF6-03B9-4A5B-96AC-26982D5CB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15CE-0059-4186-BA6D-5AEEDA08D94C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CDF6-03B9-4A5B-96AC-26982D5CB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15CE-0059-4186-BA6D-5AEEDA08D94C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CDF6-03B9-4A5B-96AC-26982D5CB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15CE-0059-4186-BA6D-5AEEDA08D94C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CDF6-03B9-4A5B-96AC-26982D5CB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15CE-0059-4186-BA6D-5AEEDA08D94C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BCDF6-03B9-4A5B-96AC-26982D5CB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15CE-0059-4186-BA6D-5AEEDA08D94C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6BCDF6-03B9-4A5B-96AC-26982D5CB9E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8E15CE-0059-4186-BA6D-5AEEDA08D94C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6BCDF6-03B9-4A5B-96AC-26982D5CB9E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xqFQoTCIj8rYej1McCFcGpgAodEF8Jlg&amp;url=http%3A%2F%2Fstaff.aub.edu.lb%2F~hyaghi%2FLessonSamples%2FAtom%2Fpages%2Fexplanations%2Fcmpds.htm&amp;ei=RcjkVcjFMsHTggSQvqWwCQ&amp;psig=AFQjCNFmZy7Yn6II7Cyzw-95-iZtf1Cf0A&amp;ust=1441143216354845" TargetMode="External"/><Relationship Id="rId2" Type="http://schemas.openxmlformats.org/officeDocument/2006/relationships/hyperlink" Target="https://www.google.com/url?sa=i&amp;rct=j&amp;q=&amp;esrc=s&amp;source=images&amp;cd=&amp;cad=rja&amp;uact=8&amp;ved=0CAcQjRxqFQoTCLjVsI2h1McCFcOggAodi_UDlQ&amp;url=https%3A%2F%2Fgcps.desire2learn.com%2Fd2l%2Flor%2Fviewer%2FviewFile.d2lfile%2F6605%2F48792%2FPeriodicTable%2FIons_and_Isotopes%2FIons_and_Isotopes_print.html&amp;ei=OcbkVfjUI8PBggSL64-oCQ&amp;psig=AFQjCNEDwGgHUNy7Y2HiC4pEJG3Ey8xoYw&amp;ust=1441142703120590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gif"/><Relationship Id="rId5" Type="http://schemas.openxmlformats.org/officeDocument/2006/relationships/hyperlink" Target="http://www.google.com/url?sa=i&amp;rct=j&amp;q=&amp;esrc=s&amp;source=images&amp;cd=&amp;cad=rja&amp;uact=8&amp;ved=0CAcQjRxqFQoTCM7BtK-j1McCFUuYgAodfz0Bmg&amp;url=http%3A%2F%2Fstaff.aub.edu.lb%2F~hyaghi%2FLessonSamples%2FAtom%2Fpages%2Fexplanations%2Fcmpds.htm&amp;ei=mcjkVY6RMsuwggT_-oTQCQ&amp;psig=AFQjCNFmZy7Yn6II7Cyzw-95-iZtf1Cf0A&amp;ust=1441143216354845" TargetMode="External"/><Relationship Id="rId4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xqFQoTCI-g2Iyi1McCFQH1gAodok4A7w&amp;url=http%3A%2F%2Fwww.just-experimenting.com%2Felements-compounds-and-mixtures.html&amp;ei=RMfkVY_uIoHqgwSinYH4Dg&amp;psig=AFQjCNHJqPqL3llb62CpDKvQlp9nZrDsOQ&amp;ust=1441142963491132" TargetMode="External"/><Relationship Id="rId2" Type="http://schemas.openxmlformats.org/officeDocument/2006/relationships/hyperlink" Target="https://www.google.com/url?sa=i&amp;rct=j&amp;q=&amp;esrc=s&amp;source=images&amp;cd=&amp;cad=rja&amp;uact=8&amp;ved=0CAcQjRxqFQoTCLjVsI2h1McCFcOggAodi_UDlQ&amp;url=https%3A%2F%2Fgcps.desire2learn.com%2Fd2l%2Flor%2Fviewer%2FviewFile.d2lfile%2F6605%2F48792%2FPeriodicTable%2FIons_and_Isotopes%2FIons_and_Isotopes_print.html&amp;ei=OcbkVfjUI8PBggSL64-oCQ&amp;psig=AFQjCNEDwGgHUNy7Y2HiC4pEJG3Ey8xoYw&amp;ust=144114270312059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flickr.com/photos/kalimistuk/6151112291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hyperlink" Target="http://www.google.com/url?sa=i&amp;rct=j&amp;q=&amp;esrc=s&amp;source=images&amp;cd=&amp;cad=rja&amp;uact=8&amp;ved=0CAcQjRxqFQoTCJLrodad1McCFYONDQodjOoK7Q&amp;url=http%3A%2F%2Fwww.chem4kids.com%2Ffiles%2Fatom_intro.html&amp;ei=oMLkVZKbKoObNozVq-gO&amp;psig=AFQjCNG_VAxMTrO6EvM5AWWV3wrkE1v6wA&amp;ust=144114177413487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om/url?sa=i&amp;rct=j&amp;q=&amp;esrc=s&amp;source=images&amp;cd=&amp;cad=rja&amp;uact=8&amp;ved=0CAcQjRxqFQoTCJ3kj9Sd1McCFYHEgAodgGkLkA&amp;url=http%3A%2F%2Fwww.nmsea.org%2FCurriculum%2F4_6%2FElectricity%2Fdc_electricity.htm&amp;ei=nMLkVZ2mDIGJgwSA062ACQ&amp;psig=AFQjCNG_VAxMTrO6EvM5AWWV3wrkE1v6wA&amp;ust=144114177413487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om/url?sa=i&amp;rct=j&amp;q=&amp;esrc=s&amp;source=images&amp;cd=&amp;cad=rja&amp;uact=8&amp;ved=0CAcQjRxqFQoTCJ3kj9Sd1McCFYHEgAodgGkLkA&amp;url=http%3A%2F%2Fwww.nmsea.org%2FCurriculum%2F4_6%2FElectricity%2Fdc_electricity.htm&amp;ei=nMLkVZ2mDIGJgwSA062ACQ&amp;psig=AFQjCNG_VAxMTrO6EvM5AWWV3wrkE1v6wA&amp;ust=144114177413487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om/url?sa=i&amp;rct=j&amp;q=&amp;esrc=s&amp;source=images&amp;cd=&amp;cad=rja&amp;uact=8&amp;ved=0CAcQjRxqFQoTCJ3kj9Sd1McCFYHEgAodgGkLkA&amp;url=http%3A%2F%2Fwww.nmsea.org%2FCurriculum%2F4_6%2FElectricity%2Fdc_electricity.htm&amp;ei=nMLkVZ2mDIGJgwSA062ACQ&amp;psig=AFQjCNG_VAxMTrO6EvM5AWWV3wrkE1v6wA&amp;ust=144114177413487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ved=0CAcQjRxqFQoTCM-boq-g1McCFUSUDQod1qkAkw&amp;url=http%3A%2F%2Fsphweb.bumc.bu.edu%2Fotlt%2FMPH-Modules%2FPH%2FPH709_BasicCellBiology%2FPH709_BasicCellBiology22.html&amp;ei=dMXkVc-RDcSoNtbTgpgJ&amp;psig=AFQjCNHJH8xtIZ7O3jfSgiKyMKtUC5ChMg&amp;ust=144114247928512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com/url?sa=i&amp;rct=j&amp;q=&amp;esrc=s&amp;source=images&amp;cd=&amp;cad=rja&amp;uact=8&amp;ved=0CAcQjRxqFQoTCNfJl7ug1McCFcKXgAod8G8OwQ&amp;url=http%3A%2F%2Ftravelquaz.com%2Felement-periodic-table.html&amp;ei=jcXkVZfPDMKvggTw37mIDA&amp;psig=AFQjCNHJH8xtIZ7O3jfSgiKyMKtUC5ChMg&amp;ust=144114247928512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url?sa=i&amp;rct=j&amp;q=&amp;esrc=s&amp;source=images&amp;cd=&amp;cad=rja&amp;uact=8&amp;ved=0CAcQjRxqFQoTCLjVsI2h1McCFcOggAodi_UDlQ&amp;url=https%3A%2F%2Fgcps.desire2learn.com%2Fd2l%2Flor%2Fviewer%2FviewFile.d2lfile%2F6605%2F48792%2FPeriodicTable%2FIons_and_Isotopes%2FIons_and_Isotopes_print.html&amp;ei=OcbkVfjUI8PBggSL64-oCQ&amp;psig=AFQjCNEDwGgHUNy7Y2HiC4pEJG3Ey8xoYw&amp;ust=144114270312059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/url?sa=i&amp;rct=j&amp;q=&amp;esrc=s&amp;source=images&amp;cd=&amp;cad=rja&amp;uact=8&amp;ved=0CAcQjRxqFQoTCLjVsI2h1McCFcOggAodi_UDlQ&amp;url=https%3A%2F%2Fgcps.desire2learn.com%2Fd2l%2Flor%2Fviewer%2FviewFile.d2lfile%2F6605%2F48792%2FPeriodicTable%2FIons_and_Isotopes%2FIons_and_Isotopes_print.html&amp;ei=OcbkVfjUI8PBggSL64-oCQ&amp;psig=AFQjCNEDwGgHUNy7Y2HiC4pEJG3Ey8xoYw&amp;ust=144114270312059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xqFQoTCI-g2Iyi1McCFQH1gAodok4A7w&amp;url=http%3A%2F%2Fwww.just-experimenting.com%2Felements-compounds-and-mixtures.html&amp;ei=RMfkVY_uIoHqgwSinYH4Dg&amp;psig=AFQjCNHJqPqL3llb62CpDKvQlp9nZrDsOQ&amp;ust=1441142963491132" TargetMode="External"/><Relationship Id="rId2" Type="http://schemas.openxmlformats.org/officeDocument/2006/relationships/hyperlink" Target="https://www.google.com/url?sa=i&amp;rct=j&amp;q=&amp;esrc=s&amp;source=images&amp;cd=&amp;cad=rja&amp;uact=8&amp;ved=0CAcQjRxqFQoTCLjVsI2h1McCFcOggAodi_UDlQ&amp;url=https%3A%2F%2Fgcps.desire2learn.com%2Fd2l%2Flor%2Fviewer%2FviewFile.d2lfile%2F6605%2F48792%2FPeriodicTable%2FIons_and_Isotopes%2FIons_and_Isotopes_print.html&amp;ei=OcbkVfjUI8PBggSL64-oCQ&amp;psig=AFQjCNEDwGgHUNy7Y2HiC4pEJG3Ey8xoYw&amp;ust=144114270312059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Chemical Compounds &amp; Properties of Water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SC.912.P.8.7 (Honors)</a:t>
            </a:r>
          </a:p>
          <a:p>
            <a:r>
              <a:rPr lang="en-US" dirty="0" smtClean="0"/>
              <a:t>Interpret formula representations of molecules and compounds in terms of composition and structure.</a:t>
            </a:r>
          </a:p>
          <a:p>
            <a:r>
              <a:rPr lang="en-US" b="1" dirty="0"/>
              <a:t>SC.912.L.18.12 </a:t>
            </a:r>
            <a:endParaRPr lang="en-US" dirty="0"/>
          </a:p>
          <a:p>
            <a:r>
              <a:rPr lang="en-US" b="1" dirty="0"/>
              <a:t>Discuss </a:t>
            </a:r>
            <a:r>
              <a:rPr lang="en-US" dirty="0"/>
              <a:t>the special properties of water that contribute to Earth's suitability as an environment for life: cohesive behavior, ability to moderate temperature, expansion upon freezing, and versatility as a solvent.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318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Chemical Bonds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2083848"/>
            <a:ext cx="4040188" cy="1726152"/>
          </a:xfrm>
        </p:spPr>
        <p:txBody>
          <a:bodyPr/>
          <a:lstStyle/>
          <a:p>
            <a:r>
              <a:rPr lang="en-US" sz="2800" dirty="0"/>
              <a:t>Ionic = </a:t>
            </a:r>
            <a:r>
              <a:rPr lang="en-US" sz="2800" dirty="0" smtClean="0">
                <a:solidFill>
                  <a:srgbClr val="7030A0"/>
                </a:solidFill>
              </a:rPr>
              <a:t>transferring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electrons</a:t>
            </a:r>
            <a:r>
              <a:rPr lang="en-US" sz="2800" dirty="0"/>
              <a:t>, giving </a:t>
            </a:r>
            <a:r>
              <a:rPr lang="en-US" sz="2800" dirty="0" smtClean="0"/>
              <a:t>away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Ex. Table salt, </a:t>
            </a:r>
            <a:r>
              <a:rPr lang="en-US" dirty="0" err="1" smtClean="0">
                <a:solidFill>
                  <a:srgbClr val="7030A0"/>
                </a:solidFill>
              </a:rPr>
              <a:t>NaCl</a:t>
            </a:r>
            <a:endParaRPr lang="en-US" dirty="0">
              <a:solidFill>
                <a:srgbClr val="7030A0"/>
              </a:solidFill>
            </a:endParaRPr>
          </a:p>
          <a:p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5025" y="1981201"/>
            <a:ext cx="4041775" cy="1600200"/>
          </a:xfrm>
        </p:spPr>
        <p:txBody>
          <a:bodyPr>
            <a:normAutofit fontScale="92500"/>
          </a:bodyPr>
          <a:lstStyle/>
          <a:p>
            <a:r>
              <a:rPr lang="en-US" sz="3800" dirty="0"/>
              <a:t>Covalent = </a:t>
            </a:r>
            <a:r>
              <a:rPr lang="en-US" sz="3800" dirty="0">
                <a:solidFill>
                  <a:srgbClr val="7030A0"/>
                </a:solidFill>
              </a:rPr>
              <a:t>sharing</a:t>
            </a:r>
            <a:r>
              <a:rPr lang="en-US" sz="3800" dirty="0"/>
              <a:t> </a:t>
            </a:r>
            <a:r>
              <a:rPr lang="en-US" sz="3800" dirty="0" smtClean="0"/>
              <a:t>electrons</a:t>
            </a:r>
          </a:p>
          <a:p>
            <a:r>
              <a:rPr lang="en-US" sz="3000" dirty="0" smtClean="0">
                <a:solidFill>
                  <a:srgbClr val="7030A0"/>
                </a:solidFill>
              </a:rPr>
              <a:t>Ex. Water, H2O</a:t>
            </a:r>
            <a:endParaRPr lang="en-US" sz="3000" dirty="0">
              <a:solidFill>
                <a:srgbClr val="7030A0"/>
              </a:solidFill>
            </a:endParaRPr>
          </a:p>
        </p:txBody>
      </p:sp>
      <p:sp>
        <p:nvSpPr>
          <p:cNvPr id="4" name="AutoShape 2" descr="data:image/jpeg;base64,/9j/4AAQSkZJRgABAQAAAQABAAD/2wCEAAkGBxQSEhUUExQWFRUUFRYWFxUXFhccFxoVHBUXGh8VFxcYHCggGR8mHBccITIhJikrLjAuFx8zODMsNygtLisBCgoKDg0OGxAQGywkICQsLCwsLCwtLCwsLCwsLCwsLCwsLCwsLCwsLCwsLCwsLCwsLCwsLCwsLCwsLCwsLCwsLP/AABEIAJQBVQMBEQACEQEDEQH/xAAbAAACAgMBAAAAAAAAAAAAAAAABQQGAQIDB//EAEEQAAIBAgQDBgMFBgQGAwEAAAECAwARBBIhMQVBUQYTIjJhcYGRoRQjQlJyBxUzYrHBU4KS0SRDk6LC4WPS8Rb/xAAaAQEAAgMBAAAAAAAAAAAAAAAAAQMCBAUG/8QANBEAAgIBAwMCAwYFBQEAAAAAAAECAxEEEiEFMUETUSKRoRQyYXGB4UKxwdHwBhUkUmIj/9oADAMBAAIRAxEAPwD3GgCgCgCgCgCgMUBmgCgCgCgCgCgCgCgCgCgCgCgCgCgCgCgCgCgCgCgCgCgCgCgCgCgCgCgCgCgCgCgCgCgCgCgCgCgCgCgCgI+PxIijZz+EUKNTd6NTn7FAxn7RXhkGdEMd/Fa+YLfUg31sPStimh2JmjptbO18rCLq3GUGgSZraXET2+BtY/Ctc6pj99pzSYephkt9BQHbC8VhkNkkUn8t7N/pOtAd5sUieZlX3IH9alcmErIx7s6K16gz/E2oAoAoAoAoDV3tvQhvCbZBTjMBfIJUzE2C5hcnoOtZbW1lFUL65vEWdcVxKKPzuqnoTr8t6xLiP++4z5Vlb1EMlvnagD99pzjmA6mGT+woDrh+LwubLIt/yk2PyNjQE2gM0AUAUAUAUAUBgmgfYL0BwxWNjjF5HVfcgfIUBE/fkR8okf1SJyPna1AH76X/AA5/+i/9hQG0XGoGNu8Cno91Pya1AMAaAzQBQBQBQBQBQBQBQBQBQETH49YgL3JY2VF1Zj0UUBBlwU06sJWEaspAjUA2vszsdyOgsPehVdUrYOD8lGxX7MZppbSyxiG/iy5i5W/lsQALjnc2rer1mzsjX02k9F8nqCCwA6aVom6ZoDhi8HHKLSIre4H0PKgPJe2mJKyOp/CSAD0G2/patnT15Z5mNU3fLfnuy2fslxjPgbMfLI+QHfurix9s2YX9KnWRUbcI9FXHbFIu1apYFAFAFAFAKu0kloHANmbRRfU8yAOZsDTGeDU10ZSoko9zxDjGIkeRUhuZSwyAC5z30NvQ11NPCMYfEc/p1Dj3PesJgY49VRVJ1JtqT6neuXnLZ20sEqgMUBxxOFSQWdVYeoBoCAeHyRawPp/hSElT+lj4k+o9KAk8P4isl1IKSL5o28w9R1HqKAm0AUAUAUAUBV+2/EWiVQpK5rkkenKpUW2cjqdtkXGMOMlN7Gcenlxv2YzPklR763KlfFdS17XAI/zVvXUKNW42NDv2/Gz03CcKijNwgLc3bxMf8zXNaBvk2gCgOc0KuLMoYdCAR9aAXNwkx64dzGfyG7RH0Kny+62oDpg+JXbu5V7uXkt7qw/NG34h6bigGNAFAFAFAFAFAFAFAROI40RJmIJJOVVG7OdlFAcOG4AqTJLZpn3PJR+ROgHXnQDKgME0At4jxaNEcq6M6i+UMCdwLkA3tc1DeDW1d3pVOaPO8f8AtBmgkDMytGD41yjy31yka3tW5Tp98cmhpNVbY+ex6qtajOwQcdwaCY3lhjkPVkBP1rJTlHszBwjnODTG8LBCtFljkjHgIFhl/wANgPwn6b1i22ZnfhmOEqXtlZTldDurdP7g9KAmUAUAUBGx+LWJC7bDQAbknQKB1JoCJw7BMW76axlYaDlGv5F9ep50DwTUwqA5gihvzBRf50yyEkjqKEkWbicKmzSxg9C63+V6Ar/aTtQYf4WVtAc24NxfS29ZQW54ORqte67fTijPYjtV9t71WULJEVvbYq17H01U1bdT6eH7nRom5xyy11QXEDifDxIAynJImqOOR6Hqp5igM8Mx3eAhhlkQ5XToeRHVTuDQE6gCgCgNJpQilmICqLknkKAQycM+2qWnBWNv4aDRgP8AEJ3zHpta3OsotxeUVW0wsXJtwDshhsHI0kSEyMCud2LMFJByjkBcCs53TktrfBnCCisIf1UZEafiESaPIinozKD8iaA5pxeAmwmjJ6Z1/wB6AmBgdqAzQEXH4JZVyt7gjzKw2ZTyIoCNw3FtmMMv8RRcNsJE5OPXqORoBnQBQBQBQBQBQBQCjAr38zTHVIyY4hyuNGk+eg9BQDegIfEceIgNCzMbIg8zN0H9zyoCInDGl8WJbNz7pSRGvobaufU/KoT4BJm4XE0bRhFVWFvCAKnLKra1bBwl5KUf2YI8oaWcvGDfuxHlJsb2Z8x062Arcjq3COEiujTKotkuFkhu0JLruYWN/wDpudQfQ6e1aZsk/A4tZUDobg/MHmCORHSgO9qAUcTHcyriB5TaOb9JNlc/pJ+RoBuDQGaAKATxDv8AEFj/AA4CVXoZfxN/l2970A3FARuIY5YlzNckmyqPMzHZVHWmAQV4e83ixDG3KFCQoH8zDVz9KAnQ4GNBZY0UdAooCtdruyb4khoXVDYAqwNtBuCAbe1qtrmovLNC7RKdvqeSN2U7IS8PV5FkSWaQjOtiFKLeyKx1BBJNyPxbVZqdR6qSxwjehHbHBbuH41ZVzLcEGzKfMrDdWHI1rEkk0Ap4wndsuIX8HhlH5oidT7rv86DI1Vri42OtAbUAUAnxw7+YQ/8ALjAkl6E/hjPyzH2FANwKA5YrELGpdzZVFyTQCxIpcR4pC0UR2iU2dh1kYaj9I+dASVwkEK3yIg62F/idzUxjKTwiG0jeFYZluoR1OnlBHtUyi4vEgQsZgVgUyQsYgupQaxsOmQmy+4tWDeOSu+5VVub8FcxX7RRFIA8QyZgC2bVRfzbct6vrpdkco0NN1B2v7pe0a4v1qk6gv4zhSyh4/wCLEcyHr1T2YaUBLwWJEqK67MAf/R9eVAd6AKAKAKAKAg8ZxBjhkYebLZf1HQfUigOvD8MIo0jGyKB8eZ+dAd5HABJ0AFz7CgFfCIjITiHGr/wwfwRcrerbn3oBnI1gT0F6rus2QcvYmKyyrjtV9+kdgQ7ZfW/KvP8AT+qai+/bJcNnVn03bp3a/BGTtPJ9qjjHiV2y5bC4vfUHfTevdy0MFQ7H3Rx9NGcotyLkK46eTIU4te4lEy6JIQkq8gx0WX3vofepA3FAcsXhxIjIdmUqfiKAi8BnLwIW8ygo36lJU/0v8aAYUBG4jie7id/yIx+IGg+dAc+D4bu4UU75QWPVzqx+ZNATCaAUcMTvnOIba5WEdEvbP7t/S1AMcWxCMV3ANqyht3Jy7GFibXBSOE8RxBxTZVcoqOXzXy7Gw153t9a6HU3TRo3Ysbl2NijTpQxPySOGdo5xM4nAaMIzeFbFSCAPe5IHxFeV6Rrp62z08eMnV1ui09dMZweHnHI44D2ljxTMgVkdRfK1tV01BB9R869JqtDPTpSbyjkyr28p5O3Ek7lxiF2JCzDqh0EnuvXpetMrG9CGL+N4sRROxFwQRY7G+ljUmtrNR6Fe4ouF7eNFLFEyqYiyx6XzAEhQbk620rYhp3KG41dHq5290elCtVHUAmpAr7PC8bSneZ2k/wAt7KPgoFANaATqv2ick6xQGwHJptyx6hQbe96DJtx/i4wyKxFyzBR0vYm5+ANaOv1T09e6KybWk0j1E9qF2LlfFw/dWzruL2BB9eW1P9P9W9eUlbHGCrW6P0rFli/sZiBDnVnDM73OU6Lbw213OmvyrLrH+oaXqYV1xyuzf4m3boZxgngtfEsN3sTpe2ZSAeh5H51uLk5N9KsrcH5PLeK/s8xUrHMUEYuWKtdio3CrYakbai1b9OqjXDCNbS6N1d2erYCRWjRl1UqpHtatB9zfJFAKuDDI88XJXzr+mQXt8GzfOgGtAFAFAFAFAK+PC4iX808V/YNm/tQDSgFvaE/cOB+PKnwdgp+hNAMEUAADYCw9qAXcS4xHDo1z1tXG1HV6abXTjJtU6Sy3mJU+O4yGBhJDHGG0dXyAnxDcEi4BB5W3r03Tel0TippLnyVO/VTm6nJpLjuacZxTqBJHhyjyKpJRPFdgDlzAXvevL9Tl1D7RKqMpemnx7HY0FWnmvjkuPxLxw4sYk7zz5FzfqsL/AFrr152pS7nGtS3tR7eDHFYM8MinmjfO2h+dWIrNuHTZ4o3O7IpPuQKAk0Ar4LoZ16Tuf9QVv70A0oBZ2i/gkfmeNfnItAMhQEHjspXDykb5CB7nT+9Ad44u7jCqPIgAHsNvpUruHjyUdMTi3nCO5aOUlSlgAAb6qQLi3+9dHX6TT2aOajxLHBbptRDjjsGFwc0LTMjtfKEAJva5vmym+otYafirzPQdPdOb+2Re3Hnszo9S1lPpR2pZzzg5YDiLRJKcQne6qodQofUk5eQIGUHrtXY6jDRdN23VRSb4wjWqqevSrTx5H/ZyHDgDEI4+8BVc1lIs2q2vvcW+FZvWy1dacVwastNZp5OuXOCwYqIOjIdmVlPsRaqDAjcDlLYeInfIAfcCx+ooDPF+HieJoyct9mtex5G3OpRTfSrYbWee4D9npfFZpZ1KwOjMiqbsfMoudhoL79PWtv7TiG1Ir0+nVR6dWmjZYi7SceWBSpBYspvYgWBFt+tSll4NHU6+NM1DGWcuxnaCLExmNAVaAKpUkEkWsGBHW3zrOypw7m1Vb6iyWJ2sCegJqstF3Z5LYaMndhnP6mJY/U0Ao4jxDDYu8MgJUNo17EMCRcdOdbF3THZV8XbuKdbbpbFKCE/FpGwkixwhmitowJY57m4Yjnt8Kz6Pp9H6UoQa3Z5NnVqzVLdZwyRPDFHLHNJmWSRQzRCyroTZm0vci2npWlb0OrU3uxdk/qZLqFten9LG78STxbtKySoFICMmb1JvY3ridcs1OmmoweFg2em6SGooc33RZ8DP3iK35heuhoLZ26eE598cnPtgozaI3ANEdOUc0ij9OYkD5GtxFeRnUgVrpjD/ADQD/tkP/wBqAaUAUAUAUAUAs46bCI9MRFf4tl/8qAZ0As7RD7hj+Qo/wVwT9AaAYg3FxzoCt9oOBK7d67nINWj/ADHYeK/hrmrpVVup3+/g3q+qS01LUVz7ivhnE4pJhC8UZEUZMbFQcgWwAubm2or0WppjodN6m7EeEzVjG2yLlnMn/MjxDENildVbKhLOw2K66fzX6VN+p0z0MpQeXjjHfIo0/px+PhsmcG45LJjBF4ipBLgg6CxsddtbV4npUtV6r35fvnwdrVaSmGm3prPgtnFJgkMjHkjH6GvSnBDhkWSGNTuqKD72FASqAWcF1ac9Z2HyVR/agGdALO0WkN/yvEflItAMqAgcfjLYeUDU5CR7jW30oCXDKGVWGoZQR7EXrGbwsgpM2MxC4pfFZWbKVCLsdN7ZtN9685pOs2z1Oyx5Wex2/sml+ytxXxY7mMHwBosUj5svi8RJ8wO66+a/Svd3a+qVOx9/Bw6pznFwaykcMfxZpJhG0KrEzBQVvmW5sGOtjrv6c60dd0GnV07nN70ja0d6qxKHyJXG+yuYKqDMqgBfQ8z6Em5+NbHSroaWpV8cfUpu1dzudkl3LRgUMOGUSNcxx+JjrsP9q0rmpWNx7ZMc55NuAoVw8QO+QE+51/vWD7kE+gFfC9ZsSf50X5Rqf70AzNCCkdu+BzynvIVz+HxLmVSLc/EQLW9atqkk02cvU6Jzu9RHH9mHZqbDd7PNlBmVAqKwayAk5iy6a35E1dqro2Y2+DoUw2RwXuRbgjqCK1C0X9nnvhouoXKR0ZfCR8xRDlPAqfsnCsrTZ2UE5ihIyZj8L2vyvW/9vunV6WF+fksdqksSXYRYY4nCpJJKLhSLSAgqxLeewNxvexFed6Z0eUtc3a3jv37s62r1OnvqitO+f5GMbiosWgeUsGjIAdLA6m2U3FiOfXQ16PXauXSq3OKznwzmaGi2Vjrf5nTiHEIohAojQjKxDuqs172IBI066dRWr0vb1auV9kVnPb2Mrq7qW41ya/IuXBcX3sSva3L006VF9SrntRqJS/iNOA6rI3J5pWH6c1gfpVRkMiaEN4WWU/iPayCGfvGzkBCmij8182+u3Ss64OfY0IdSrnPYvmWvCYhZEV0OZXAZSOYIuDWLWHhm+jtUEhQBQBQEDjkBeCQL5guZf1L4h9RQEnB4gSIrjZlDD4igN5ogylTqGBB9iLUAt4NMQDA58cNgL/ij/C4+Gh9RUP8AAFY7TY+cSlERyxJCgKSCD9LV5NV6uGslOLffj2PQ6OnTSpzNrGOfckcYw0ECEKO7drF2UX/ym5va+thXrtXob+p0qEpPg42n1sarmsZRpguHPhsM8gfvTMVYlAbBLeGw353+IrDpOijppbJFnVNS9VKKitqRM7DPMyyNIrBCwyZhrtra+ttvrXS6jGmM16eM+SiaSSSGfEW76RcONgVeY9FBuE92IHwBrnlQ3FAaTzBFZm0CgsfYC9AQez8ZWBM3me8je7sWt8LgfCgGVAReKYbvIZE5sjAe9tD87UBjhWJ7yGN+ZUXHRrWI+BBFASmW++xoBVwd+7LYdjqmsZP4or6fFfKfYUAwOHXNmyi4521rXjpaY2eoorPvgy3yxtzwVntVwZ5XDqCSLZbbgjp011rzvUq9UtUpRTa8YOt0/V11wcZee5NbhbGEMwHf5RcgaZuoHI8/eu7qtVq4aJ7fvY8HOhCmOpco/dyKuyHDZYsRJ5u6Kagk2z3FiL87XrmdGndJtzT/AFOp1K6mdMcY3J/Qe8XfvCMMu76yEfhivr8W2Hua9AcQbKLUBh3ABJ2GpoBb2eBMRkO8zvL/AJWbw/8AbagGZoDBW+/Og8C3s633XdnzQs0Z+B0PxUg0AyY0IfZnjvabjMgJIdlNyfCxFjflbb/9ra0tTkzzWmldZY25MsvD5cTjuFQSJ4pQzXBNjIEeSO9ydyAG1rYplVp9Q1Ls/wBj1FOMJSOONxOIw2HXvkKiR8pBKsMoU+F7EjxX2/l+Fcj/AFFe0ovTSaw+64N/pOgqlZKMX4JjJBJhFzRKq58yhBkGYC1/DbratPpUL+pQktW2+eGY6nUWaG/FL5fHuSuysOHxETqYg3dyWIfxgG2hXNtoa6q0H+2yaqb+LHkq1Goum903yPOKT92gjiAEkngjUDQdWtyCjWq3y8s1ckzA4YRRqg2VQPf1+O9AdJkupHUEfShjNbotHjPHuBYuRisULyeIrmW2S4Nj4r2G2tzW/pZ1wacjkaXQyreH2PVey/D2w+EghcgvHGqsRtmtrb41qWyUpto7CWBpVZIUAUAUAUAo4We5keA6KbyReqk3Zf8AKx+RoBuKAg8SwHeWZWKSJfI45dQRzU8xQEeHioUhMQBE+wJ/hseqPt8DY1GB+RB452ZGKbMJSoNs1gDf9J5ae9b+m18qFhLJNe2Em8Fa7Q9oZMP93C2RIvAosDovh1J32qipO6bcjgWa66eoaXZMa9ke0c+Nwt1Ud4JHieXQItgjZsvNssg02uDUair05YZ2625RzItXD8CsS2W5JN2Ym7Mx/ETVJmSqAUcXbvXXDr+Kzy+kQO3ux09r0A2AoDNAFAKMGe5naI+SUmSLpm/Gn9wPU0A3oCHxHACUDUq6m6OPMp9PTqOdARYeKmMhMSBG2wk/5b+ob8J9D9aAYNKMpa9wBe410qDGctsXJ+Ci8X7ftC1xEjKORJuR7/8AqrqafV4RyaOpTtlxHgskXGjOinDKWLorZmBCIrKCCT+I2PlFVShslg6+crIw4dgREDqWdjd3bzMfX0GwHKhJMoBVxuQvlw6+abzH8sQ8zel/KPegGcaBQANAAAB6CgNqAKAUYg9xiA+0c1kf0kF8rfEeH5UA2qAV7inYzCYhs8kZuTc2dgCepANquhdOPYpVEE8pHXCTfZFEUihYl0SVF8AXkrqPIR12qpycnmXcuY1R0kFwVdT0sRUNLHJOWvJx4hw6OZMjjw+mlvY1ZTa6XmHAfLyxZg3hw69zhU7x73IU3Fz+KSTYf10qbrp2y3SZMpN8jHh2AKkySHPKwsW5KPyIOS/1qsxGFAQOMYwxpZNZHOSMdWPP2AuT7UB14fhBFGqD8Itfqdyfib0BJAoDNAFAFAFAFAQuKYLvVFjldDmR+jevodiOlAa8N4h3l0YZJUtnT/yXqp5GgJ16A0kjDCzAEHcEXB+BqOGCAeBQcky+isyj5A2p27EiLtB2ETEtmErR33GUML9Rcg/1q+q70+UjT+xwU96HXZrgMWCgEMVyLlmZrFmY2uxsB0A9gKxutlbPczaSwhrVZJD4lxARAADPI2iINyep6AczQGOGYIxglzmlc5pG6nkB0UbCgJ1AFAFAROJYISplvlIIZWG6sNmFAceG48sTHIMsyjxDkw/OnUH6bUAwvQYNXUEWIBB3B1FOALzwWG91TKdfKSBtbYac6GM1mLj7lA4x+zvFSvZZIhGT5iWzAfptYn41uU6hQXY59Gi9JnovBuHrh4IoVJKxIqAncgC1zWpOW6TZ0VwiWTUDOCl8f7atCxCIpCm12vr8tqsqhveDkf7k3a4RXYadjcauJiOJF88rENfXLlNu7U/lH1vUWV7JYOtCW6OSxVgZBQBQHHF4dZEKOLqwsRQC/AYpo2EEx8X/AC5OUi+p/OOY+NANaALUAvl4LAxv3YU9Vup/7bUBr+4oOaFvRmYj5E0BPggVBlVQoHIAAfIUB0oDhjcWsSl3NgPmTyAHMnpQEHh2Hd37+UWYi0afkQ9f5jz+VANaAKAKAKAKAKAKAKAhcQ4eJbG5R11SRfMD09R1BoMlH7T9pZ4mKrJYp4SVAFyNCbG9rkGrqYOcsHAs1l0tQ4R4wO/2edoXxuHZpNXilMTMBa9lVgbezip1FXpywdultw5LTVBYFAayyhQSxAA3JIA+ZoBY3FGl8OGXP1la4jHsd3PoPnQEjh/DhGSxJeRvNI25/lA/CvoKAnCgCgCgCgCgIfEMAsoF7qy6q66Mp6g/22NBkofabtNPESqyEFLqSABcjQm3qRV1EHOWDgS1l0r3GPCRYP2e9oGxuGZ388crRMQLAkKjg2H8sg+tNRV6csHbqbceSz1SWBQGHcAEk2A3J2oBW/Fe8OXDr3h5vtEvu34vYXoMeCn9pewuImcmJ4rNqcxZbE72spvz6Vs0XRreWjmLQ7LHJeS19kOA/YsMkObOQWZmtYFmNzYchyqu+z1JuR0kuMDuqiQoAoAoDhjMIkqlXFwfmD1B5H1oBcJpcPo4aaMbSKLyAfzqPN7jX0oCfhsfHIuZHVgN7Hb3HKhDaSyyCe02FDhDKoYmwvcC+1r2tWSi32NeGrqm8JjYGsEbIXqQLZ+MLcpEDM+1k8o/W+y/1oAwvDmLCWchnHlUeSP9I5n+Y/SgGYoAoAoAoAoAoAoAoAoDBoQVTtH2Kjxbl+8aMt5rAEE9ddquqvcHlGrLSQ37yXwbsjBholjjMgIJJkDkOzHcnLYHba1tBWNtkrHmRtLhYJv7scbYmb45D9StVkmf3Y53xMtvTux9ctAZj4LFcMwMjDZpGL/IHQfAUAxAoDNAFAFAFAFAFAYNCCp9ouxEeKcv3jxlvMAAQT1F9quqvcHlGq9JDfvXkm8I7JYfDxLFGHGUk95nYOWO5JW29hptoKxtslY8yNvtwTP3Y48uImA9ch+pWqwZ/dsnPEy29BGD88tAZTgkVwXDSkc5GLfJT4R8qAYqoGg0HSgC1AZoAoAoAoAoAoDBoBXxjhyujuqKZcpytbxbbX56Uxk1tXB2UyjHu0eJ8cEssndRozSE2CAHNf1HK3WuppYxgt0vY5mgoafKPa4eHSZVviJAcouAE0NhexK3rlvuzuG37kjb+IZJfSRyR/pFl+lAMYolUBVAUDYAWHyFAb0AUAUAUAUAUAUAUAUAUBg0Agj4u82Lmw8OVfs6xmR2Ba7SAkKoBH4Vvf1FYKWZNGy6YwqjZP8Aizj9CY3FViUfaHSNs1jr4bF2VGO+XNbmd7jlWWUu5UqnN4hk5Y3jsIzKksTSqHsmYE51R3KkKdNEa/sajcvBlGiTxJp49/oRezHaRMRBE8jokjxGUpe1lBIJGbcDmeVRCxNcmep0sq7Gop4TwMF45hyGPfIAqqxLHL4WNlfxWupOgI0PKikit0T9vODphOLQyuUSRWcIr5RvkOzjqD1rLcmRKqcVlrjsThUlSM0JCgCgCgZqaZH5Fd4VxabFJJLD3aoryJGGBLSZCRmLZgEBYab6fKq4Ny5Nq2mFTUX3wn8xrJxaFHWN5FV2vYE2BIFyATpcDlWTaKI1Skm0hD2p7XpBhZJsM8Uzx5SVzXGVpO7vdf5r/wCk1jOzEWza02jdlyrnlZ/tkeDjMFmJlUBCFa5sQzbAg663Fut9Ky3o1/QnnsYPG8OACZkAL5ACbHPp4Mp1zajS19RUuSIVM5Phfid8Fj45gxjcPkYq1tww3BG4NRlMxlCUfvLAqxXGZEx0OGyLllilkzXN/DoB01vUOTUsF8aYumVns0jnwPis8mJmhl7lljVWDRnVWJN4XBY3ItqwtvtURk92GTdVWqlZHPfyWKrDVNqAKAKAh8VxywQyTPfLGhc23sBfSobwsmdVTsmoLzwQOF4jESRRSnu7ShGMYB8KNY+ct4iAb7CojJtZLLIwjJxXg7/v3DXYGZBkVWbMwWyMbBtbXUnYjSm6JitPZjs+RVxPtSqzYVImjkjmkeN2FyVKxh7C25sRWEp/El7l9WlcozcspxX9Rv8AvuDIriVSr5suXUnL5rAa6c+nOs9yZrqiztjsDccw4t98hzJ3gAYElLXzgLqRbnTeh6M/Yk4bFJKgeNldGF1YHQj0NTnJhKLi3GXGBHwrj7PicbDIqquEEJDKSSc6MxvfpYAfGsFP4mbVmmUaq5Rf3s/Rm3Y3jkmL+1d4qr3GJkgULfZAurE7m5PSlct2fzGr08aXHa85in8yx1YagUAUAUAUAUAUAUAUBg1DYEr8GKYl8TC4VpVVZUZSVbLfKwsQVYXI+NYY+LKZsetuqVclwu34C7tN2Ylxiyo2IypJEqZMnhV1kD94PFrewBvyqJ1uXBbptXClqSj2Z04X2beOTFyPIjfaggsqEZCsZj3LG+hvypGva2zGzVKUYL/r9eckSHsMvdxxySFhDBLBGVGU5ZQAXbXUgCwG2tR6XC/ItfUGpuSXdqXyMYrsUXR7yjvDg1wSsFOURhiS5XN4mPvbSpdX8sEQ1uxpY43biZwzs08eLixJkU5MGuEKBCL5Xzd4GzabDT60UPiznwV2alSrdeO8t37FnFWI1EFAZqQFABoDUindAS8M4M+GaQROvdSSNJkZblGY3YIQR4SdbHbWq4rbxk2Lrlak5LlcZ98C3GdlppJVkOIzGPFd/GHQ2VMmXudGAsNwRrrreodbct2S6OrgoOKjjKw/nnJHj7EH92tgHlGr5u9VLG3eiS2Uk8xbfpUKr4NrMvt//IV2PGMfpgk4/seJmeZ5PvnkgluAcgMPlXLfUG5vrz9KlwT5ZhXrXBKCXGH9e5Hx/YtpLMJVDnGx4xyUJUsilRGozaCx31NQ68/Myr1uzjH8Lj8+SdhOyq58UZXLJiJhMAjSRspC2sXjcFh8qyjBLPJXPVNqOP4Vj3z8zpiuByPjYsSsiKsMbRhCpLFWtc5s2+mmlTsec5MY6hKlw93n5EjDcEJxK4mVw0iRGJcoyjKTcswvqdB6U2/Fkxld/wDN1x7N5HVqzKDNAFABoCPjcMssbRuLq6lWHoRasW1jL7GUJOElKPdC7hfDpoYhD3wZUXKjlPvALWF9cpI625VEY8YLbbYTnvxy/BWsZ2ElkuzYkM74M4R3aNjcGQP3vn35W2qv08t8m5DXxjwo9pbv2HGK7Os/2Ng6h8HqPB4XbIEuRe4FgefTpVmzlP2NaOpxvX/b++SPhexwhaOSKT7xPtGbMt1bvmzMbAjLY7eg1rFQSwWS1m5ODXHH0OfDuxncPhjHIO7w8EkOVlJZjIxYvmzWGp2tUKvGOSZ63epJru0/ksEzs32VXDwQRyOXbDZsrI0iKbuW8UYfK2/O+1ZQhjz2K79U7Jykljd+TNMH2adcRjJZHVlxfdXVQ6FTGCFs6vfXntRQabfuTPVJ11xS+7n6nfsh2ebBnEFpA/2idptM3hLbr4mN/wBW558qQhtyY6nUesoLGNqwWKrDVCgCgCgCgCgCgCgCgNJDobb2qu7d6ctvfHBK7lEXjE7YyNED3zgOLGwW/izdBavLdPr1X2jM2+56CWm060rk2s44G3aLiEseIjUJnQquVLkd5I0yIQLblEJe21rnlce1pjF189/2PNSbTOHaKHvMfh4s+XPhcSNzbNngytlDC7Be9K+zdDU1PbW5fiv6/sTLOeDWbjE8TYiNGSRcMMOouCZPGUV5XbNqEF2OnyrJV1ySb7vP5cdvmY5lki4jj2LDLIELAYbHMI1XwzPFNGsTA7gsl3ABOhO+4yjVW1jPlfJrkjdI2xfabELlymIgnFZWy3Eixw50kQBtAWunO9tKhUwzz+H1f+My3SGPDOPSS4hEsuR4VkBQZrExqxDm908TaGxBykXvoK5VRUG/YJy8lnFaxYZqQFAFAamsZZaaQ8lC4jxif7SqIHz5wMoB2zakjpbnXkdPDVfaW5N9/oeip01H2dyk12G+K4jKMcsZTMh7oKtzswlLzC2hylVU32uNs2vt4wi6s+TzWWpY8ETiGE7/AIlNEJCn/CYdgQxurd9NmZACLPl7vXoVvyrOMlGpPzl/yX7kSy3wzK8fnvP4o8keM+z58v8ADiKBu9fx2IzEpyF/apdVfwvy457+c9iFKXJGj49i83eOhQNhMG5iYeGN5J3WWTkT3aEEjpbbnk66sJL3f0XA3SOeM7W4lLEiMWw80pUqbsY8SsakHNoJIiXAsdtzY0VFf1X1Wfp2I3z9iwcJ4tJLipojlyICUKC4IuoGZ7+FtzlKi4IKkitedcFWmu5Ym92B8KqMjNAFAFAFAV/tZjnijBF7Hcjka891qOolKKqzjzg6PTaoWTxNo17F4qWWAtKGtnOTMDcpYa68r31ro9OVipxZ3HU66q7ttb+Rxn4jKMeIymZC0aqLnRDFI7Yiw0IDqEN9rja+vZUIurPn/ODlZeeSJicJ3/EsRGJCtsPhX0Y3DCWbOUAbwsV7sE22K3GoqVJRqi/OX/JfuRjLMjtBP94c0RVcW0GcLpHGFZhI/j1uQqctT8p9Kvh/+c/r7DdJJkZOO4sOzumQNBgCY2HhiMssizSX0J7sWLew255OurCx7y/XC4+YTl5MYntXiEsSI1tAJWQqbn/iVjuDm0DRnPtpfmKj0Yc/54z+w3SHvBuKyS4meNrZY75SoupXMQLve4ewJKlRuCCRrVFlcFBNGUW8tMfCqjNGaAKAKAKAKAKAKAKAKAwaEMiDGxZ8mdc55cz/AL1l6M1HdtCmpcJnWbEKtgxsWNgNyfYDU2+lYpMk5yY6NZViLWd1LKpB8QG9jsSOm+tZKEnFtEZSNsNiVkzZSfCxQ3Vh4ha9swFxruLioaa7jKO1QieDSKVWAZWDKdmBuD6gjemMEcG9BwZBoSbUAUAUBg0BEbGRB8pZQx0tzv0vWapkluwQrFLhM4cU43BhiomkyF7lRlY3sQD5Qeo+dTCqdn3VkiUku53TGxmUxBh3gUOUNwchuAwvuLgi46WrFwlt3Y4/qTlZN8JiVkUOt8puNVZToSDowBGtQ01wxwdWYAEk2A1JOwHU9KL2HBhXBAINwdQRsR1BqGSsG9BgL0BmoBmpAUBg0BqwHOowmE2uQU9KdvA58kY8QjD93m8elxY2F9gxGik8gSCeVZbJOOfBHAR46MyNEG+8RQxTUHKdmF9xyuL66VO2W3d4IyjfCYlZEDpfKb2JVlO9tmAIrFprgy4OruFBZiAALknQADUkk7CpWexHABrgEbHWoYWDahIXoDNAZoAoAoAoAoAoAoAoDSQX0pnDyRJZWCm//wA5iGxSOxURo4fMDqQDewHK9deWsq9BwS5ZnVGMIv3GXHeFTvOkkL5bKiXzWyWnV3JX8YdAUt1t8NCuyKi0/wDOCprLJXE+HGaQaEKI2yyAjMkmdGUqN7jL7a25msK57f7EtCjE8GxcgUM+XxTd4ImF8zMuSdC4sCApOU7Z+dtbo21RbwvbGfqmYbWGG4JOmL7zQxfappfPtFJho48uU/8AyKWt63GtS7qnXhd8JfrlvPy4G1kThHZeaEYZL5RDg5YS6vYd+XQpJkB8QGVjY/n96meorkpP3kvHjnP9BsZsvZ3E/c31VcQjunebRjCmJxf8WeUiQr6daj1q1n8uOPx/sHFkjg3B8UhwjSm5ihRJsz5hmVXBdLWIYsVuTcFdwCKidtTU8e/BKjIuNahYFAFAYNPJD7FK4l2cxEmIU5lEYcMXvrYG9gu9+VderW1QqaxyTRCMOfJYuJ4RpDGFAtnHeNzEY8eUdczKoPoTXMhLblvuRJZZGxvDHkmdx4GCQ91LobOrSkgre5UiQKRz19DUxsSik/1+hi0L4+D4kvCztkUKpZI2BySiZpGIZgMysrBDYA2B66Wu2tJ4We/f2xj5oja8ELDdmcQGdWtkaDHw3zkj77ECSIlTyVLr1Gw0q2eoqaylh5j9Fh/N8kKMkbjs7iLy5Pu74OCKMiQ5ROgkDnKptqrhQ1vw36Vh61e1L/02+PHGP6jaznxDs7imWyaeDG5B3lhGZF+5S43CsL35ZtNqQurTy/w8fMOMhvw3h04xIlfyGMBgz5iHEaL93bYXzkg3F7EG50qnODhhdyUpJljFa6LDNSAoAoBR2k7zuj3YLdQBc29hvW1pNm/4uCmyty48CzsPFOEkMoZVLAorb7amx1AOnyq/qUqt6Vftzg2rFGKSidsXwiQ4xJksq5wZNfC8YjICsnOQObh+QFq1o2xVbg/0/wA9ihxalkkYzhrySu6+BlEZik38Qz5lYDXKc1iPjuBbCFiikn28oSTF0HB8QXgLtlVUiukbA5JFdmcXYDMjhgpIANl9atlbWk8LPfv7Pt+qI2yaF0fZbEmOaJrWkwuMgDZyRmlmd4yVPJUYL6WttV0tRVuUksYcX8kk/m+SFGSJR7PT5pyn3ebDYaOK0hyiRA4kBUGwzKwUNb8JOmlV+tDbFezbfHjjH9RtZE4l2bxbD7s2Pc44L95bI0rK0C6biPKdeWbSsoX1J8+8fHhd/mNrHvDuHzLijK/kZBcM2ZlbLGLIRsujEg31sQdTVE5wcMLuiUpJlhFa6LDNSAoAoAoAoAoAoAoAqAYqQFQ1kBUMBWQCgCoAUZAUJM1ICgCgMUAEVGMgKAKYAVICoAUyAoAp3BmpAUAUAUBioxkIKnACoAUayAoAoAtTICgCo7gzWQCgCgCgCg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936625"/>
            <a:ext cx="45053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18" name="Picture 2" descr="http://staff.aub.edu.lb/~hyaghi/LessonSamples/Atom/images/single_covalent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647921"/>
            <a:ext cx="3657600" cy="261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staff.aub.edu.lb/~hyaghi/LessonSamples/Atom/images/ionic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668040"/>
            <a:ext cx="3810000" cy="259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H="1">
            <a:off x="4495800" y="1847088"/>
            <a:ext cx="15875" cy="47061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986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Compounds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Combos of </a:t>
            </a:r>
            <a:r>
              <a:rPr lang="en-US" sz="3200" b="1" dirty="0" smtClean="0">
                <a:solidFill>
                  <a:srgbClr val="7030A0"/>
                </a:solidFill>
              </a:rPr>
              <a:t>two or more elements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Definite proportions </a:t>
            </a:r>
            <a:r>
              <a:rPr lang="en-US" sz="2800" b="1" i="1" dirty="0" smtClean="0"/>
              <a:t>(ex. think ratios 2:1)</a:t>
            </a:r>
            <a:endParaRPr lang="en-US" sz="3200" b="1" i="1" dirty="0"/>
          </a:p>
        </p:txBody>
      </p:sp>
      <p:sp>
        <p:nvSpPr>
          <p:cNvPr id="4" name="AutoShape 2" descr="data:image/jpeg;base64,/9j/4AAQSkZJRgABAQAAAQABAAD/2wCEAAkGBxQSEhUUExQWFRUUFRYWFxUXFhccFxoVHBUXGh8VFxcYHCggGR8mHBccITIhJikrLjAuFx8zODMsNygtLisBCgoKDg0OGxAQGywkICQsLCwsLCwtLCwsLCwsLCwsLCwsLCwsLCwsLCwsLCwsLCwsLCwsLCwsLCwsLCwsLCwsLP/AABEIAJQBVQMBEQACEQEDEQH/xAAbAAACAgMBAAAAAAAAAAAAAAAABQQGAQIDB//EAEEQAAIBAgQDBgMFBgQGAwEAAAECAwARBBIhMQVBUQYTIjJhcYGRoRQjQlJyBxUzYrHBU4KS0SRDk6LC4WPS8Rb/xAAaAQEAAgMBAAAAAAAAAAAAAAAAAQMCBAUG/8QANBEAAgIBAwMCAwYFBQEAAAAAAAECAxEEEiEFMUETUSKRoRQyYXGB4UKxwdHwBhUkUmIj/9oADAMBAAIRAxEAPwD3GgCgCgCgCgCgMUBmgCgCgCgCgCgCgCgCgCgCgCgCgCgCgCgCgCgCgCgCgCgCgCgCgCgCgCgCgCgCgCgCgCgCgCgCgCgCgCgCgI+PxIijZz+EUKNTd6NTn7FAxn7RXhkGdEMd/Fa+YLfUg31sPStimh2JmjptbO18rCLq3GUGgSZraXET2+BtY/Ctc6pj99pzSYephkt9BQHbC8VhkNkkUn8t7N/pOtAd5sUieZlX3IH9alcmErIx7s6K16gz/E2oAoAoAoAoDV3tvQhvCbZBTjMBfIJUzE2C5hcnoOtZbW1lFUL65vEWdcVxKKPzuqnoTr8t6xLiP++4z5Vlb1EMlvnagD99pzjmA6mGT+woDrh+LwubLIt/yk2PyNjQE2gM0AUAUAUAUAUBgmgfYL0BwxWNjjF5HVfcgfIUBE/fkR8okf1SJyPna1AH76X/AA5/+i/9hQG0XGoGNu8Cno91Pya1AMAaAzQBQBQBQBQBQBQBQBQBQETH49YgL3JY2VF1Zj0UUBBlwU06sJWEaspAjUA2vszsdyOgsPehVdUrYOD8lGxX7MZppbSyxiG/iy5i5W/lsQALjnc2rer1mzsjX02k9F8nqCCwA6aVom6ZoDhi8HHKLSIre4H0PKgPJe2mJKyOp/CSAD0G2/patnT15Z5mNU3fLfnuy2fslxjPgbMfLI+QHfurix9s2YX9KnWRUbcI9FXHbFIu1apYFAFAFAFAKu0kloHANmbRRfU8yAOZsDTGeDU10ZSoko9zxDjGIkeRUhuZSwyAC5z30NvQ11NPCMYfEc/p1Dj3PesJgY49VRVJ1JtqT6neuXnLZ20sEqgMUBxxOFSQWdVYeoBoCAeHyRawPp/hSElT+lj4k+o9KAk8P4isl1IKSL5o28w9R1HqKAm0AUAUAUAUBV+2/EWiVQpK5rkkenKpUW2cjqdtkXGMOMlN7Gcenlxv2YzPklR763KlfFdS17XAI/zVvXUKNW42NDv2/Gz03CcKijNwgLc3bxMf8zXNaBvk2gCgOc0KuLMoYdCAR9aAXNwkx64dzGfyG7RH0Kny+62oDpg+JXbu5V7uXkt7qw/NG34h6bigGNAFAFAFAFAFAFAFAROI40RJmIJJOVVG7OdlFAcOG4AqTJLZpn3PJR+ROgHXnQDKgME0At4jxaNEcq6M6i+UMCdwLkA3tc1DeDW1d3pVOaPO8f8AtBmgkDMytGD41yjy31yka3tW5Tp98cmhpNVbY+ex6qtajOwQcdwaCY3lhjkPVkBP1rJTlHszBwjnODTG8LBCtFljkjHgIFhl/wANgPwn6b1i22ZnfhmOEqXtlZTldDurdP7g9KAmUAUAUBGx+LWJC7bDQAbknQKB1JoCJw7BMW76axlYaDlGv5F9ep50DwTUwqA5gihvzBRf50yyEkjqKEkWbicKmzSxg9C63+V6Ar/aTtQYf4WVtAc24NxfS29ZQW54ORqte67fTijPYjtV9t71WULJEVvbYq17H01U1bdT6eH7nRom5xyy11QXEDifDxIAynJImqOOR6Hqp5igM8Mx3eAhhlkQ5XToeRHVTuDQE6gCgCgNJpQilmICqLknkKAQycM+2qWnBWNv4aDRgP8AEJ3zHpta3OsotxeUVW0wsXJtwDshhsHI0kSEyMCud2LMFJByjkBcCs53TktrfBnCCisIf1UZEafiESaPIinozKD8iaA5pxeAmwmjJ6Z1/wB6AmBgdqAzQEXH4JZVyt7gjzKw2ZTyIoCNw3FtmMMv8RRcNsJE5OPXqORoBnQBQBQBQBQBQBQCjAr38zTHVIyY4hyuNGk+eg9BQDegIfEceIgNCzMbIg8zN0H9zyoCInDGl8WJbNz7pSRGvobaufU/KoT4BJm4XE0bRhFVWFvCAKnLKra1bBwl5KUf2YI8oaWcvGDfuxHlJsb2Z8x062Arcjq3COEiujTKotkuFkhu0JLruYWN/wDpudQfQ6e1aZsk/A4tZUDobg/MHmCORHSgO9qAUcTHcyriB5TaOb9JNlc/pJ+RoBuDQGaAKATxDv8AEFj/AA4CVXoZfxN/l2970A3FARuIY5YlzNckmyqPMzHZVHWmAQV4e83ixDG3KFCQoH8zDVz9KAnQ4GNBZY0UdAooCtdruyb4khoXVDYAqwNtBuCAbe1qtrmovLNC7RKdvqeSN2U7IS8PV5FkSWaQjOtiFKLeyKx1BBJNyPxbVZqdR6qSxwjehHbHBbuH41ZVzLcEGzKfMrDdWHI1rEkk0Ap4wndsuIX8HhlH5oidT7rv86DI1Vri42OtAbUAUAnxw7+YQ/8ALjAkl6E/hjPyzH2FANwKA5YrELGpdzZVFyTQCxIpcR4pC0UR2iU2dh1kYaj9I+dASVwkEK3yIg62F/idzUxjKTwiG0jeFYZluoR1OnlBHtUyi4vEgQsZgVgUyQsYgupQaxsOmQmy+4tWDeOSu+5VVub8FcxX7RRFIA8QyZgC2bVRfzbct6vrpdkco0NN1B2v7pe0a4v1qk6gv4zhSyh4/wCLEcyHr1T2YaUBLwWJEqK67MAf/R9eVAd6AKAKAKAKAg8ZxBjhkYebLZf1HQfUigOvD8MIo0jGyKB8eZ+dAd5HABJ0AFz7CgFfCIjITiHGr/wwfwRcrerbn3oBnI1gT0F6rus2QcvYmKyyrjtV9+kdgQ7ZfW/KvP8AT+qai+/bJcNnVn03bp3a/BGTtPJ9qjjHiV2y5bC4vfUHfTevdy0MFQ7H3Rx9NGcotyLkK46eTIU4te4lEy6JIQkq8gx0WX3vofepA3FAcsXhxIjIdmUqfiKAi8BnLwIW8ygo36lJU/0v8aAYUBG4jie7id/yIx+IGg+dAc+D4bu4UU75QWPVzqx+ZNATCaAUcMTvnOIba5WEdEvbP7t/S1AMcWxCMV3ANqyht3Jy7GFibXBSOE8RxBxTZVcoqOXzXy7Gw153t9a6HU3TRo3Ysbl2NijTpQxPySOGdo5xM4nAaMIzeFbFSCAPe5IHxFeV6Rrp62z08eMnV1ui09dMZweHnHI44D2ljxTMgVkdRfK1tV01BB9R869JqtDPTpSbyjkyr28p5O3Ek7lxiF2JCzDqh0EnuvXpetMrG9CGL+N4sRROxFwQRY7G+ljUmtrNR6Fe4ouF7eNFLFEyqYiyx6XzAEhQbk620rYhp3KG41dHq5290elCtVHUAmpAr7PC8bSneZ2k/wAt7KPgoFANaATqv2ick6xQGwHJptyx6hQbe96DJtx/i4wyKxFyzBR0vYm5+ANaOv1T09e6KybWk0j1E9qF2LlfFw/dWzruL2BB9eW1P9P9W9eUlbHGCrW6P0rFli/sZiBDnVnDM73OU6Lbw213OmvyrLrH+oaXqYV1xyuzf4m3boZxgngtfEsN3sTpe2ZSAeh5H51uLk5N9KsrcH5PLeK/s8xUrHMUEYuWKtdio3CrYakbai1b9OqjXDCNbS6N1d2erYCRWjRl1UqpHtatB9zfJFAKuDDI88XJXzr+mQXt8GzfOgGtAFAFAFAFAK+PC4iX808V/YNm/tQDSgFvaE/cOB+PKnwdgp+hNAMEUAADYCw9qAXcS4xHDo1z1tXG1HV6abXTjJtU6Sy3mJU+O4yGBhJDHGG0dXyAnxDcEi4BB5W3r03Tel0TippLnyVO/VTm6nJpLjuacZxTqBJHhyjyKpJRPFdgDlzAXvevL9Tl1D7RKqMpemnx7HY0FWnmvjkuPxLxw4sYk7zz5FzfqsL/AFrr152pS7nGtS3tR7eDHFYM8MinmjfO2h+dWIrNuHTZ4o3O7IpPuQKAk0Ar4LoZ16Tuf9QVv70A0oBZ2i/gkfmeNfnItAMhQEHjspXDykb5CB7nT+9Ad44u7jCqPIgAHsNvpUruHjyUdMTi3nCO5aOUlSlgAAb6qQLi3+9dHX6TT2aOajxLHBbptRDjjsGFwc0LTMjtfKEAJva5vmym+otYafirzPQdPdOb+2Re3Hnszo9S1lPpR2pZzzg5YDiLRJKcQne6qodQofUk5eQIGUHrtXY6jDRdN23VRSb4wjWqqevSrTx5H/ZyHDgDEI4+8BVc1lIs2q2vvcW+FZvWy1dacVwastNZp5OuXOCwYqIOjIdmVlPsRaqDAjcDlLYeInfIAfcCx+ooDPF+HieJoyct9mtex5G3OpRTfSrYbWee4D9npfFZpZ1KwOjMiqbsfMoudhoL79PWtv7TiG1Ir0+nVR6dWmjZYi7SceWBSpBYspvYgWBFt+tSll4NHU6+NM1DGWcuxnaCLExmNAVaAKpUkEkWsGBHW3zrOypw7m1Vb6iyWJ2sCegJqstF3Z5LYaMndhnP6mJY/U0Ao4jxDDYu8MgJUNo17EMCRcdOdbF3THZV8XbuKdbbpbFKCE/FpGwkixwhmitowJY57m4Yjnt8Kz6Pp9H6UoQa3Z5NnVqzVLdZwyRPDFHLHNJmWSRQzRCyroTZm0vci2npWlb0OrU3uxdk/qZLqFten9LG78STxbtKySoFICMmb1JvY3ridcs1OmmoweFg2em6SGooc33RZ8DP3iK35heuhoLZ26eE598cnPtgozaI3ANEdOUc0ij9OYkD5GtxFeRnUgVrpjD/ADQD/tkP/wBqAaUAUAUAUAUAs46bCI9MRFf4tl/8qAZ0As7RD7hj+Qo/wVwT9AaAYg3FxzoCt9oOBK7d67nINWj/ADHYeK/hrmrpVVup3+/g3q+qS01LUVz7ivhnE4pJhC8UZEUZMbFQcgWwAubm2or0WppjodN6m7EeEzVjG2yLlnMn/MjxDENildVbKhLOw2K66fzX6VN+p0z0MpQeXjjHfIo0/px+PhsmcG45LJjBF4ipBLgg6CxsddtbV4npUtV6r35fvnwdrVaSmGm3prPgtnFJgkMjHkjH6GvSnBDhkWSGNTuqKD72FASqAWcF1ac9Z2HyVR/agGdALO0WkN/yvEflItAMqAgcfjLYeUDU5CR7jW30oCXDKGVWGoZQR7EXrGbwsgpM2MxC4pfFZWbKVCLsdN7ZtN9685pOs2z1Oyx5Wex2/sml+ytxXxY7mMHwBosUj5svi8RJ8wO66+a/Svd3a+qVOx9/Bw6pznFwaykcMfxZpJhG0KrEzBQVvmW5sGOtjrv6c60dd0GnV07nN70ja0d6qxKHyJXG+yuYKqDMqgBfQ8z6Em5+NbHSroaWpV8cfUpu1dzudkl3LRgUMOGUSNcxx+JjrsP9q0rmpWNx7ZMc55NuAoVw8QO+QE+51/vWD7kE+gFfC9ZsSf50X5Rqf70AzNCCkdu+BzynvIVz+HxLmVSLc/EQLW9atqkk02cvU6Jzu9RHH9mHZqbDd7PNlBmVAqKwayAk5iy6a35E1dqro2Y2+DoUw2RwXuRbgjqCK1C0X9nnvhouoXKR0ZfCR8xRDlPAqfsnCsrTZ2UE5ihIyZj8L2vyvW/9vunV6WF+fksdqksSXYRYY4nCpJJKLhSLSAgqxLeewNxvexFed6Z0eUtc3a3jv37s62r1OnvqitO+f5GMbiosWgeUsGjIAdLA6m2U3FiOfXQ16PXauXSq3OKznwzmaGi2Vjrf5nTiHEIohAojQjKxDuqs172IBI066dRWr0vb1auV9kVnPb2Mrq7qW41ya/IuXBcX3sSva3L006VF9SrntRqJS/iNOA6rI3J5pWH6c1gfpVRkMiaEN4WWU/iPayCGfvGzkBCmij8182+u3Ss64OfY0IdSrnPYvmWvCYhZEV0OZXAZSOYIuDWLWHhm+jtUEhQBQBQEDjkBeCQL5guZf1L4h9RQEnB4gSIrjZlDD4igN5ogylTqGBB9iLUAt4NMQDA58cNgL/ij/C4+Gh9RUP8AAFY7TY+cSlERyxJCgKSCD9LV5NV6uGslOLffj2PQ6OnTSpzNrGOfckcYw0ECEKO7drF2UX/ym5va+thXrtXob+p0qEpPg42n1sarmsZRpguHPhsM8gfvTMVYlAbBLeGw353+IrDpOijppbJFnVNS9VKKitqRM7DPMyyNIrBCwyZhrtra+ttvrXS6jGmM16eM+SiaSSSGfEW76RcONgVeY9FBuE92IHwBrnlQ3FAaTzBFZm0CgsfYC9AQez8ZWBM3me8je7sWt8LgfCgGVAReKYbvIZE5sjAe9tD87UBjhWJ7yGN+ZUXHRrWI+BBFASmW++xoBVwd+7LYdjqmsZP4or6fFfKfYUAwOHXNmyi4521rXjpaY2eoorPvgy3yxtzwVntVwZ5XDqCSLZbbgjp011rzvUq9UtUpRTa8YOt0/V11wcZee5NbhbGEMwHf5RcgaZuoHI8/eu7qtVq4aJ7fvY8HOhCmOpco/dyKuyHDZYsRJ5u6Kagk2z3FiL87XrmdGndJtzT/AFOp1K6mdMcY3J/Qe8XfvCMMu76yEfhivr8W2Hua9AcQbKLUBh3ABJ2GpoBb2eBMRkO8zvL/AJWbw/8AbagGZoDBW+/Og8C3s633XdnzQs0Z+B0PxUg0AyY0IfZnjvabjMgJIdlNyfCxFjflbb/9ra0tTkzzWmldZY25MsvD5cTjuFQSJ4pQzXBNjIEeSO9ydyAG1rYplVp9Q1Ls/wBj1FOMJSOONxOIw2HXvkKiR8pBKsMoU+F7EjxX2/l+Fcj/AFFe0ovTSaw+64N/pOgqlZKMX4JjJBJhFzRKq58yhBkGYC1/DbratPpUL+pQktW2+eGY6nUWaG/FL5fHuSuysOHxETqYg3dyWIfxgG2hXNtoa6q0H+2yaqb+LHkq1Goum903yPOKT92gjiAEkngjUDQdWtyCjWq3y8s1ckzA4YRRqg2VQPf1+O9AdJkupHUEfShjNbotHjPHuBYuRisULyeIrmW2S4Nj4r2G2tzW/pZ1wacjkaXQyreH2PVey/D2w+EghcgvHGqsRtmtrb41qWyUpto7CWBpVZIUAUAUAUAo4We5keA6KbyReqk3Zf8AKx+RoBuKAg8SwHeWZWKSJfI45dQRzU8xQEeHioUhMQBE+wJ/hseqPt8DY1GB+RB452ZGKbMJSoNs1gDf9J5ae9b+m18qFhLJNe2Em8Fa7Q9oZMP93C2RIvAosDovh1J32qipO6bcjgWa66eoaXZMa9ke0c+Nwt1Ud4JHieXQItgjZsvNssg02uDUair05YZ2625RzItXD8CsS2W5JN2Ym7Mx/ETVJmSqAUcXbvXXDr+Kzy+kQO3ux09r0A2AoDNAFAKMGe5naI+SUmSLpm/Gn9wPU0A3oCHxHACUDUq6m6OPMp9PTqOdARYeKmMhMSBG2wk/5b+ob8J9D9aAYNKMpa9wBe410qDGctsXJ+Ci8X7ftC1xEjKORJuR7/8AqrqafV4RyaOpTtlxHgskXGjOinDKWLorZmBCIrKCCT+I2PlFVShslg6+crIw4dgREDqWdjd3bzMfX0GwHKhJMoBVxuQvlw6+abzH8sQ8zel/KPegGcaBQANAAAB6CgNqAKAUYg9xiA+0c1kf0kF8rfEeH5UA2qAV7inYzCYhs8kZuTc2dgCepANquhdOPYpVEE8pHXCTfZFEUihYl0SVF8AXkrqPIR12qpycnmXcuY1R0kFwVdT0sRUNLHJOWvJx4hw6OZMjjw+mlvY1ZTa6XmHAfLyxZg3hw69zhU7x73IU3Fz+KSTYf10qbrp2y3SZMpN8jHh2AKkySHPKwsW5KPyIOS/1qsxGFAQOMYwxpZNZHOSMdWPP2AuT7UB14fhBFGqD8Itfqdyfib0BJAoDNAFAFAFAFAQuKYLvVFjldDmR+jevodiOlAa8N4h3l0YZJUtnT/yXqp5GgJ16A0kjDCzAEHcEXB+BqOGCAeBQcky+isyj5A2p27EiLtB2ETEtmErR33GUML9Rcg/1q+q70+UjT+xwU96HXZrgMWCgEMVyLlmZrFmY2uxsB0A9gKxutlbPczaSwhrVZJD4lxARAADPI2iINyep6AczQGOGYIxglzmlc5pG6nkB0UbCgJ1AFAFAROJYISplvlIIZWG6sNmFAceG48sTHIMsyjxDkw/OnUH6bUAwvQYNXUEWIBB3B1FOALzwWG91TKdfKSBtbYac6GM1mLj7lA4x+zvFSvZZIhGT5iWzAfptYn41uU6hQXY59Gi9JnovBuHrh4IoVJKxIqAncgC1zWpOW6TZ0VwiWTUDOCl8f7atCxCIpCm12vr8tqsqhveDkf7k3a4RXYadjcauJiOJF88rENfXLlNu7U/lH1vUWV7JYOtCW6OSxVgZBQBQHHF4dZEKOLqwsRQC/AYpo2EEx8X/AC5OUi+p/OOY+NANaALUAvl4LAxv3YU9Vup/7bUBr+4oOaFvRmYj5E0BPggVBlVQoHIAAfIUB0oDhjcWsSl3NgPmTyAHMnpQEHh2Hd37+UWYi0afkQ9f5jz+VANaAKAKAKAKAKAKAKAhcQ4eJbG5R11SRfMD09R1BoMlH7T9pZ4mKrJYp4SVAFyNCbG9rkGrqYOcsHAs1l0tQ4R4wO/2edoXxuHZpNXilMTMBa9lVgbezip1FXpywdultw5LTVBYFAayyhQSxAA3JIA+ZoBY3FGl8OGXP1la4jHsd3PoPnQEjh/DhGSxJeRvNI25/lA/CvoKAnCgCgCgCgCgIfEMAsoF7qy6q66Mp6g/22NBkofabtNPESqyEFLqSABcjQm3qRV1EHOWDgS1l0r3GPCRYP2e9oGxuGZ388crRMQLAkKjg2H8sg+tNRV6csHbqbceSz1SWBQGHcAEk2A3J2oBW/Fe8OXDr3h5vtEvu34vYXoMeCn9pewuImcmJ4rNqcxZbE72spvz6Vs0XRreWjmLQ7LHJeS19kOA/YsMkObOQWZmtYFmNzYchyqu+z1JuR0kuMDuqiQoAoAoDhjMIkqlXFwfmD1B5H1oBcJpcPo4aaMbSKLyAfzqPN7jX0oCfhsfHIuZHVgN7Hb3HKhDaSyyCe02FDhDKoYmwvcC+1r2tWSi32NeGrqm8JjYGsEbIXqQLZ+MLcpEDM+1k8o/W+y/1oAwvDmLCWchnHlUeSP9I5n+Y/SgGYoAoAoAoAoAoAoAoAoDBoQVTtH2Kjxbl+8aMt5rAEE9ddquqvcHlGrLSQ37yXwbsjBholjjMgIJJkDkOzHcnLYHba1tBWNtkrHmRtLhYJv7scbYmb45D9StVkmf3Y53xMtvTux9ctAZj4LFcMwMjDZpGL/IHQfAUAxAoDNAFAFAFAFAFAYNCCp9ouxEeKcv3jxlvMAAQT1F9quqvcHlGq9JDfvXkm8I7JYfDxLFGHGUk95nYOWO5JW29hptoKxtslY8yNvtwTP3Y48uImA9ch+pWqwZ/dsnPEy29BGD88tAZTgkVwXDSkc5GLfJT4R8qAYqoGg0HSgC1AZoAoAoAoAoAoDBoBXxjhyujuqKZcpytbxbbX56Uxk1tXB2UyjHu0eJ8cEssndRozSE2CAHNf1HK3WuppYxgt0vY5mgoafKPa4eHSZVviJAcouAE0NhexK3rlvuzuG37kjb+IZJfSRyR/pFl+lAMYolUBVAUDYAWHyFAb0AUAUAUAUAUAUAUAUAUBg0Agj4u82Lmw8OVfs6xmR2Ba7SAkKoBH4Vvf1FYKWZNGy6YwqjZP8Aizj9CY3FViUfaHSNs1jr4bF2VGO+XNbmd7jlWWUu5UqnN4hk5Y3jsIzKksTSqHsmYE51R3KkKdNEa/sajcvBlGiTxJp49/oRezHaRMRBE8jokjxGUpe1lBIJGbcDmeVRCxNcmep0sq7Gop4TwMF45hyGPfIAqqxLHL4WNlfxWupOgI0PKikit0T9vODphOLQyuUSRWcIr5RvkOzjqD1rLcmRKqcVlrjsThUlSM0JCgCgCgZqaZH5Fd4VxabFJJLD3aoryJGGBLSZCRmLZgEBYab6fKq4Ny5Nq2mFTUX3wn8xrJxaFHWN5FV2vYE2BIFyATpcDlWTaKI1Skm0hD2p7XpBhZJsM8Uzx5SVzXGVpO7vdf5r/wCk1jOzEWza02jdlyrnlZ/tkeDjMFmJlUBCFa5sQzbAg663Fut9Ky3o1/QnnsYPG8OACZkAL5ACbHPp4Mp1zajS19RUuSIVM5Phfid8Fj45gxjcPkYq1tww3BG4NRlMxlCUfvLAqxXGZEx0OGyLllilkzXN/DoB01vUOTUsF8aYumVns0jnwPis8mJmhl7lljVWDRnVWJN4XBY3ItqwtvtURk92GTdVWqlZHPfyWKrDVNqAKAKAh8VxywQyTPfLGhc23sBfSobwsmdVTsmoLzwQOF4jESRRSnu7ShGMYB8KNY+ct4iAb7CojJtZLLIwjJxXg7/v3DXYGZBkVWbMwWyMbBtbXUnYjSm6JitPZjs+RVxPtSqzYVImjkjmkeN2FyVKxh7C25sRWEp/El7l9WlcozcspxX9Rv8AvuDIriVSr5suXUnL5rAa6c+nOs9yZrqiztjsDccw4t98hzJ3gAYElLXzgLqRbnTeh6M/Yk4bFJKgeNldGF1YHQj0NTnJhKLi3GXGBHwrj7PicbDIqquEEJDKSSc6MxvfpYAfGsFP4mbVmmUaq5Rf3s/Rm3Y3jkmL+1d4qr3GJkgULfZAurE7m5PSlct2fzGr08aXHa85in8yx1YagUAUAUAUAUAUAUAUBg1DYEr8GKYl8TC4VpVVZUZSVbLfKwsQVYXI+NYY+LKZsetuqVclwu34C7tN2Ylxiyo2IypJEqZMnhV1kD94PFrewBvyqJ1uXBbptXClqSj2Z04X2beOTFyPIjfaggsqEZCsZj3LG+hvypGva2zGzVKUYL/r9eckSHsMvdxxySFhDBLBGVGU5ZQAXbXUgCwG2tR6XC/ItfUGpuSXdqXyMYrsUXR7yjvDg1wSsFOURhiS5XN4mPvbSpdX8sEQ1uxpY43biZwzs08eLixJkU5MGuEKBCL5Xzd4GzabDT60UPiznwV2alSrdeO8t37FnFWI1EFAZqQFABoDUindAS8M4M+GaQROvdSSNJkZblGY3YIQR4SdbHbWq4rbxk2Lrlak5LlcZ98C3GdlppJVkOIzGPFd/GHQ2VMmXudGAsNwRrrreodbct2S6OrgoOKjjKw/nnJHj7EH92tgHlGr5u9VLG3eiS2Uk8xbfpUKr4NrMvt//IV2PGMfpgk4/seJmeZ5PvnkgluAcgMPlXLfUG5vrz9KlwT5ZhXrXBKCXGH9e5Hx/YtpLMJVDnGx4xyUJUsilRGozaCx31NQ68/Myr1uzjH8Lj8+SdhOyq58UZXLJiJhMAjSRspC2sXjcFh8qyjBLPJXPVNqOP4Vj3z8zpiuByPjYsSsiKsMbRhCpLFWtc5s2+mmlTsec5MY6hKlw93n5EjDcEJxK4mVw0iRGJcoyjKTcswvqdB6U2/Fkxld/wDN1x7N5HVqzKDNAFABoCPjcMssbRuLq6lWHoRasW1jL7GUJOElKPdC7hfDpoYhD3wZUXKjlPvALWF9cpI625VEY8YLbbYTnvxy/BWsZ2ElkuzYkM74M4R3aNjcGQP3vn35W2qv08t8m5DXxjwo9pbv2HGK7Os/2Ng6h8HqPB4XbIEuRe4FgefTpVmzlP2NaOpxvX/b++SPhexwhaOSKT7xPtGbMt1bvmzMbAjLY7eg1rFQSwWS1m5ODXHH0OfDuxncPhjHIO7w8EkOVlJZjIxYvmzWGp2tUKvGOSZ63epJru0/ksEzs32VXDwQRyOXbDZsrI0iKbuW8UYfK2/O+1ZQhjz2K79U7Jykljd+TNMH2adcRjJZHVlxfdXVQ6FTGCFs6vfXntRQabfuTPVJ11xS+7n6nfsh2ebBnEFpA/2idptM3hLbr4mN/wBW558qQhtyY6nUesoLGNqwWKrDVCgCgCgCgCgCgCgCgNJDobb2qu7d6ctvfHBK7lEXjE7YyNED3zgOLGwW/izdBavLdPr1X2jM2+56CWm060rk2s44G3aLiEseIjUJnQquVLkd5I0yIQLblEJe21rnlce1pjF189/2PNSbTOHaKHvMfh4s+XPhcSNzbNngytlDC7Be9K+zdDU1PbW5fiv6/sTLOeDWbjE8TYiNGSRcMMOouCZPGUV5XbNqEF2OnyrJV1ySb7vP5cdvmY5lki4jj2LDLIELAYbHMI1XwzPFNGsTA7gsl3ABOhO+4yjVW1jPlfJrkjdI2xfabELlymIgnFZWy3Eixw50kQBtAWunO9tKhUwzz+H1f+My3SGPDOPSS4hEsuR4VkBQZrExqxDm908TaGxBykXvoK5VRUG/YJy8lnFaxYZqQFAFAamsZZaaQ8lC4jxif7SqIHz5wMoB2zakjpbnXkdPDVfaW5N9/oeip01H2dyk12G+K4jKMcsZTMh7oKtzswlLzC2hylVU32uNs2vt4wi6s+TzWWpY8ETiGE7/AIlNEJCn/CYdgQxurd9NmZACLPl7vXoVvyrOMlGpPzl/yX7kSy3wzK8fnvP4o8keM+z58v8ADiKBu9fx2IzEpyF/apdVfwvy457+c9iFKXJGj49i83eOhQNhMG5iYeGN5J3WWTkT3aEEjpbbnk66sJL3f0XA3SOeM7W4lLEiMWw80pUqbsY8SsakHNoJIiXAsdtzY0VFf1X1Wfp2I3z9iwcJ4tJLipojlyICUKC4IuoGZ7+FtzlKi4IKkitedcFWmu5Ym92B8KqMjNAFAFAFAV/tZjnijBF7Hcjka891qOolKKqzjzg6PTaoWTxNo17F4qWWAtKGtnOTMDcpYa68r31ro9OVipxZ3HU66q7ttb+Rxn4jKMeIymZC0aqLnRDFI7Yiw0IDqEN9rja+vZUIurPn/ODlZeeSJicJ3/EsRGJCtsPhX0Y3DCWbOUAbwsV7sE22K3GoqVJRqi/OX/JfuRjLMjtBP94c0RVcW0GcLpHGFZhI/j1uQqctT8p9Kvh/+c/r7DdJJkZOO4sOzumQNBgCY2HhiMssizSX0J7sWLew255OurCx7y/XC4+YTl5MYntXiEsSI1tAJWQqbn/iVjuDm0DRnPtpfmKj0Yc/54z+w3SHvBuKyS4meNrZY75SoupXMQLve4ewJKlRuCCRrVFlcFBNGUW8tMfCqjNGaAKAKAKAKAKAKAKAKAwaEMiDGxZ8mdc55cz/AL1l6M1HdtCmpcJnWbEKtgxsWNgNyfYDU2+lYpMk5yY6NZViLWd1LKpB8QG9jsSOm+tZKEnFtEZSNsNiVkzZSfCxQ3Vh4ha9swFxruLioaa7jKO1QieDSKVWAZWDKdmBuD6gjemMEcG9BwZBoSbUAUAUBg0BEbGRB8pZQx0tzv0vWapkluwQrFLhM4cU43BhiomkyF7lRlY3sQD5Qeo+dTCqdn3VkiUku53TGxmUxBh3gUOUNwchuAwvuLgi46WrFwlt3Y4/qTlZN8JiVkUOt8puNVZToSDowBGtQ01wxwdWYAEk2A1JOwHU9KL2HBhXBAINwdQRsR1BqGSsG9BgL0BmoBmpAUBg0BqwHOowmE2uQU9KdvA58kY8QjD93m8elxY2F9gxGik8gSCeVZbJOOfBHAR46MyNEG+8RQxTUHKdmF9xyuL66VO2W3d4IyjfCYlZEDpfKb2JVlO9tmAIrFprgy4OruFBZiAALknQADUkk7CpWexHABrgEbHWoYWDahIXoDNAZoAoAoAoAoAoAoAoDSQX0pnDyRJZWCm//wA5iGxSOxURo4fMDqQDewHK9deWsq9BwS5ZnVGMIv3GXHeFTvOkkL5bKiXzWyWnV3JX8YdAUt1t8NCuyKi0/wDOCprLJXE+HGaQaEKI2yyAjMkmdGUqN7jL7a25msK57f7EtCjE8GxcgUM+XxTd4ImF8zMuSdC4sCApOU7Z+dtbo21RbwvbGfqmYbWGG4JOmL7zQxfappfPtFJho48uU/8AyKWt63GtS7qnXhd8JfrlvPy4G1kThHZeaEYZL5RDg5YS6vYd+XQpJkB8QGVjY/n96meorkpP3kvHjnP9BsZsvZ3E/c31VcQjunebRjCmJxf8WeUiQr6daj1q1n8uOPx/sHFkjg3B8UhwjSm5ihRJsz5hmVXBdLWIYsVuTcFdwCKidtTU8e/BKjIuNahYFAFAYNPJD7FK4l2cxEmIU5lEYcMXvrYG9gu9+VderW1QqaxyTRCMOfJYuJ4RpDGFAtnHeNzEY8eUdczKoPoTXMhLblvuRJZZGxvDHkmdx4GCQ91LobOrSkgre5UiQKRz19DUxsSik/1+hi0L4+D4kvCztkUKpZI2BySiZpGIZgMysrBDYA2B66Wu2tJ4We/f2xj5oja8ELDdmcQGdWtkaDHw3zkj77ECSIlTyVLr1Gw0q2eoqaylh5j9Fh/N8kKMkbjs7iLy5Pu74OCKMiQ5ROgkDnKptqrhQ1vw36Vh61e1L/02+PHGP6jaznxDs7imWyaeDG5B3lhGZF+5S43CsL35ZtNqQurTy/w8fMOMhvw3h04xIlfyGMBgz5iHEaL93bYXzkg3F7EG50qnODhhdyUpJljFa6LDNSAoAoBR2k7zuj3YLdQBc29hvW1pNm/4uCmyty48CzsPFOEkMoZVLAorb7amx1AOnyq/qUqt6Vftzg2rFGKSidsXwiQ4xJksq5wZNfC8YjICsnOQObh+QFq1o2xVbg/0/wA9ihxalkkYzhrySu6+BlEZik38Qz5lYDXKc1iPjuBbCFiikn28oSTF0HB8QXgLtlVUiukbA5JFdmcXYDMjhgpIANl9atlbWk8LPfv7Pt+qI2yaF0fZbEmOaJrWkwuMgDZyRmlmd4yVPJUYL6WttV0tRVuUksYcX8kk/m+SFGSJR7PT5pyn3ebDYaOK0hyiRA4kBUGwzKwUNb8JOmlV+tDbFezbfHjjH9RtZE4l2bxbD7s2Pc44L95bI0rK0C6biPKdeWbSsoX1J8+8fHhd/mNrHvDuHzLijK/kZBcM2ZlbLGLIRsujEg31sQdTVE5wcMLuiUpJlhFa6LDNSAoAoAoAoAoAoAoAqAYqQFQ1kBUMBWQCgCoAUZAUJM1ICgCgMUAEVGMgKAKYAVICoAUyAoAp3BmpAUAUAUBioxkIKnACoAUayAoAoAtTICgCo7gzWQCgCgCgCg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936625"/>
            <a:ext cx="45053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4" name="Picture 2" descr="http://www.just-experimenting.com/uploads/2/3/8/6/23864816/238698_orig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19714"/>
            <a:ext cx="4800600" cy="4116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3519" y="3581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2H : 1 O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405" y="5486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1C : 2 O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3581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1N : 3H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24600" y="5486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2H : 2 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96997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On your notes paper…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Send person 2B to get </a:t>
            </a:r>
            <a:r>
              <a:rPr lang="en-US" sz="2800" b="1" dirty="0" smtClean="0"/>
              <a:t>2 textbooks per team</a:t>
            </a:r>
          </a:p>
          <a:p>
            <a:r>
              <a:rPr lang="en-US" sz="2800" dirty="0" smtClean="0"/>
              <a:t>Turn to </a:t>
            </a:r>
            <a:r>
              <a:rPr lang="en-US" sz="2800" b="1" dirty="0" smtClean="0"/>
              <a:t>page 36-37</a:t>
            </a:r>
          </a:p>
          <a:p>
            <a:r>
              <a:rPr lang="en-US" sz="2800" dirty="0" smtClean="0"/>
              <a:t>Complete the </a:t>
            </a:r>
            <a:r>
              <a:rPr lang="en-US" sz="2800" b="1" u="sng" dirty="0" smtClean="0"/>
              <a:t>Quick Lab </a:t>
            </a:r>
            <a:r>
              <a:rPr lang="en-US" sz="2800" dirty="0" smtClean="0"/>
              <a:t>with your shoulder partner (As with </a:t>
            </a:r>
            <a:r>
              <a:rPr lang="en-US" sz="2800" dirty="0" err="1" smtClean="0"/>
              <a:t>Bs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Partner As = you are a sodium atom</a:t>
            </a:r>
          </a:p>
          <a:p>
            <a:r>
              <a:rPr lang="en-US" sz="2800" dirty="0" smtClean="0"/>
              <a:t>Partner </a:t>
            </a:r>
            <a:r>
              <a:rPr lang="en-US" sz="2800" dirty="0" err="1" smtClean="0"/>
              <a:t>Bs</a:t>
            </a:r>
            <a:r>
              <a:rPr lang="en-US" sz="2800" dirty="0" smtClean="0"/>
              <a:t> = you are a chlorine atom</a:t>
            </a:r>
          </a:p>
          <a:p>
            <a:r>
              <a:rPr lang="en-US" sz="2800" b="1" dirty="0" smtClean="0"/>
              <a:t>Answer #s 1-2 </a:t>
            </a:r>
            <a:r>
              <a:rPr lang="en-US" sz="2800" dirty="0" smtClean="0"/>
              <a:t>on your own paper</a:t>
            </a:r>
          </a:p>
          <a:p>
            <a:r>
              <a:rPr lang="en-US" sz="2800" dirty="0" smtClean="0"/>
              <a:t>Use picture at right for step 4</a:t>
            </a:r>
            <a:endParaRPr lang="en-US" sz="2800" dirty="0"/>
          </a:p>
        </p:txBody>
      </p:sp>
      <p:pic>
        <p:nvPicPr>
          <p:cNvPr id="10242" name="Picture 2" descr="Image result for sodium chloride cryst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424" y="4114800"/>
            <a:ext cx="2693226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16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862796"/>
            <a:ext cx="2212848" cy="3699804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Can you continue to cut or divide something </a:t>
            </a:r>
            <a:r>
              <a:rPr lang="en-US" sz="3100" dirty="0" smtClean="0"/>
              <a:t>forever without </a:t>
            </a:r>
            <a:r>
              <a:rPr lang="en-US" sz="3100" dirty="0"/>
              <a:t>it changing into something else</a:t>
            </a:r>
            <a:r>
              <a:rPr lang="en-US" sz="3100" dirty="0" smtClean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https://c1.staticflickr.com/7/6199/6151112291_187fa2e3f3_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525" y="61497"/>
            <a:ext cx="2762994" cy="1973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www.chem4kids.com/files/art/atom-intro-01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799" y="2514600"/>
            <a:ext cx="6266425" cy="214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224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Atoms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= Basic unit of matter </a:t>
            </a:r>
            <a:r>
              <a:rPr lang="en-US" sz="3200" i="1" u="sng" dirty="0" smtClean="0"/>
              <a:t>(not life!)</a:t>
            </a:r>
          </a:p>
          <a:p>
            <a:r>
              <a:rPr lang="en-US" sz="3200" dirty="0" smtClean="0"/>
              <a:t>Atoms are incredibly small</a:t>
            </a:r>
          </a:p>
          <a:p>
            <a:r>
              <a:rPr lang="en-US" sz="3200" dirty="0" smtClean="0"/>
              <a:t>They are made of protons, neutrons, and electrons</a:t>
            </a:r>
          </a:p>
        </p:txBody>
      </p:sp>
      <p:pic>
        <p:nvPicPr>
          <p:cNvPr id="5" name="Picture 4" descr="http://www.nmsea.org/Curriculum/4_6/Electricity/the_atom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371" y="3429000"/>
            <a:ext cx="4321629" cy="3241223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509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/>
          <a:p>
            <a:r>
              <a:rPr lang="en-US" sz="3200" b="1" dirty="0" smtClean="0"/>
              <a:t>Protons (p</a:t>
            </a:r>
            <a:r>
              <a:rPr lang="en-US" sz="3200" b="1" baseline="30000" dirty="0" smtClean="0"/>
              <a:t>+</a:t>
            </a:r>
            <a:r>
              <a:rPr lang="en-US" sz="3200" b="1" dirty="0" smtClean="0"/>
              <a:t>) &amp; neutrons (n</a:t>
            </a:r>
            <a:r>
              <a:rPr lang="en-US" sz="3200" b="1" baseline="30000" dirty="0" smtClean="0"/>
              <a:t>0</a:t>
            </a:r>
            <a:r>
              <a:rPr lang="en-US" sz="3200" b="1" dirty="0" smtClean="0"/>
              <a:t>) have </a:t>
            </a:r>
            <a:r>
              <a:rPr lang="en-US" sz="3200" b="1" dirty="0" smtClean="0">
                <a:solidFill>
                  <a:srgbClr val="7030A0"/>
                </a:solidFill>
              </a:rPr>
              <a:t>similar masses</a:t>
            </a:r>
          </a:p>
          <a:p>
            <a:r>
              <a:rPr lang="en-US" sz="3200" b="1" dirty="0" smtClean="0"/>
              <a:t>Protons have a </a:t>
            </a:r>
            <a:r>
              <a:rPr lang="en-US" sz="3200" b="1" dirty="0" smtClean="0">
                <a:solidFill>
                  <a:srgbClr val="7030A0"/>
                </a:solidFill>
              </a:rPr>
              <a:t>positive charge</a:t>
            </a:r>
          </a:p>
          <a:p>
            <a:r>
              <a:rPr lang="en-US" sz="3200" b="1" dirty="0" smtClean="0"/>
              <a:t>Neutrons have </a:t>
            </a:r>
            <a:r>
              <a:rPr lang="en-US" sz="3200" b="1" dirty="0" smtClean="0">
                <a:solidFill>
                  <a:srgbClr val="7030A0"/>
                </a:solidFill>
              </a:rPr>
              <a:t>no charge</a:t>
            </a:r>
          </a:p>
          <a:p>
            <a:r>
              <a:rPr lang="en-US" sz="3200" b="1" dirty="0" smtClean="0"/>
              <a:t>Electrons have a </a:t>
            </a:r>
            <a:r>
              <a:rPr lang="en-US" sz="3200" b="1" dirty="0" smtClean="0">
                <a:solidFill>
                  <a:srgbClr val="7030A0"/>
                </a:solidFill>
              </a:rPr>
              <a:t>negative charge</a:t>
            </a:r>
            <a:endParaRPr lang="en-US" sz="3200" b="1" dirty="0" smtClean="0"/>
          </a:p>
        </p:txBody>
      </p:sp>
      <p:pic>
        <p:nvPicPr>
          <p:cNvPr id="5" name="Picture 4" descr="http://www.nmsea.org/Curriculum/4_6/Electricity/the_atom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143" y="4381499"/>
            <a:ext cx="3200400" cy="2400301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762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/>
          <a:p>
            <a:r>
              <a:rPr lang="en-US" sz="3200" b="1" dirty="0" smtClean="0"/>
              <a:t>Atoms have the same number of </a:t>
            </a:r>
            <a:r>
              <a:rPr lang="en-US" sz="3200" b="1" dirty="0" smtClean="0">
                <a:solidFill>
                  <a:srgbClr val="7030A0"/>
                </a:solidFill>
              </a:rPr>
              <a:t>protons and electrons</a:t>
            </a:r>
          </a:p>
          <a:p>
            <a:r>
              <a:rPr lang="en-US" sz="3200" b="1" dirty="0" smtClean="0"/>
              <a:t>The positive and negative charges </a:t>
            </a:r>
            <a:r>
              <a:rPr lang="en-US" sz="3200" b="1" dirty="0" smtClean="0">
                <a:solidFill>
                  <a:srgbClr val="7030A0"/>
                </a:solidFill>
              </a:rPr>
              <a:t>balance out</a:t>
            </a:r>
            <a:endParaRPr lang="en-US" sz="3200" b="1" dirty="0"/>
          </a:p>
          <a:p>
            <a:r>
              <a:rPr lang="en-US" sz="3200" b="1" dirty="0" smtClean="0"/>
              <a:t>Their overall charge is </a:t>
            </a:r>
            <a:r>
              <a:rPr lang="en-US" sz="3200" b="1" dirty="0" smtClean="0">
                <a:solidFill>
                  <a:srgbClr val="7030A0"/>
                </a:solidFill>
              </a:rPr>
              <a:t>zero = neutral</a:t>
            </a:r>
          </a:p>
        </p:txBody>
      </p:sp>
      <p:pic>
        <p:nvPicPr>
          <p:cNvPr id="5" name="Picture 4" descr="http://www.nmsea.org/Curriculum/4_6/Electricity/the_atom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143" y="4381499"/>
            <a:ext cx="3200400" cy="2400301"/>
          </a:xfrm>
          <a:prstGeom prst="rect">
            <a:avLst/>
          </a:prstGeom>
          <a:noFill/>
          <a:ln w="762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194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phweb.bumc.bu.edu/otlt/MPH-Modules/PH/PH709_BasicCellBiology/SomeKeyOrganicElement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346" y="2535011"/>
            <a:ext cx="6448425" cy="433387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Element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/>
          <a:p>
            <a:r>
              <a:rPr lang="en-US" sz="3200" b="1" dirty="0" smtClean="0"/>
              <a:t>Made up of only one </a:t>
            </a:r>
            <a:r>
              <a:rPr lang="en-US" sz="3200" b="1" dirty="0" smtClean="0">
                <a:solidFill>
                  <a:srgbClr val="7030A0"/>
                </a:solidFill>
              </a:rPr>
              <a:t>type</a:t>
            </a:r>
            <a:r>
              <a:rPr lang="en-US" sz="3200" b="1" dirty="0" smtClean="0"/>
              <a:t> of atom</a:t>
            </a:r>
            <a:endParaRPr lang="en-US" sz="3200" b="1" dirty="0" smtClean="0">
              <a:solidFill>
                <a:srgbClr val="7030A0"/>
              </a:solidFill>
            </a:endParaRPr>
          </a:p>
        </p:txBody>
      </p:sp>
      <p:pic>
        <p:nvPicPr>
          <p:cNvPr id="2052" name="Picture 4" descr="http://travelquaz.com/wp-content/uploads/2015/08/periodic-table-of-elements-by-michael-tompsett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8" t="6782" r="6296" b="7064"/>
          <a:stretch/>
        </p:blipFill>
        <p:spPr bwMode="auto">
          <a:xfrm>
            <a:off x="152399" y="3429000"/>
            <a:ext cx="2719387" cy="176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019800" y="2514600"/>
            <a:ext cx="0" cy="433387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871787" y="4495801"/>
            <a:ext cx="6293984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864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Isotope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What do the following pictures have in common?</a:t>
            </a:r>
          </a:p>
          <a:p>
            <a:r>
              <a:rPr lang="en-US" sz="3200" b="1" dirty="0" smtClean="0"/>
              <a:t>How are they similar?</a:t>
            </a:r>
          </a:p>
        </p:txBody>
      </p:sp>
      <p:sp>
        <p:nvSpPr>
          <p:cNvPr id="4" name="AutoShape 2" descr="data:image/jpeg;base64,/9j/4AAQSkZJRgABAQAAAQABAAD/2wCEAAkGBxQSEhUUExQWFRUUFRYWFxUXFhccFxoVHBUXGh8VFxcYHCggGR8mHBccITIhJikrLjAuFx8zODMsNygtLisBCgoKDg0OGxAQGywkICQsLCwsLCwtLCwsLCwsLCwsLCwsLCwsLCwsLCwsLCwsLCwsLCwsLCwsLCwsLCwsLCwsLP/AABEIAJQBVQMBEQACEQEDEQH/xAAbAAACAgMBAAAAAAAAAAAAAAAABQQGAQIDB//EAEEQAAIBAgQDBgMFBgQGAwEAAAECAwARBBIhMQVBUQYTIjJhcYGRoRQjQlJyBxUzYrHBU4KS0SRDk6LC4WPS8Rb/xAAaAQEAAgMBAAAAAAAAAAAAAAAAAQMCBAUG/8QANBEAAgIBAwMCAwYFBQEAAAAAAAECAxEEEiEFMUETUSKRoRQyYXGB4UKxwdHwBhUkUmIj/9oADAMBAAIRAxEAPwD3GgCgCgCgCgCgMUBmgCgCgCgCgCgCgCgCgCgCgCgCgCgCgCgCgCgCgCgCgCgCgCgCgCgCgCgCgCgCgCgCgCgCgCgCgCgCgCgCgI+PxIijZz+EUKNTd6NTn7FAxn7RXhkGdEMd/Fa+YLfUg31sPStimh2JmjptbO18rCLq3GUGgSZraXET2+BtY/Ctc6pj99pzSYephkt9BQHbC8VhkNkkUn8t7N/pOtAd5sUieZlX3IH9alcmErIx7s6K16gz/E2oAoAoAoAoDV3tvQhvCbZBTjMBfIJUzE2C5hcnoOtZbW1lFUL65vEWdcVxKKPzuqnoTr8t6xLiP++4z5Vlb1EMlvnagD99pzjmA6mGT+woDrh+LwubLIt/yk2PyNjQE2gM0AUAUAUAUAUBgmgfYL0BwxWNjjF5HVfcgfIUBE/fkR8okf1SJyPna1AH76X/AA5/+i/9hQG0XGoGNu8Cno91Pya1AMAaAzQBQBQBQBQBQBQBQBQBQETH49YgL3JY2VF1Zj0UUBBlwU06sJWEaspAjUA2vszsdyOgsPehVdUrYOD8lGxX7MZppbSyxiG/iy5i5W/lsQALjnc2rer1mzsjX02k9F8nqCCwA6aVom6ZoDhi8HHKLSIre4H0PKgPJe2mJKyOp/CSAD0G2/patnT15Z5mNU3fLfnuy2fslxjPgbMfLI+QHfurix9s2YX9KnWRUbcI9FXHbFIu1apYFAFAFAFAKu0kloHANmbRRfU8yAOZsDTGeDU10ZSoko9zxDjGIkeRUhuZSwyAC5z30NvQ11NPCMYfEc/p1Dj3PesJgY49VRVJ1JtqT6neuXnLZ20sEqgMUBxxOFSQWdVYeoBoCAeHyRawPp/hSElT+lj4k+o9KAk8P4isl1IKSL5o28w9R1HqKAm0AUAUAUAUBV+2/EWiVQpK5rkkenKpUW2cjqdtkXGMOMlN7Gcenlxv2YzPklR763KlfFdS17XAI/zVvXUKNW42NDv2/Gz03CcKijNwgLc3bxMf8zXNaBvk2gCgOc0KuLMoYdCAR9aAXNwkx64dzGfyG7RH0Kny+62oDpg+JXbu5V7uXkt7qw/NG34h6bigGNAFAFAFAFAFAFAFAROI40RJmIJJOVVG7OdlFAcOG4AqTJLZpn3PJR+ROgHXnQDKgME0At4jxaNEcq6M6i+UMCdwLkA3tc1DeDW1d3pVOaPO8f8AtBmgkDMytGD41yjy31yka3tW5Tp98cmhpNVbY+ex6qtajOwQcdwaCY3lhjkPVkBP1rJTlHszBwjnODTG8LBCtFljkjHgIFhl/wANgPwn6b1i22ZnfhmOEqXtlZTldDurdP7g9KAmUAUAUBGx+LWJC7bDQAbknQKB1JoCJw7BMW76axlYaDlGv5F9ep50DwTUwqA5gihvzBRf50yyEkjqKEkWbicKmzSxg9C63+V6Ar/aTtQYf4WVtAc24NxfS29ZQW54ORqte67fTijPYjtV9t71WULJEVvbYq17H01U1bdT6eH7nRom5xyy11QXEDifDxIAynJImqOOR6Hqp5igM8Mx3eAhhlkQ5XToeRHVTuDQE6gCgCgNJpQilmICqLknkKAQycM+2qWnBWNv4aDRgP8AEJ3zHpta3OsotxeUVW0wsXJtwDshhsHI0kSEyMCud2LMFJByjkBcCs53TktrfBnCCisIf1UZEafiESaPIinozKD8iaA5pxeAmwmjJ6Z1/wB6AmBgdqAzQEXH4JZVyt7gjzKw2ZTyIoCNw3FtmMMv8RRcNsJE5OPXqORoBnQBQBQBQBQBQBQCjAr38zTHVIyY4hyuNGk+eg9BQDegIfEceIgNCzMbIg8zN0H9zyoCInDGl8WJbNz7pSRGvobaufU/KoT4BJm4XE0bRhFVWFvCAKnLKra1bBwl5KUf2YI8oaWcvGDfuxHlJsb2Z8x062Arcjq3COEiujTKotkuFkhu0JLruYWN/wDpudQfQ6e1aZsk/A4tZUDobg/MHmCORHSgO9qAUcTHcyriB5TaOb9JNlc/pJ+RoBuDQGaAKATxDv8AEFj/AA4CVXoZfxN/l2970A3FARuIY5YlzNckmyqPMzHZVHWmAQV4e83ixDG3KFCQoH8zDVz9KAnQ4GNBZY0UdAooCtdruyb4khoXVDYAqwNtBuCAbe1qtrmovLNC7RKdvqeSN2U7IS8PV5FkSWaQjOtiFKLeyKx1BBJNyPxbVZqdR6qSxwjehHbHBbuH41ZVzLcEGzKfMrDdWHI1rEkk0Ap4wndsuIX8HhlH5oidT7rv86DI1Vri42OtAbUAUAnxw7+YQ/8ALjAkl6E/hjPyzH2FANwKA5YrELGpdzZVFyTQCxIpcR4pC0UR2iU2dh1kYaj9I+dASVwkEK3yIg62F/idzUxjKTwiG0jeFYZluoR1OnlBHtUyi4vEgQsZgVgUyQsYgupQaxsOmQmy+4tWDeOSu+5VVub8FcxX7RRFIA8QyZgC2bVRfzbct6vrpdkco0NN1B2v7pe0a4v1qk6gv4zhSyh4/wCLEcyHr1T2YaUBLwWJEqK67MAf/R9eVAd6AKAKAKAKAg8ZxBjhkYebLZf1HQfUigOvD8MIo0jGyKB8eZ+dAd5HABJ0AFz7CgFfCIjITiHGr/wwfwRcrerbn3oBnI1gT0F6rus2QcvYmKyyrjtV9+kdgQ7ZfW/KvP8AT+qai+/bJcNnVn03bp3a/BGTtPJ9qjjHiV2y5bC4vfUHfTevdy0MFQ7H3Rx9NGcotyLkK46eTIU4te4lEy6JIQkq8gx0WX3vofepA3FAcsXhxIjIdmUqfiKAi8BnLwIW8ygo36lJU/0v8aAYUBG4jie7id/yIx+IGg+dAc+D4bu4UU75QWPVzqx+ZNATCaAUcMTvnOIba5WEdEvbP7t/S1AMcWxCMV3ANqyht3Jy7GFibXBSOE8RxBxTZVcoqOXzXy7Gw153t9a6HU3TRo3Ysbl2NijTpQxPySOGdo5xM4nAaMIzeFbFSCAPe5IHxFeV6Rrp62z08eMnV1ui09dMZweHnHI44D2ljxTMgVkdRfK1tV01BB9R869JqtDPTpSbyjkyr28p5O3Ek7lxiF2JCzDqh0EnuvXpetMrG9CGL+N4sRROxFwQRY7G+ljUmtrNR6Fe4ouF7eNFLFEyqYiyx6XzAEhQbk620rYhp3KG41dHq5290elCtVHUAmpAr7PC8bSneZ2k/wAt7KPgoFANaATqv2ick6xQGwHJptyx6hQbe96DJtx/i4wyKxFyzBR0vYm5+ANaOv1T09e6KybWk0j1E9qF2LlfFw/dWzruL2BB9eW1P9P9W9eUlbHGCrW6P0rFli/sZiBDnVnDM73OU6Lbw213OmvyrLrH+oaXqYV1xyuzf4m3boZxgngtfEsN3sTpe2ZSAeh5H51uLk5N9KsrcH5PLeK/s8xUrHMUEYuWKtdio3CrYakbai1b9OqjXDCNbS6N1d2erYCRWjRl1UqpHtatB9zfJFAKuDDI88XJXzr+mQXt8GzfOgGtAFAFAFAFAK+PC4iX808V/YNm/tQDSgFvaE/cOB+PKnwdgp+hNAMEUAADYCw9qAXcS4xHDo1z1tXG1HV6abXTjJtU6Sy3mJU+O4yGBhJDHGG0dXyAnxDcEi4BB5W3r03Tel0TippLnyVO/VTm6nJpLjuacZxTqBJHhyjyKpJRPFdgDlzAXvevL9Tl1D7RKqMpemnx7HY0FWnmvjkuPxLxw4sYk7zz5FzfqsL/AFrr152pS7nGtS3tR7eDHFYM8MinmjfO2h+dWIrNuHTZ4o3O7IpPuQKAk0Ar4LoZ16Tuf9QVv70A0oBZ2i/gkfmeNfnItAMhQEHjspXDykb5CB7nT+9Ad44u7jCqPIgAHsNvpUruHjyUdMTi3nCO5aOUlSlgAAb6qQLi3+9dHX6TT2aOajxLHBbptRDjjsGFwc0LTMjtfKEAJva5vmym+otYafirzPQdPdOb+2Re3Hnszo9S1lPpR2pZzzg5YDiLRJKcQne6qodQofUk5eQIGUHrtXY6jDRdN23VRSb4wjWqqevSrTx5H/ZyHDgDEI4+8BVc1lIs2q2vvcW+FZvWy1dacVwastNZp5OuXOCwYqIOjIdmVlPsRaqDAjcDlLYeInfIAfcCx+ooDPF+HieJoyct9mtex5G3OpRTfSrYbWee4D9npfFZpZ1KwOjMiqbsfMoudhoL79PWtv7TiG1Ir0+nVR6dWmjZYi7SceWBSpBYspvYgWBFt+tSll4NHU6+NM1DGWcuxnaCLExmNAVaAKpUkEkWsGBHW3zrOypw7m1Vb6iyWJ2sCegJqstF3Z5LYaMndhnP6mJY/U0Ao4jxDDYu8MgJUNo17EMCRcdOdbF3THZV8XbuKdbbpbFKCE/FpGwkixwhmitowJY57m4Yjnt8Kz6Pp9H6UoQa3Z5NnVqzVLdZwyRPDFHLHNJmWSRQzRCyroTZm0vci2npWlb0OrU3uxdk/qZLqFten9LG78STxbtKySoFICMmb1JvY3ridcs1OmmoweFg2em6SGooc33RZ8DP3iK35heuhoLZ26eE598cnPtgozaI3ANEdOUc0ij9OYkD5GtxFeRnUgVrpjD/ADQD/tkP/wBqAaUAUAUAUAUAs46bCI9MRFf4tl/8qAZ0As7RD7hj+Qo/wVwT9AaAYg3FxzoCt9oOBK7d67nINWj/ADHYeK/hrmrpVVup3+/g3q+qS01LUVz7ivhnE4pJhC8UZEUZMbFQcgWwAubm2or0WppjodN6m7EeEzVjG2yLlnMn/MjxDENildVbKhLOw2K66fzX6VN+p0z0MpQeXjjHfIo0/px+PhsmcG45LJjBF4ipBLgg6CxsddtbV4npUtV6r35fvnwdrVaSmGm3prPgtnFJgkMjHkjH6GvSnBDhkWSGNTuqKD72FASqAWcF1ac9Z2HyVR/agGdALO0WkN/yvEflItAMqAgcfjLYeUDU5CR7jW30oCXDKGVWGoZQR7EXrGbwsgpM2MxC4pfFZWbKVCLsdN7ZtN9685pOs2z1Oyx5Wex2/sml+ytxXxY7mMHwBosUj5svi8RJ8wO66+a/Svd3a+qVOx9/Bw6pznFwaykcMfxZpJhG0KrEzBQVvmW5sGOtjrv6c60dd0GnV07nN70ja0d6qxKHyJXG+yuYKqDMqgBfQ8z6Em5+NbHSroaWpV8cfUpu1dzudkl3LRgUMOGUSNcxx+JjrsP9q0rmpWNx7ZMc55NuAoVw8QO+QE+51/vWD7kE+gFfC9ZsSf50X5Rqf70AzNCCkdu+BzynvIVz+HxLmVSLc/EQLW9atqkk02cvU6Jzu9RHH9mHZqbDd7PNlBmVAqKwayAk5iy6a35E1dqro2Y2+DoUw2RwXuRbgjqCK1C0X9nnvhouoXKR0ZfCR8xRDlPAqfsnCsrTZ2UE5ihIyZj8L2vyvW/9vunV6WF+fksdqksSXYRYY4nCpJJKLhSLSAgqxLeewNxvexFed6Z0eUtc3a3jv37s62r1OnvqitO+f5GMbiosWgeUsGjIAdLA6m2U3FiOfXQ16PXauXSq3OKznwzmaGi2Vjrf5nTiHEIohAojQjKxDuqs172IBI066dRWr0vb1auV9kVnPb2Mrq7qW41ya/IuXBcX3sSva3L006VF9SrntRqJS/iNOA6rI3J5pWH6c1gfpVRkMiaEN4WWU/iPayCGfvGzkBCmij8182+u3Ss64OfY0IdSrnPYvmWvCYhZEV0OZXAZSOYIuDWLWHhm+jtUEhQBQBQEDjkBeCQL5guZf1L4h9RQEnB4gSIrjZlDD4igN5ogylTqGBB9iLUAt4NMQDA58cNgL/ij/C4+Gh9RUP8AAFY7TY+cSlERyxJCgKSCD9LV5NV6uGslOLffj2PQ6OnTSpzNrGOfckcYw0ECEKO7drF2UX/ym5va+thXrtXob+p0qEpPg42n1sarmsZRpguHPhsM8gfvTMVYlAbBLeGw353+IrDpOijppbJFnVNS9VKKitqRM7DPMyyNIrBCwyZhrtra+ttvrXS6jGmM16eM+SiaSSSGfEW76RcONgVeY9FBuE92IHwBrnlQ3FAaTzBFZm0CgsfYC9AQez8ZWBM3me8je7sWt8LgfCgGVAReKYbvIZE5sjAe9tD87UBjhWJ7yGN+ZUXHRrWI+BBFASmW++xoBVwd+7LYdjqmsZP4or6fFfKfYUAwOHXNmyi4521rXjpaY2eoorPvgy3yxtzwVntVwZ5XDqCSLZbbgjp011rzvUq9UtUpRTa8YOt0/V11wcZee5NbhbGEMwHf5RcgaZuoHI8/eu7qtVq4aJ7fvY8HOhCmOpco/dyKuyHDZYsRJ5u6Kagk2z3FiL87XrmdGndJtzT/AFOp1K6mdMcY3J/Qe8XfvCMMu76yEfhivr8W2Hua9AcQbKLUBh3ABJ2GpoBb2eBMRkO8zvL/AJWbw/8AbagGZoDBW+/Og8C3s633XdnzQs0Z+B0PxUg0AyY0IfZnjvabjMgJIdlNyfCxFjflbb/9ra0tTkzzWmldZY25MsvD5cTjuFQSJ4pQzXBNjIEeSO9ydyAG1rYplVp9Q1Ls/wBj1FOMJSOONxOIw2HXvkKiR8pBKsMoU+F7EjxX2/l+Fcj/AFFe0ovTSaw+64N/pOgqlZKMX4JjJBJhFzRKq58yhBkGYC1/DbratPpUL+pQktW2+eGY6nUWaG/FL5fHuSuysOHxETqYg3dyWIfxgG2hXNtoa6q0H+2yaqb+LHkq1Goum903yPOKT92gjiAEkngjUDQdWtyCjWq3y8s1ckzA4YRRqg2VQPf1+O9AdJkupHUEfShjNbotHjPHuBYuRisULyeIrmW2S4Nj4r2G2tzW/pZ1wacjkaXQyreH2PVey/D2w+EghcgvHGqsRtmtrb41qWyUpto7CWBpVZIUAUAUAUAo4We5keA6KbyReqk3Zf8AKx+RoBuKAg8SwHeWZWKSJfI45dQRzU8xQEeHioUhMQBE+wJ/hseqPt8DY1GB+RB452ZGKbMJSoNs1gDf9J5ae9b+m18qFhLJNe2Em8Fa7Q9oZMP93C2RIvAosDovh1J32qipO6bcjgWa66eoaXZMa9ke0c+Nwt1Ud4JHieXQItgjZsvNssg02uDUair05YZ2625RzItXD8CsS2W5JN2Ym7Mx/ETVJmSqAUcXbvXXDr+Kzy+kQO3ux09r0A2AoDNAFAKMGe5naI+SUmSLpm/Gn9wPU0A3oCHxHACUDUq6m6OPMp9PTqOdARYeKmMhMSBG2wk/5b+ob8J9D9aAYNKMpa9wBe410qDGctsXJ+Ci8X7ftC1xEjKORJuR7/8AqrqafV4RyaOpTtlxHgskXGjOinDKWLorZmBCIrKCCT+I2PlFVShslg6+crIw4dgREDqWdjd3bzMfX0GwHKhJMoBVxuQvlw6+abzH8sQ8zel/KPegGcaBQANAAAB6CgNqAKAUYg9xiA+0c1kf0kF8rfEeH5UA2qAV7inYzCYhs8kZuTc2dgCepANquhdOPYpVEE8pHXCTfZFEUihYl0SVF8AXkrqPIR12qpycnmXcuY1R0kFwVdT0sRUNLHJOWvJx4hw6OZMjjw+mlvY1ZTa6XmHAfLyxZg3hw69zhU7x73IU3Fz+KSTYf10qbrp2y3SZMpN8jHh2AKkySHPKwsW5KPyIOS/1qsxGFAQOMYwxpZNZHOSMdWPP2AuT7UB14fhBFGqD8Itfqdyfib0BJAoDNAFAFAFAFAQuKYLvVFjldDmR+jevodiOlAa8N4h3l0YZJUtnT/yXqp5GgJ16A0kjDCzAEHcEXB+BqOGCAeBQcky+isyj5A2p27EiLtB2ETEtmErR33GUML9Rcg/1q+q70+UjT+xwU96HXZrgMWCgEMVyLlmZrFmY2uxsB0A9gKxutlbPczaSwhrVZJD4lxARAADPI2iINyep6AczQGOGYIxglzmlc5pG6nkB0UbCgJ1AFAFAROJYISplvlIIZWG6sNmFAceG48sTHIMsyjxDkw/OnUH6bUAwvQYNXUEWIBB3B1FOALzwWG91TKdfKSBtbYac6GM1mLj7lA4x+zvFSvZZIhGT5iWzAfptYn41uU6hQXY59Gi9JnovBuHrh4IoVJKxIqAncgC1zWpOW6TZ0VwiWTUDOCl8f7atCxCIpCm12vr8tqsqhveDkf7k3a4RXYadjcauJiOJF88rENfXLlNu7U/lH1vUWV7JYOtCW6OSxVgZBQBQHHF4dZEKOLqwsRQC/AYpo2EEx8X/AC5OUi+p/OOY+NANaALUAvl4LAxv3YU9Vup/7bUBr+4oOaFvRmYj5E0BPggVBlVQoHIAAfIUB0oDhjcWsSl3NgPmTyAHMnpQEHh2Hd37+UWYi0afkQ9f5jz+VANaAKAKAKAKAKAKAKAhcQ4eJbG5R11SRfMD09R1BoMlH7T9pZ4mKrJYp4SVAFyNCbG9rkGrqYOcsHAs1l0tQ4R4wO/2edoXxuHZpNXilMTMBa9lVgbezip1FXpywdultw5LTVBYFAayyhQSxAA3JIA+ZoBY3FGl8OGXP1la4jHsd3PoPnQEjh/DhGSxJeRvNI25/lA/CvoKAnCgCgCgCgCgIfEMAsoF7qy6q66Mp6g/22NBkofabtNPESqyEFLqSABcjQm3qRV1EHOWDgS1l0r3GPCRYP2e9oGxuGZ388crRMQLAkKjg2H8sg+tNRV6csHbqbceSz1SWBQGHcAEk2A3J2oBW/Fe8OXDr3h5vtEvu34vYXoMeCn9pewuImcmJ4rNqcxZbE72spvz6Vs0XRreWjmLQ7LHJeS19kOA/YsMkObOQWZmtYFmNzYchyqu+z1JuR0kuMDuqiQoAoAoDhjMIkqlXFwfmD1B5H1oBcJpcPo4aaMbSKLyAfzqPN7jX0oCfhsfHIuZHVgN7Hb3HKhDaSyyCe02FDhDKoYmwvcC+1r2tWSi32NeGrqm8JjYGsEbIXqQLZ+MLcpEDM+1k8o/W+y/1oAwvDmLCWchnHlUeSP9I5n+Y/SgGYoAoAoAoAoAoAoAoAoDBoQVTtH2Kjxbl+8aMt5rAEE9ddquqvcHlGrLSQ37yXwbsjBholjjMgIJJkDkOzHcnLYHba1tBWNtkrHmRtLhYJv7scbYmb45D9StVkmf3Y53xMtvTux9ctAZj4LFcMwMjDZpGL/IHQfAUAxAoDNAFAFAFAFAFAYNCCp9ouxEeKcv3jxlvMAAQT1F9quqvcHlGq9JDfvXkm8I7JYfDxLFGHGUk95nYOWO5JW29hptoKxtslY8yNvtwTP3Y48uImA9ch+pWqwZ/dsnPEy29BGD88tAZTgkVwXDSkc5GLfJT4R8qAYqoGg0HSgC1AZoAoAoAoAoAoDBoBXxjhyujuqKZcpytbxbbX56Uxk1tXB2UyjHu0eJ8cEssndRozSE2CAHNf1HK3WuppYxgt0vY5mgoafKPa4eHSZVviJAcouAE0NhexK3rlvuzuG37kjb+IZJfSRyR/pFl+lAMYolUBVAUDYAWHyFAb0AUAUAUAUAUAUAUAUAUBg0Agj4u82Lmw8OVfs6xmR2Ba7SAkKoBH4Vvf1FYKWZNGy6YwqjZP8Aizj9CY3FViUfaHSNs1jr4bF2VGO+XNbmd7jlWWUu5UqnN4hk5Y3jsIzKksTSqHsmYE51R3KkKdNEa/sajcvBlGiTxJp49/oRezHaRMRBE8jokjxGUpe1lBIJGbcDmeVRCxNcmep0sq7Gop4TwMF45hyGPfIAqqxLHL4WNlfxWupOgI0PKikit0T9vODphOLQyuUSRWcIr5RvkOzjqD1rLcmRKqcVlrjsThUlSM0JCgCgCgZqaZH5Fd4VxabFJJLD3aoryJGGBLSZCRmLZgEBYab6fKq4Ny5Nq2mFTUX3wn8xrJxaFHWN5FV2vYE2BIFyATpcDlWTaKI1Skm0hD2p7XpBhZJsM8Uzx5SVzXGVpO7vdf5r/wCk1jOzEWza02jdlyrnlZ/tkeDjMFmJlUBCFa5sQzbAg663Fut9Ky3o1/QnnsYPG8OACZkAL5ACbHPp4Mp1zajS19RUuSIVM5Phfid8Fj45gxjcPkYq1tww3BG4NRlMxlCUfvLAqxXGZEx0OGyLllilkzXN/DoB01vUOTUsF8aYumVns0jnwPis8mJmhl7lljVWDRnVWJN4XBY3ItqwtvtURk92GTdVWqlZHPfyWKrDVNqAKAKAh8VxywQyTPfLGhc23sBfSobwsmdVTsmoLzwQOF4jESRRSnu7ShGMYB8KNY+ct4iAb7CojJtZLLIwjJxXg7/v3DXYGZBkVWbMwWyMbBtbXUnYjSm6JitPZjs+RVxPtSqzYVImjkjmkeN2FyVKxh7C25sRWEp/El7l9WlcozcspxX9Rv8AvuDIriVSr5suXUnL5rAa6c+nOs9yZrqiztjsDccw4t98hzJ3gAYElLXzgLqRbnTeh6M/Yk4bFJKgeNldGF1YHQj0NTnJhKLi3GXGBHwrj7PicbDIqquEEJDKSSc6MxvfpYAfGsFP4mbVmmUaq5Rf3s/Rm3Y3jkmL+1d4qr3GJkgULfZAurE7m5PSlct2fzGr08aXHa85in8yx1YagUAUAUAUAUAUAUAUBg1DYEr8GKYl8TC4VpVVZUZSVbLfKwsQVYXI+NYY+LKZsetuqVclwu34C7tN2Ylxiyo2IypJEqZMnhV1kD94PFrewBvyqJ1uXBbptXClqSj2Z04X2beOTFyPIjfaggsqEZCsZj3LG+hvypGva2zGzVKUYL/r9eckSHsMvdxxySFhDBLBGVGU5ZQAXbXUgCwG2tR6XC/ItfUGpuSXdqXyMYrsUXR7yjvDg1wSsFOURhiS5XN4mPvbSpdX8sEQ1uxpY43biZwzs08eLixJkU5MGuEKBCL5Xzd4GzabDT60UPiznwV2alSrdeO8t37FnFWI1EFAZqQFABoDUindAS8M4M+GaQROvdSSNJkZblGY3YIQR4SdbHbWq4rbxk2Lrlak5LlcZ98C3GdlppJVkOIzGPFd/GHQ2VMmXudGAsNwRrrreodbct2S6OrgoOKjjKw/nnJHj7EH92tgHlGr5u9VLG3eiS2Uk8xbfpUKr4NrMvt//IV2PGMfpgk4/seJmeZ5PvnkgluAcgMPlXLfUG5vrz9KlwT5ZhXrXBKCXGH9e5Hx/YtpLMJVDnGx4xyUJUsilRGozaCx31NQ68/Myr1uzjH8Lj8+SdhOyq58UZXLJiJhMAjSRspC2sXjcFh8qyjBLPJXPVNqOP4Vj3z8zpiuByPjYsSsiKsMbRhCpLFWtc5s2+mmlTsec5MY6hKlw93n5EjDcEJxK4mVw0iRGJcoyjKTcswvqdB6U2/Fkxld/wDN1x7N5HVqzKDNAFABoCPjcMssbRuLq6lWHoRasW1jL7GUJOElKPdC7hfDpoYhD3wZUXKjlPvALWF9cpI625VEY8YLbbYTnvxy/BWsZ2ElkuzYkM74M4R3aNjcGQP3vn35W2qv08t8m5DXxjwo9pbv2HGK7Os/2Ng6h8HqPB4XbIEuRe4FgefTpVmzlP2NaOpxvX/b++SPhexwhaOSKT7xPtGbMt1bvmzMbAjLY7eg1rFQSwWS1m5ODXHH0OfDuxncPhjHIO7w8EkOVlJZjIxYvmzWGp2tUKvGOSZ63epJru0/ksEzs32VXDwQRyOXbDZsrI0iKbuW8UYfK2/O+1ZQhjz2K79U7Jykljd+TNMH2adcRjJZHVlxfdXVQ6FTGCFs6vfXntRQabfuTPVJ11xS+7n6nfsh2ebBnEFpA/2idptM3hLbr4mN/wBW558qQhtyY6nUesoLGNqwWKrDVCgCgCgCgCgCgCgCgNJDobb2qu7d6ctvfHBK7lEXjE7YyNED3zgOLGwW/izdBavLdPr1X2jM2+56CWm060rk2s44G3aLiEseIjUJnQquVLkd5I0yIQLblEJe21rnlce1pjF189/2PNSbTOHaKHvMfh4s+XPhcSNzbNngytlDC7Be9K+zdDU1PbW5fiv6/sTLOeDWbjE8TYiNGSRcMMOouCZPGUV5XbNqEF2OnyrJV1ySb7vP5cdvmY5lki4jj2LDLIELAYbHMI1XwzPFNGsTA7gsl3ABOhO+4yjVW1jPlfJrkjdI2xfabELlymIgnFZWy3Eixw50kQBtAWunO9tKhUwzz+H1f+My3SGPDOPSS4hEsuR4VkBQZrExqxDm908TaGxBykXvoK5VRUG/YJy8lnFaxYZqQFAFAamsZZaaQ8lC4jxif7SqIHz5wMoB2zakjpbnXkdPDVfaW5N9/oeip01H2dyk12G+K4jKMcsZTMh7oKtzswlLzC2hylVU32uNs2vt4wi6s+TzWWpY8ETiGE7/AIlNEJCn/CYdgQxurd9NmZACLPl7vXoVvyrOMlGpPzl/yX7kSy3wzK8fnvP4o8keM+z58v8ADiKBu9fx2IzEpyF/apdVfwvy457+c9iFKXJGj49i83eOhQNhMG5iYeGN5J3WWTkT3aEEjpbbnk66sJL3f0XA3SOeM7W4lLEiMWw80pUqbsY8SsakHNoJIiXAsdtzY0VFf1X1Wfp2I3z9iwcJ4tJLipojlyICUKC4IuoGZ7+FtzlKi4IKkitedcFWmu5Ym92B8KqMjNAFAFAFAV/tZjnijBF7Hcjka891qOolKKqzjzg6PTaoWTxNo17F4qWWAtKGtnOTMDcpYa68r31ro9OVipxZ3HU66q7ttb+Rxn4jKMeIymZC0aqLnRDFI7Yiw0IDqEN9rja+vZUIurPn/ODlZeeSJicJ3/EsRGJCtsPhX0Y3DCWbOUAbwsV7sE22K3GoqVJRqi/OX/JfuRjLMjtBP94c0RVcW0GcLpHGFZhI/j1uQqctT8p9Kvh/+c/r7DdJJkZOO4sOzumQNBgCY2HhiMssizSX0J7sWLew255OurCx7y/XC4+YTl5MYntXiEsSI1tAJWQqbn/iVjuDm0DRnPtpfmKj0Yc/54z+w3SHvBuKyS4meNrZY75SoupXMQLve4ewJKlRuCCRrVFlcFBNGUW8tMfCqjNGaAKAKAKAKAKAKAKAKAwaEMiDGxZ8mdc55cz/AL1l6M1HdtCmpcJnWbEKtgxsWNgNyfYDU2+lYpMk5yY6NZViLWd1LKpB8QG9jsSOm+tZKEnFtEZSNsNiVkzZSfCxQ3Vh4ha9swFxruLioaa7jKO1QieDSKVWAZWDKdmBuD6gjemMEcG9BwZBoSbUAUAUBg0BEbGRB8pZQx0tzv0vWapkluwQrFLhM4cU43BhiomkyF7lRlY3sQD5Qeo+dTCqdn3VkiUku53TGxmUxBh3gUOUNwchuAwvuLgi46WrFwlt3Y4/qTlZN8JiVkUOt8puNVZToSDowBGtQ01wxwdWYAEk2A1JOwHU9KL2HBhXBAINwdQRsR1BqGSsG9BgL0BmoBmpAUBg0BqwHOowmE2uQU9KdvA58kY8QjD93m8elxY2F9gxGik8gSCeVZbJOOfBHAR46MyNEG+8RQxTUHKdmF9xyuL66VO2W3d4IyjfCYlZEDpfKb2JVlO9tmAIrFprgy4OruFBZiAALknQADUkk7CpWexHABrgEbHWoYWDahIXoDNAZoAoAoAoAoAoAoAoDSQX0pnDyRJZWCm//wA5iGxSOxURo4fMDqQDewHK9deWsq9BwS5ZnVGMIv3GXHeFTvOkkL5bKiXzWyWnV3JX8YdAUt1t8NCuyKi0/wDOCprLJXE+HGaQaEKI2yyAjMkmdGUqN7jL7a25msK57f7EtCjE8GxcgUM+XxTd4ImF8zMuSdC4sCApOU7Z+dtbo21RbwvbGfqmYbWGG4JOmL7zQxfappfPtFJho48uU/8AyKWt63GtS7qnXhd8JfrlvPy4G1kThHZeaEYZL5RDg5YS6vYd+XQpJkB8QGVjY/n96meorkpP3kvHjnP9BsZsvZ3E/c31VcQjunebRjCmJxf8WeUiQr6daj1q1n8uOPx/sHFkjg3B8UhwjSm5ihRJsz5hmVXBdLWIYsVuTcFdwCKidtTU8e/BKjIuNahYFAFAYNPJD7FK4l2cxEmIU5lEYcMXvrYG9gu9+VderW1QqaxyTRCMOfJYuJ4RpDGFAtnHeNzEY8eUdczKoPoTXMhLblvuRJZZGxvDHkmdx4GCQ91LobOrSkgre5UiQKRz19DUxsSik/1+hi0L4+D4kvCztkUKpZI2BySiZpGIZgMysrBDYA2B66Wu2tJ4We/f2xj5oja8ELDdmcQGdWtkaDHw3zkj77ECSIlTyVLr1Gw0q2eoqaylh5j9Fh/N8kKMkbjs7iLy5Pu74OCKMiQ5ROgkDnKptqrhQ1vw36Vh61e1L/02+PHGP6jaznxDs7imWyaeDG5B3lhGZF+5S43CsL35ZtNqQurTy/w8fMOMhvw3h04xIlfyGMBgz5iHEaL93bYXzkg3F7EG50qnODhhdyUpJljFa6LDNSAoAoBR2k7zuj3YLdQBc29hvW1pNm/4uCmyty48CzsPFOEkMoZVLAorb7amx1AOnyq/qUqt6Vftzg2rFGKSidsXwiQ4xJksq5wZNfC8YjICsnOQObh+QFq1o2xVbg/0/wA9ihxalkkYzhrySu6+BlEZik38Qz5lYDXKc1iPjuBbCFiikn28oSTF0HB8QXgLtlVUiukbA5JFdmcXYDMjhgpIANl9atlbWk8LPfv7Pt+qI2yaF0fZbEmOaJrWkwuMgDZyRmlmd4yVPJUYL6WttV0tRVuUksYcX8kk/m+SFGSJR7PT5pyn3ebDYaOK0hyiRA4kBUGwzKwUNb8JOmlV+tDbFezbfHjjH9RtZE4l2bxbD7s2Pc44L95bI0rK0C6biPKdeWbSsoX1J8+8fHhd/mNrHvDuHzLijK/kZBcM2ZlbLGLIRsujEg31sQdTVE5wcMLuiUpJlhFa6LDNSAoAoAoAoAoAoAoAqAYqQFQ1kBUMBWQCgCoAUZAUJM1ICgCgMUAEVGMgKAKYAVICoAUyAoAp3BmpAUAUAUBioxkIKnACoAUayAoAoAtTICgCo7gzWQCgCgCgCg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936625"/>
            <a:ext cx="45053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8" name="Picture 4" descr="isotop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1" y="3200400"/>
            <a:ext cx="8876267" cy="2931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060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Isotope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>
            <a:normAutofit/>
          </a:bodyPr>
          <a:lstStyle/>
          <a:p>
            <a:r>
              <a:rPr lang="en-US" sz="3200" b="1" dirty="0"/>
              <a:t>Atoms of an element with </a:t>
            </a:r>
            <a:r>
              <a:rPr lang="en-US" sz="3200" b="1" dirty="0">
                <a:solidFill>
                  <a:srgbClr val="7030A0"/>
                </a:solidFill>
              </a:rPr>
              <a:t>different numbers of neutrons</a:t>
            </a:r>
          </a:p>
        </p:txBody>
      </p:sp>
      <p:sp>
        <p:nvSpPr>
          <p:cNvPr id="4" name="AutoShape 2" descr="data:image/jpeg;base64,/9j/4AAQSkZJRgABAQAAAQABAAD/2wCEAAkGBxQSEhUUExQWFRUUFRYWFxUXFhccFxoVHBUXGh8VFxcYHCggGR8mHBccITIhJikrLjAuFx8zODMsNygtLisBCgoKDg0OGxAQGywkICQsLCwsLCwtLCwsLCwsLCwsLCwsLCwsLCwsLCwsLCwsLCwsLCwsLCwsLCwsLCwsLCwsLP/AABEIAJQBVQMBEQACEQEDEQH/xAAbAAACAgMBAAAAAAAAAAAAAAAABQQGAQIDB//EAEEQAAIBAgQDBgMFBgQGAwEAAAECAwARBBIhMQVBUQYTIjJhcYGRoRQjQlJyBxUzYrHBU4KS0SRDk6LC4WPS8Rb/xAAaAQEAAgMBAAAAAAAAAAAAAAAAAQMCBAUG/8QANBEAAgIBAwMCAwYFBQEAAAAAAAECAxEEEiEFMUETUSKRoRQyYXGB4UKxwdHwBhUkUmIj/9oADAMBAAIRAxEAPwD3GgCgCgCgCgCgMUBmgCgCgCgCgCgCgCgCgCgCgCgCgCgCgCgCgCgCgCgCgCgCgCgCgCgCgCgCgCgCgCgCgCgCgCgCgCgCgCgCgI+PxIijZz+EUKNTd6NTn7FAxn7RXhkGdEMd/Fa+YLfUg31sPStimh2JmjptbO18rCLq3GUGgSZraXET2+BtY/Ctc6pj99pzSYephkt9BQHbC8VhkNkkUn8t7N/pOtAd5sUieZlX3IH9alcmErIx7s6K16gz/E2oAoAoAoAoDV3tvQhvCbZBTjMBfIJUzE2C5hcnoOtZbW1lFUL65vEWdcVxKKPzuqnoTr8t6xLiP++4z5Vlb1EMlvnagD99pzjmA6mGT+woDrh+LwubLIt/yk2PyNjQE2gM0AUAUAUAUAUBgmgfYL0BwxWNjjF5HVfcgfIUBE/fkR8okf1SJyPna1AH76X/AA5/+i/9hQG0XGoGNu8Cno91Pya1AMAaAzQBQBQBQBQBQBQBQBQBQETH49YgL3JY2VF1Zj0UUBBlwU06sJWEaspAjUA2vszsdyOgsPehVdUrYOD8lGxX7MZppbSyxiG/iy5i5W/lsQALjnc2rer1mzsjX02k9F8nqCCwA6aVom6ZoDhi8HHKLSIre4H0PKgPJe2mJKyOp/CSAD0G2/patnT15Z5mNU3fLfnuy2fslxjPgbMfLI+QHfurix9s2YX9KnWRUbcI9FXHbFIu1apYFAFAFAFAKu0kloHANmbRRfU8yAOZsDTGeDU10ZSoko9zxDjGIkeRUhuZSwyAC5z30NvQ11NPCMYfEc/p1Dj3PesJgY49VRVJ1JtqT6neuXnLZ20sEqgMUBxxOFSQWdVYeoBoCAeHyRawPp/hSElT+lj4k+o9KAk8P4isl1IKSL5o28w9R1HqKAm0AUAUAUAUBV+2/EWiVQpK5rkkenKpUW2cjqdtkXGMOMlN7Gcenlxv2YzPklR763KlfFdS17XAI/zVvXUKNW42NDv2/Gz03CcKijNwgLc3bxMf8zXNaBvk2gCgOc0KuLMoYdCAR9aAXNwkx64dzGfyG7RH0Kny+62oDpg+JXbu5V7uXkt7qw/NG34h6bigGNAFAFAFAFAFAFAFAROI40RJmIJJOVVG7OdlFAcOG4AqTJLZpn3PJR+ROgHXnQDKgME0At4jxaNEcq6M6i+UMCdwLkA3tc1DeDW1d3pVOaPO8f8AtBmgkDMytGD41yjy31yka3tW5Tp98cmhpNVbY+ex6qtajOwQcdwaCY3lhjkPVkBP1rJTlHszBwjnODTG8LBCtFljkjHgIFhl/wANgPwn6b1i22ZnfhmOEqXtlZTldDurdP7g9KAmUAUAUBGx+LWJC7bDQAbknQKB1JoCJw7BMW76axlYaDlGv5F9ep50DwTUwqA5gihvzBRf50yyEkjqKEkWbicKmzSxg9C63+V6Ar/aTtQYf4WVtAc24NxfS29ZQW54ORqte67fTijPYjtV9t71WULJEVvbYq17H01U1bdT6eH7nRom5xyy11QXEDifDxIAynJImqOOR6Hqp5igM8Mx3eAhhlkQ5XToeRHVTuDQE6gCgCgNJpQilmICqLknkKAQycM+2qWnBWNv4aDRgP8AEJ3zHpta3OsotxeUVW0wsXJtwDshhsHI0kSEyMCud2LMFJByjkBcCs53TktrfBnCCisIf1UZEafiESaPIinozKD8iaA5pxeAmwmjJ6Z1/wB6AmBgdqAzQEXH4JZVyt7gjzKw2ZTyIoCNw3FtmMMv8RRcNsJE5OPXqORoBnQBQBQBQBQBQBQCjAr38zTHVIyY4hyuNGk+eg9BQDegIfEceIgNCzMbIg8zN0H9zyoCInDGl8WJbNz7pSRGvobaufU/KoT4BJm4XE0bRhFVWFvCAKnLKra1bBwl5KUf2YI8oaWcvGDfuxHlJsb2Z8x062Arcjq3COEiujTKotkuFkhu0JLruYWN/wDpudQfQ6e1aZsk/A4tZUDobg/MHmCORHSgO9qAUcTHcyriB5TaOb9JNlc/pJ+RoBuDQGaAKATxDv8AEFj/AA4CVXoZfxN/l2970A3FARuIY5YlzNckmyqPMzHZVHWmAQV4e83ixDG3KFCQoH8zDVz9KAnQ4GNBZY0UdAooCtdruyb4khoXVDYAqwNtBuCAbe1qtrmovLNC7RKdvqeSN2U7IS8PV5FkSWaQjOtiFKLeyKx1BBJNyPxbVZqdR6qSxwjehHbHBbuH41ZVzLcEGzKfMrDdWHI1rEkk0Ap4wndsuIX8HhlH5oidT7rv86DI1Vri42OtAbUAUAnxw7+YQ/8ALjAkl6E/hjPyzH2FANwKA5YrELGpdzZVFyTQCxIpcR4pC0UR2iU2dh1kYaj9I+dASVwkEK3yIg62F/idzUxjKTwiG0jeFYZluoR1OnlBHtUyi4vEgQsZgVgUyQsYgupQaxsOmQmy+4tWDeOSu+5VVub8FcxX7RRFIA8QyZgC2bVRfzbct6vrpdkco0NN1B2v7pe0a4v1qk6gv4zhSyh4/wCLEcyHr1T2YaUBLwWJEqK67MAf/R9eVAd6AKAKAKAKAg8ZxBjhkYebLZf1HQfUigOvD8MIo0jGyKB8eZ+dAd5HABJ0AFz7CgFfCIjITiHGr/wwfwRcrerbn3oBnI1gT0F6rus2QcvYmKyyrjtV9+kdgQ7ZfW/KvP8AT+qai+/bJcNnVn03bp3a/BGTtPJ9qjjHiV2y5bC4vfUHfTevdy0MFQ7H3Rx9NGcotyLkK46eTIU4te4lEy6JIQkq8gx0WX3vofepA3FAcsXhxIjIdmUqfiKAi8BnLwIW8ygo36lJU/0v8aAYUBG4jie7id/yIx+IGg+dAc+D4bu4UU75QWPVzqx+ZNATCaAUcMTvnOIba5WEdEvbP7t/S1AMcWxCMV3ANqyht3Jy7GFibXBSOE8RxBxTZVcoqOXzXy7Gw153t9a6HU3TRo3Ysbl2NijTpQxPySOGdo5xM4nAaMIzeFbFSCAPe5IHxFeV6Rrp62z08eMnV1ui09dMZweHnHI44D2ljxTMgVkdRfK1tV01BB9R869JqtDPTpSbyjkyr28p5O3Ek7lxiF2JCzDqh0EnuvXpetMrG9CGL+N4sRROxFwQRY7G+ljUmtrNR6Fe4ouF7eNFLFEyqYiyx6XzAEhQbk620rYhp3KG41dHq5290elCtVHUAmpAr7PC8bSneZ2k/wAt7KPgoFANaATqv2ick6xQGwHJptyx6hQbe96DJtx/i4wyKxFyzBR0vYm5+ANaOv1T09e6KybWk0j1E9qF2LlfFw/dWzruL2BB9eW1P9P9W9eUlbHGCrW6P0rFli/sZiBDnVnDM73OU6Lbw213OmvyrLrH+oaXqYV1xyuzf4m3boZxgngtfEsN3sTpe2ZSAeh5H51uLk5N9KsrcH5PLeK/s8xUrHMUEYuWKtdio3CrYakbai1b9OqjXDCNbS6N1d2erYCRWjRl1UqpHtatB9zfJFAKuDDI88XJXzr+mQXt8GzfOgGtAFAFAFAFAK+PC4iX808V/YNm/tQDSgFvaE/cOB+PKnwdgp+hNAMEUAADYCw9qAXcS4xHDo1z1tXG1HV6abXTjJtU6Sy3mJU+O4yGBhJDHGG0dXyAnxDcEi4BB5W3r03Tel0TippLnyVO/VTm6nJpLjuacZxTqBJHhyjyKpJRPFdgDlzAXvevL9Tl1D7RKqMpemnx7HY0FWnmvjkuPxLxw4sYk7zz5FzfqsL/AFrr152pS7nGtS3tR7eDHFYM8MinmjfO2h+dWIrNuHTZ4o3O7IpPuQKAk0Ar4LoZ16Tuf9QVv70A0oBZ2i/gkfmeNfnItAMhQEHjspXDykb5CB7nT+9Ad44u7jCqPIgAHsNvpUruHjyUdMTi3nCO5aOUlSlgAAb6qQLi3+9dHX6TT2aOajxLHBbptRDjjsGFwc0LTMjtfKEAJva5vmym+otYafirzPQdPdOb+2Re3Hnszo9S1lPpR2pZzzg5YDiLRJKcQne6qodQofUk5eQIGUHrtXY6jDRdN23VRSb4wjWqqevSrTx5H/ZyHDgDEI4+8BVc1lIs2q2vvcW+FZvWy1dacVwastNZp5OuXOCwYqIOjIdmVlPsRaqDAjcDlLYeInfIAfcCx+ooDPF+HieJoyct9mtex5G3OpRTfSrYbWee4D9npfFZpZ1KwOjMiqbsfMoudhoL79PWtv7TiG1Ir0+nVR6dWmjZYi7SceWBSpBYspvYgWBFt+tSll4NHU6+NM1DGWcuxnaCLExmNAVaAKpUkEkWsGBHW3zrOypw7m1Vb6iyWJ2sCegJqstF3Z5LYaMndhnP6mJY/U0Ao4jxDDYu8MgJUNo17EMCRcdOdbF3THZV8XbuKdbbpbFKCE/FpGwkixwhmitowJY57m4Yjnt8Kz6Pp9H6UoQa3Z5NnVqzVLdZwyRPDFHLHNJmWSRQzRCyroTZm0vci2npWlb0OrU3uxdk/qZLqFten9LG78STxbtKySoFICMmb1JvY3ridcs1OmmoweFg2em6SGooc33RZ8DP3iK35heuhoLZ26eE598cnPtgozaI3ANEdOUc0ij9OYkD5GtxFeRnUgVrpjD/ADQD/tkP/wBqAaUAUAUAUAUAs46bCI9MRFf4tl/8qAZ0As7RD7hj+Qo/wVwT9AaAYg3FxzoCt9oOBK7d67nINWj/ADHYeK/hrmrpVVup3+/g3q+qS01LUVz7ivhnE4pJhC8UZEUZMbFQcgWwAubm2or0WppjodN6m7EeEzVjG2yLlnMn/MjxDENildVbKhLOw2K66fzX6VN+p0z0MpQeXjjHfIo0/px+PhsmcG45LJjBF4ipBLgg6CxsddtbV4npUtV6r35fvnwdrVaSmGm3prPgtnFJgkMjHkjH6GvSnBDhkWSGNTuqKD72FASqAWcF1ac9Z2HyVR/agGdALO0WkN/yvEflItAMqAgcfjLYeUDU5CR7jW30oCXDKGVWGoZQR7EXrGbwsgpM2MxC4pfFZWbKVCLsdN7ZtN9685pOs2z1Oyx5Wex2/sml+ytxXxY7mMHwBosUj5svi8RJ8wO66+a/Svd3a+qVOx9/Bw6pznFwaykcMfxZpJhG0KrEzBQVvmW5sGOtjrv6c60dd0GnV07nN70ja0d6qxKHyJXG+yuYKqDMqgBfQ8z6Em5+NbHSroaWpV8cfUpu1dzudkl3LRgUMOGUSNcxx+JjrsP9q0rmpWNx7ZMc55NuAoVw8QO+QE+51/vWD7kE+gFfC9ZsSf50X5Rqf70AzNCCkdu+BzynvIVz+HxLmVSLc/EQLW9atqkk02cvU6Jzu9RHH9mHZqbDd7PNlBmVAqKwayAk5iy6a35E1dqro2Y2+DoUw2RwXuRbgjqCK1C0X9nnvhouoXKR0ZfCR8xRDlPAqfsnCsrTZ2UE5ihIyZj8L2vyvW/9vunV6WF+fksdqksSXYRYY4nCpJJKLhSLSAgqxLeewNxvexFed6Z0eUtc3a3jv37s62r1OnvqitO+f5GMbiosWgeUsGjIAdLA6m2U3FiOfXQ16PXauXSq3OKznwzmaGi2Vjrf5nTiHEIohAojQjKxDuqs172IBI066dRWr0vb1auV9kVnPb2Mrq7qW41ya/IuXBcX3sSva3L006VF9SrntRqJS/iNOA6rI3J5pWH6c1gfpVRkMiaEN4WWU/iPayCGfvGzkBCmij8182+u3Ss64OfY0IdSrnPYvmWvCYhZEV0OZXAZSOYIuDWLWHhm+jtUEhQBQBQEDjkBeCQL5guZf1L4h9RQEnB4gSIrjZlDD4igN5ogylTqGBB9iLUAt4NMQDA58cNgL/ij/C4+Gh9RUP8AAFY7TY+cSlERyxJCgKSCD9LV5NV6uGslOLffj2PQ6OnTSpzNrGOfckcYw0ECEKO7drF2UX/ym5va+thXrtXob+p0qEpPg42n1sarmsZRpguHPhsM8gfvTMVYlAbBLeGw353+IrDpOijppbJFnVNS9VKKitqRM7DPMyyNIrBCwyZhrtra+ttvrXS6jGmM16eM+SiaSSSGfEW76RcONgVeY9FBuE92IHwBrnlQ3FAaTzBFZm0CgsfYC9AQez8ZWBM3me8je7sWt8LgfCgGVAReKYbvIZE5sjAe9tD87UBjhWJ7yGN+ZUXHRrWI+BBFASmW++xoBVwd+7LYdjqmsZP4or6fFfKfYUAwOHXNmyi4521rXjpaY2eoorPvgy3yxtzwVntVwZ5XDqCSLZbbgjp011rzvUq9UtUpRTa8YOt0/V11wcZee5NbhbGEMwHf5RcgaZuoHI8/eu7qtVq4aJ7fvY8HOhCmOpco/dyKuyHDZYsRJ5u6Kagk2z3FiL87XrmdGndJtzT/AFOp1K6mdMcY3J/Qe8XfvCMMu76yEfhivr8W2Hua9AcQbKLUBh3ABJ2GpoBb2eBMRkO8zvL/AJWbw/8AbagGZoDBW+/Og8C3s633XdnzQs0Z+B0PxUg0AyY0IfZnjvabjMgJIdlNyfCxFjflbb/9ra0tTkzzWmldZY25MsvD5cTjuFQSJ4pQzXBNjIEeSO9ydyAG1rYplVp9Q1Ls/wBj1FOMJSOONxOIw2HXvkKiR8pBKsMoU+F7EjxX2/l+Fcj/AFFe0ovTSaw+64N/pOgqlZKMX4JjJBJhFzRKq58yhBkGYC1/DbratPpUL+pQktW2+eGY6nUWaG/FL5fHuSuysOHxETqYg3dyWIfxgG2hXNtoa6q0H+2yaqb+LHkq1Goum903yPOKT92gjiAEkngjUDQdWtyCjWq3y8s1ckzA4YRRqg2VQPf1+O9AdJkupHUEfShjNbotHjPHuBYuRisULyeIrmW2S4Nj4r2G2tzW/pZ1wacjkaXQyreH2PVey/D2w+EghcgvHGqsRtmtrb41qWyUpto7CWBpVZIUAUAUAUAo4We5keA6KbyReqk3Zf8AKx+RoBuKAg8SwHeWZWKSJfI45dQRzU8xQEeHioUhMQBE+wJ/hseqPt8DY1GB+RB452ZGKbMJSoNs1gDf9J5ae9b+m18qFhLJNe2Em8Fa7Q9oZMP93C2RIvAosDovh1J32qipO6bcjgWa66eoaXZMa9ke0c+Nwt1Ud4JHieXQItgjZsvNssg02uDUair05YZ2625RzItXD8CsS2W5JN2Ym7Mx/ETVJmSqAUcXbvXXDr+Kzy+kQO3ux09r0A2AoDNAFAKMGe5naI+SUmSLpm/Gn9wPU0A3oCHxHACUDUq6m6OPMp9PTqOdARYeKmMhMSBG2wk/5b+ob8J9D9aAYNKMpa9wBe410qDGctsXJ+Ci8X7ftC1xEjKORJuR7/8AqrqafV4RyaOpTtlxHgskXGjOinDKWLorZmBCIrKCCT+I2PlFVShslg6+crIw4dgREDqWdjd3bzMfX0GwHKhJMoBVxuQvlw6+abzH8sQ8zel/KPegGcaBQANAAAB6CgNqAKAUYg9xiA+0c1kf0kF8rfEeH5UA2qAV7inYzCYhs8kZuTc2dgCepANquhdOPYpVEE8pHXCTfZFEUihYl0SVF8AXkrqPIR12qpycnmXcuY1R0kFwVdT0sRUNLHJOWvJx4hw6OZMjjw+mlvY1ZTa6XmHAfLyxZg3hw69zhU7x73IU3Fz+KSTYf10qbrp2y3SZMpN8jHh2AKkySHPKwsW5KPyIOS/1qsxGFAQOMYwxpZNZHOSMdWPP2AuT7UB14fhBFGqD8Itfqdyfib0BJAoDNAFAFAFAFAQuKYLvVFjldDmR+jevodiOlAa8N4h3l0YZJUtnT/yXqp5GgJ16A0kjDCzAEHcEXB+BqOGCAeBQcky+isyj5A2p27EiLtB2ETEtmErR33GUML9Rcg/1q+q70+UjT+xwU96HXZrgMWCgEMVyLlmZrFmY2uxsB0A9gKxutlbPczaSwhrVZJD4lxARAADPI2iINyep6AczQGOGYIxglzmlc5pG6nkB0UbCgJ1AFAFAROJYISplvlIIZWG6sNmFAceG48sTHIMsyjxDkw/OnUH6bUAwvQYNXUEWIBB3B1FOALzwWG91TKdfKSBtbYac6GM1mLj7lA4x+zvFSvZZIhGT5iWzAfptYn41uU6hQXY59Gi9JnovBuHrh4IoVJKxIqAncgC1zWpOW6TZ0VwiWTUDOCl8f7atCxCIpCm12vr8tqsqhveDkf7k3a4RXYadjcauJiOJF88rENfXLlNu7U/lH1vUWV7JYOtCW6OSxVgZBQBQHHF4dZEKOLqwsRQC/AYpo2EEx8X/AC5OUi+p/OOY+NANaALUAvl4LAxv3YU9Vup/7bUBr+4oOaFvRmYj5E0BPggVBlVQoHIAAfIUB0oDhjcWsSl3NgPmTyAHMnpQEHh2Hd37+UWYi0afkQ9f5jz+VANaAKAKAKAKAKAKAKAhcQ4eJbG5R11SRfMD09R1BoMlH7T9pZ4mKrJYp4SVAFyNCbG9rkGrqYOcsHAs1l0tQ4R4wO/2edoXxuHZpNXilMTMBa9lVgbezip1FXpywdultw5LTVBYFAayyhQSxAA3JIA+ZoBY3FGl8OGXP1la4jHsd3PoPnQEjh/DhGSxJeRvNI25/lA/CvoKAnCgCgCgCgCgIfEMAsoF7qy6q66Mp6g/22NBkofabtNPESqyEFLqSABcjQm3qRV1EHOWDgS1l0r3GPCRYP2e9oGxuGZ388crRMQLAkKjg2H8sg+tNRV6csHbqbceSz1SWBQGHcAEk2A3J2oBW/Fe8OXDr3h5vtEvu34vYXoMeCn9pewuImcmJ4rNqcxZbE72spvz6Vs0XRreWjmLQ7LHJeS19kOA/YsMkObOQWZmtYFmNzYchyqu+z1JuR0kuMDuqiQoAoAoDhjMIkqlXFwfmD1B5H1oBcJpcPo4aaMbSKLyAfzqPN7jX0oCfhsfHIuZHVgN7Hb3HKhDaSyyCe02FDhDKoYmwvcC+1r2tWSi32NeGrqm8JjYGsEbIXqQLZ+MLcpEDM+1k8o/W+y/1oAwvDmLCWchnHlUeSP9I5n+Y/SgGYoAoAoAoAoAoAoAoAoDBoQVTtH2Kjxbl+8aMt5rAEE9ddquqvcHlGrLSQ37yXwbsjBholjjMgIJJkDkOzHcnLYHba1tBWNtkrHmRtLhYJv7scbYmb45D9StVkmf3Y53xMtvTux9ctAZj4LFcMwMjDZpGL/IHQfAUAxAoDNAFAFAFAFAFAYNCCp9ouxEeKcv3jxlvMAAQT1F9quqvcHlGq9JDfvXkm8I7JYfDxLFGHGUk95nYOWO5JW29hptoKxtslY8yNvtwTP3Y48uImA9ch+pWqwZ/dsnPEy29BGD88tAZTgkVwXDSkc5GLfJT4R8qAYqoGg0HSgC1AZoAoAoAoAoAoDBoBXxjhyujuqKZcpytbxbbX56Uxk1tXB2UyjHu0eJ8cEssndRozSE2CAHNf1HK3WuppYxgt0vY5mgoafKPa4eHSZVviJAcouAE0NhexK3rlvuzuG37kjb+IZJfSRyR/pFl+lAMYolUBVAUDYAWHyFAb0AUAUAUAUAUAUAUAUAUBg0Agj4u82Lmw8OVfs6xmR2Ba7SAkKoBH4Vvf1FYKWZNGy6YwqjZP8Aizj9CY3FViUfaHSNs1jr4bF2VGO+XNbmd7jlWWUu5UqnN4hk5Y3jsIzKksTSqHsmYE51R3KkKdNEa/sajcvBlGiTxJp49/oRezHaRMRBE8jokjxGUpe1lBIJGbcDmeVRCxNcmep0sq7Gop4TwMF45hyGPfIAqqxLHL4WNlfxWupOgI0PKikit0T9vODphOLQyuUSRWcIr5RvkOzjqD1rLcmRKqcVlrjsThUlSM0JCgCgCgZqaZH5Fd4VxabFJJLD3aoryJGGBLSZCRmLZgEBYab6fKq4Ny5Nq2mFTUX3wn8xrJxaFHWN5FV2vYE2BIFyATpcDlWTaKI1Skm0hD2p7XpBhZJsM8Uzx5SVzXGVpO7vdf5r/wCk1jOzEWza02jdlyrnlZ/tkeDjMFmJlUBCFa5sQzbAg663Fut9Ky3o1/QnnsYPG8OACZkAL5ACbHPp4Mp1zajS19RUuSIVM5Phfid8Fj45gxjcPkYq1tww3BG4NRlMxlCUfvLAqxXGZEx0OGyLllilkzXN/DoB01vUOTUsF8aYumVns0jnwPis8mJmhl7lljVWDRnVWJN4XBY3ItqwtvtURk92GTdVWqlZHPfyWKrDVNqAKAKAh8VxywQyTPfLGhc23sBfSobwsmdVTsmoLzwQOF4jESRRSnu7ShGMYB8KNY+ct4iAb7CojJtZLLIwjJxXg7/v3DXYGZBkVWbMwWyMbBtbXUnYjSm6JitPZjs+RVxPtSqzYVImjkjmkeN2FyVKxh7C25sRWEp/El7l9WlcozcspxX9Rv8AvuDIriVSr5suXUnL5rAa6c+nOs9yZrqiztjsDccw4t98hzJ3gAYElLXzgLqRbnTeh6M/Yk4bFJKgeNldGF1YHQj0NTnJhKLi3GXGBHwrj7PicbDIqquEEJDKSSc6MxvfpYAfGsFP4mbVmmUaq5Rf3s/Rm3Y3jkmL+1d4qr3GJkgULfZAurE7m5PSlct2fzGr08aXHa85in8yx1YagUAUAUAUAUAUAUAUBg1DYEr8GKYl8TC4VpVVZUZSVbLfKwsQVYXI+NYY+LKZsetuqVclwu34C7tN2Ylxiyo2IypJEqZMnhV1kD94PFrewBvyqJ1uXBbptXClqSj2Z04X2beOTFyPIjfaggsqEZCsZj3LG+hvypGva2zGzVKUYL/r9eckSHsMvdxxySFhDBLBGVGU5ZQAXbXUgCwG2tR6XC/ItfUGpuSXdqXyMYrsUXR7yjvDg1wSsFOURhiS5XN4mPvbSpdX8sEQ1uxpY43biZwzs08eLixJkU5MGuEKBCL5Xzd4GzabDT60UPiznwV2alSrdeO8t37FnFWI1EFAZqQFABoDUindAS8M4M+GaQROvdSSNJkZblGY3YIQR4SdbHbWq4rbxk2Lrlak5LlcZ98C3GdlppJVkOIzGPFd/GHQ2VMmXudGAsNwRrrreodbct2S6OrgoOKjjKw/nnJHj7EH92tgHlGr5u9VLG3eiS2Uk8xbfpUKr4NrMvt//IV2PGMfpgk4/seJmeZ5PvnkgluAcgMPlXLfUG5vrz9KlwT5ZhXrXBKCXGH9e5Hx/YtpLMJVDnGx4xyUJUsilRGozaCx31NQ68/Myr1uzjH8Lj8+SdhOyq58UZXLJiJhMAjSRspC2sXjcFh8qyjBLPJXPVNqOP4Vj3z8zpiuByPjYsSsiKsMbRhCpLFWtc5s2+mmlTsec5MY6hKlw93n5EjDcEJxK4mVw0iRGJcoyjKTcswvqdB6U2/Fkxld/wDN1x7N5HVqzKDNAFABoCPjcMssbRuLq6lWHoRasW1jL7GUJOElKPdC7hfDpoYhD3wZUXKjlPvALWF9cpI625VEY8YLbbYTnvxy/BWsZ2ElkuzYkM74M4R3aNjcGQP3vn35W2qv08t8m5DXxjwo9pbv2HGK7Os/2Ng6h8HqPB4XbIEuRe4FgefTpVmzlP2NaOpxvX/b++SPhexwhaOSKT7xPtGbMt1bvmzMbAjLY7eg1rFQSwWS1m5ODXHH0OfDuxncPhjHIO7w8EkOVlJZjIxYvmzWGp2tUKvGOSZ63epJru0/ksEzs32VXDwQRyOXbDZsrI0iKbuW8UYfK2/O+1ZQhjz2K79U7Jykljd+TNMH2adcRjJZHVlxfdXVQ6FTGCFs6vfXntRQabfuTPVJ11xS+7n6nfsh2ebBnEFpA/2idptM3hLbr4mN/wBW558qQhtyY6nUesoLGNqwWKrDVCgCgCgCgCgCgCgCgNJDobb2qu7d6ctvfHBK7lEXjE7YyNED3zgOLGwW/izdBavLdPr1X2jM2+56CWm060rk2s44G3aLiEseIjUJnQquVLkd5I0yIQLblEJe21rnlce1pjF189/2PNSbTOHaKHvMfh4s+XPhcSNzbNngytlDC7Be9K+zdDU1PbW5fiv6/sTLOeDWbjE8TYiNGSRcMMOouCZPGUV5XbNqEF2OnyrJV1ySb7vP5cdvmY5lki4jj2LDLIELAYbHMI1XwzPFNGsTA7gsl3ABOhO+4yjVW1jPlfJrkjdI2xfabELlymIgnFZWy3Eixw50kQBtAWunO9tKhUwzz+H1f+My3SGPDOPSS4hEsuR4VkBQZrExqxDm908TaGxBykXvoK5VRUG/YJy8lnFaxYZqQFAFAamsZZaaQ8lC4jxif7SqIHz5wMoB2zakjpbnXkdPDVfaW5N9/oeip01H2dyk12G+K4jKMcsZTMh7oKtzswlLzC2hylVU32uNs2vt4wi6s+TzWWpY8ETiGE7/AIlNEJCn/CYdgQxurd9NmZACLPl7vXoVvyrOMlGpPzl/yX7kSy3wzK8fnvP4o8keM+z58v8ADiKBu9fx2IzEpyF/apdVfwvy457+c9iFKXJGj49i83eOhQNhMG5iYeGN5J3WWTkT3aEEjpbbnk66sJL3f0XA3SOeM7W4lLEiMWw80pUqbsY8SsakHNoJIiXAsdtzY0VFf1X1Wfp2I3z9iwcJ4tJLipojlyICUKC4IuoGZ7+FtzlKi4IKkitedcFWmu5Ym92B8KqMjNAFAFAFAV/tZjnijBF7Hcjka891qOolKKqzjzg6PTaoWTxNo17F4qWWAtKGtnOTMDcpYa68r31ro9OVipxZ3HU66q7ttb+Rxn4jKMeIymZC0aqLnRDFI7Yiw0IDqEN9rja+vZUIurPn/ODlZeeSJicJ3/EsRGJCtsPhX0Y3DCWbOUAbwsV7sE22K3GoqVJRqi/OX/JfuRjLMjtBP94c0RVcW0GcLpHGFZhI/j1uQqctT8p9Kvh/+c/r7DdJJkZOO4sOzumQNBgCY2HhiMssizSX0J7sWLew255OurCx7y/XC4+YTl5MYntXiEsSI1tAJWQqbn/iVjuDm0DRnPtpfmKj0Yc/54z+w3SHvBuKyS4meNrZY75SoupXMQLve4ewJKlRuCCRrVFlcFBNGUW8tMfCqjNGaAKAKAKAKAKAKAKAKAwaEMiDGxZ8mdc55cz/AL1l6M1HdtCmpcJnWbEKtgxsWNgNyfYDU2+lYpMk5yY6NZViLWd1LKpB8QG9jsSOm+tZKEnFtEZSNsNiVkzZSfCxQ3Vh4ha9swFxruLioaa7jKO1QieDSKVWAZWDKdmBuD6gjemMEcG9BwZBoSbUAUAUBg0BEbGRB8pZQx0tzv0vWapkluwQrFLhM4cU43BhiomkyF7lRlY3sQD5Qeo+dTCqdn3VkiUku53TGxmUxBh3gUOUNwchuAwvuLgi46WrFwlt3Y4/qTlZN8JiVkUOt8puNVZToSDowBGtQ01wxwdWYAEk2A1JOwHU9KL2HBhXBAINwdQRsR1BqGSsG9BgL0BmoBmpAUBg0BqwHOowmE2uQU9KdvA58kY8QjD93m8elxY2F9gxGik8gSCeVZbJOOfBHAR46MyNEG+8RQxTUHKdmF9xyuL66VO2W3d4IyjfCYlZEDpfKb2JVlO9tmAIrFprgy4OruFBZiAALknQADUkk7CpWexHABrgEbHWoYWDahIXoDNAZoAoAoAoAoAoAoAoDSQX0pnDyRJZWCm//wA5iGxSOxURo4fMDqQDewHK9deWsq9BwS5ZnVGMIv3GXHeFTvOkkL5bKiXzWyWnV3JX8YdAUt1t8NCuyKi0/wDOCprLJXE+HGaQaEKI2yyAjMkmdGUqN7jL7a25msK57f7EtCjE8GxcgUM+XxTd4ImF8zMuSdC4sCApOU7Z+dtbo21RbwvbGfqmYbWGG4JOmL7zQxfappfPtFJho48uU/8AyKWt63GtS7qnXhd8JfrlvPy4G1kThHZeaEYZL5RDg5YS6vYd+XQpJkB8QGVjY/n96meorkpP3kvHjnP9BsZsvZ3E/c31VcQjunebRjCmJxf8WeUiQr6daj1q1n8uOPx/sHFkjg3B8UhwjSm5ihRJsz5hmVXBdLWIYsVuTcFdwCKidtTU8e/BKjIuNahYFAFAYNPJD7FK4l2cxEmIU5lEYcMXvrYG9gu9+VderW1QqaxyTRCMOfJYuJ4RpDGFAtnHeNzEY8eUdczKoPoTXMhLblvuRJZZGxvDHkmdx4GCQ91LobOrSkgre5UiQKRz19DUxsSik/1+hi0L4+D4kvCztkUKpZI2BySiZpGIZgMysrBDYA2B66Wu2tJ4We/f2xj5oja8ELDdmcQGdWtkaDHw3zkj77ECSIlTyVLr1Gw0q2eoqaylh5j9Fh/N8kKMkbjs7iLy5Pu74OCKMiQ5ROgkDnKptqrhQ1vw36Vh61e1L/02+PHGP6jaznxDs7imWyaeDG5B3lhGZF+5S43CsL35ZtNqQurTy/w8fMOMhvw3h04xIlfyGMBgz5iHEaL93bYXzkg3F7EG50qnODhhdyUpJljFa6LDNSAoAoBR2k7zuj3YLdQBc29hvW1pNm/4uCmyty48CzsPFOEkMoZVLAorb7amx1AOnyq/qUqt6Vftzg2rFGKSidsXwiQ4xJksq5wZNfC8YjICsnOQObh+QFq1o2xVbg/0/wA9ihxalkkYzhrySu6+BlEZik38Qz5lYDXKc1iPjuBbCFiikn28oSTF0HB8QXgLtlVUiukbA5JFdmcXYDMjhgpIANl9atlbWk8LPfv7Pt+qI2yaF0fZbEmOaJrWkwuMgDZyRmlmd4yVPJUYL6WttV0tRVuUksYcX8kk/m+SFGSJR7PT5pyn3ebDYaOK0hyiRA4kBUGwzKwUNb8JOmlV+tDbFezbfHjjH9RtZE4l2bxbD7s2Pc44L95bI0rK0C6biPKdeWbSsoX1J8+8fHhd/mNrHvDuHzLijK/kZBcM2ZlbLGLIRsujEg31sQdTVE5wcMLuiUpJlhFa6LDNSAoAoAoAoAoAoAoAqAYqQFQ1kBUMBWQCgCoAUZAUJM1ICgCgMUAEVGMgKAKYAVICoAUyAoAp3BmpAUAUAUBioxkIKnACoAUayAoAoAtTICgCo7gzWQCgCgCgCg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936625"/>
            <a:ext cx="45053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0" name="Picture 2" descr="isotopes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2514600"/>
            <a:ext cx="8534400" cy="3698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462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Compounds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Combos of </a:t>
            </a:r>
            <a:r>
              <a:rPr lang="en-US" sz="3200" b="1" dirty="0" smtClean="0">
                <a:solidFill>
                  <a:srgbClr val="7030A0"/>
                </a:solidFill>
              </a:rPr>
              <a:t>two or more elements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Definite proportions </a:t>
            </a:r>
            <a:r>
              <a:rPr lang="en-US" sz="2800" b="1" i="1" dirty="0" smtClean="0"/>
              <a:t>(ex. think ratios 2:1)</a:t>
            </a:r>
            <a:endParaRPr lang="en-US" sz="3200" b="1" i="1" dirty="0"/>
          </a:p>
        </p:txBody>
      </p:sp>
      <p:sp>
        <p:nvSpPr>
          <p:cNvPr id="4" name="AutoShape 2" descr="data:image/jpeg;base64,/9j/4AAQSkZJRgABAQAAAQABAAD/2wCEAAkGBxQSEhUUExQWFRUUFRYWFxUXFhccFxoVHBUXGh8VFxcYHCggGR8mHBccITIhJikrLjAuFx8zODMsNygtLisBCgoKDg0OGxAQGywkICQsLCwsLCwtLCwsLCwsLCwsLCwsLCwsLCwsLCwsLCwsLCwsLCwsLCwsLCwsLCwsLCwsLP/AABEIAJQBVQMBEQACEQEDEQH/xAAbAAACAgMBAAAAAAAAAAAAAAAABQQGAQIDB//EAEEQAAIBAgQDBgMFBgQGAwEAAAECAwARBBIhMQVBUQYTIjJhcYGRoRQjQlJyBxUzYrHBU4KS0SRDk6LC4WPS8Rb/xAAaAQEAAgMBAAAAAAAAAAAAAAAAAQMCBAUG/8QANBEAAgIBAwMCAwYFBQEAAAAAAAECAxEEEiEFMUETUSKRoRQyYXGB4UKxwdHwBhUkUmIj/9oADAMBAAIRAxEAPwD3GgCgCgCgCgCgMUBmgCgCgCgCgCgCgCgCgCgCgCgCgCgCgCgCgCgCgCgCgCgCgCgCgCgCgCgCgCgCgCgCgCgCgCgCgCgCgCgCgI+PxIijZz+EUKNTd6NTn7FAxn7RXhkGdEMd/Fa+YLfUg31sPStimh2JmjptbO18rCLq3GUGgSZraXET2+BtY/Ctc6pj99pzSYephkt9BQHbC8VhkNkkUn8t7N/pOtAd5sUieZlX3IH9alcmErIx7s6K16gz/E2oAoAoAoAoDV3tvQhvCbZBTjMBfIJUzE2C5hcnoOtZbW1lFUL65vEWdcVxKKPzuqnoTr8t6xLiP++4z5Vlb1EMlvnagD99pzjmA6mGT+woDrh+LwubLIt/yk2PyNjQE2gM0AUAUAUAUAUBgmgfYL0BwxWNjjF5HVfcgfIUBE/fkR8okf1SJyPna1AH76X/AA5/+i/9hQG0XGoGNu8Cno91Pya1AMAaAzQBQBQBQBQBQBQBQBQBQETH49YgL3JY2VF1Zj0UUBBlwU06sJWEaspAjUA2vszsdyOgsPehVdUrYOD8lGxX7MZppbSyxiG/iy5i5W/lsQALjnc2rer1mzsjX02k9F8nqCCwA6aVom6ZoDhi8HHKLSIre4H0PKgPJe2mJKyOp/CSAD0G2/patnT15Z5mNU3fLfnuy2fslxjPgbMfLI+QHfurix9s2YX9KnWRUbcI9FXHbFIu1apYFAFAFAFAKu0kloHANmbRRfU8yAOZsDTGeDU10ZSoko9zxDjGIkeRUhuZSwyAC5z30NvQ11NPCMYfEc/p1Dj3PesJgY49VRVJ1JtqT6neuXnLZ20sEqgMUBxxOFSQWdVYeoBoCAeHyRawPp/hSElT+lj4k+o9KAk8P4isl1IKSL5o28w9R1HqKAm0AUAUAUAUBV+2/EWiVQpK5rkkenKpUW2cjqdtkXGMOMlN7Gcenlxv2YzPklR763KlfFdS17XAI/zVvXUKNW42NDv2/Gz03CcKijNwgLc3bxMf8zXNaBvk2gCgOc0KuLMoYdCAR9aAXNwkx64dzGfyG7RH0Kny+62oDpg+JXbu5V7uXkt7qw/NG34h6bigGNAFAFAFAFAFAFAFAROI40RJmIJJOVVG7OdlFAcOG4AqTJLZpn3PJR+ROgHXnQDKgME0At4jxaNEcq6M6i+UMCdwLkA3tc1DeDW1d3pVOaPO8f8AtBmgkDMytGD41yjy31yka3tW5Tp98cmhpNVbY+ex6qtajOwQcdwaCY3lhjkPVkBP1rJTlHszBwjnODTG8LBCtFljkjHgIFhl/wANgPwn6b1i22ZnfhmOEqXtlZTldDurdP7g9KAmUAUAUBGx+LWJC7bDQAbknQKB1JoCJw7BMW76axlYaDlGv5F9ep50DwTUwqA5gihvzBRf50yyEkjqKEkWbicKmzSxg9C63+V6Ar/aTtQYf4WVtAc24NxfS29ZQW54ORqte67fTijPYjtV9t71WULJEVvbYq17H01U1bdT6eH7nRom5xyy11QXEDifDxIAynJImqOOR6Hqp5igM8Mx3eAhhlkQ5XToeRHVTuDQE6gCgCgNJpQilmICqLknkKAQycM+2qWnBWNv4aDRgP8AEJ3zHpta3OsotxeUVW0wsXJtwDshhsHI0kSEyMCud2LMFJByjkBcCs53TktrfBnCCisIf1UZEafiESaPIinozKD8iaA5pxeAmwmjJ6Z1/wB6AmBgdqAzQEXH4JZVyt7gjzKw2ZTyIoCNw3FtmMMv8RRcNsJE5OPXqORoBnQBQBQBQBQBQBQCjAr38zTHVIyY4hyuNGk+eg9BQDegIfEceIgNCzMbIg8zN0H9zyoCInDGl8WJbNz7pSRGvobaufU/KoT4BJm4XE0bRhFVWFvCAKnLKra1bBwl5KUf2YI8oaWcvGDfuxHlJsb2Z8x062Arcjq3COEiujTKotkuFkhu0JLruYWN/wDpudQfQ6e1aZsk/A4tZUDobg/MHmCORHSgO9qAUcTHcyriB5TaOb9JNlc/pJ+RoBuDQGaAKATxDv8AEFj/AA4CVXoZfxN/l2970A3FARuIY5YlzNckmyqPMzHZVHWmAQV4e83ixDG3KFCQoH8zDVz9KAnQ4GNBZY0UdAooCtdruyb4khoXVDYAqwNtBuCAbe1qtrmovLNC7RKdvqeSN2U7IS8PV5FkSWaQjOtiFKLeyKx1BBJNyPxbVZqdR6qSxwjehHbHBbuH41ZVzLcEGzKfMrDdWHI1rEkk0Ap4wndsuIX8HhlH5oidT7rv86DI1Vri42OtAbUAUAnxw7+YQ/8ALjAkl6E/hjPyzH2FANwKA5YrELGpdzZVFyTQCxIpcR4pC0UR2iU2dh1kYaj9I+dASVwkEK3yIg62F/idzUxjKTwiG0jeFYZluoR1OnlBHtUyi4vEgQsZgVgUyQsYgupQaxsOmQmy+4tWDeOSu+5VVub8FcxX7RRFIA8QyZgC2bVRfzbct6vrpdkco0NN1B2v7pe0a4v1qk6gv4zhSyh4/wCLEcyHr1T2YaUBLwWJEqK67MAf/R9eVAd6AKAKAKAKAg8ZxBjhkYebLZf1HQfUigOvD8MIo0jGyKB8eZ+dAd5HABJ0AFz7CgFfCIjITiHGr/wwfwRcrerbn3oBnI1gT0F6rus2QcvYmKyyrjtV9+kdgQ7ZfW/KvP8AT+qai+/bJcNnVn03bp3a/BGTtPJ9qjjHiV2y5bC4vfUHfTevdy0MFQ7H3Rx9NGcotyLkK46eTIU4te4lEy6JIQkq8gx0WX3vofepA3FAcsXhxIjIdmUqfiKAi8BnLwIW8ygo36lJU/0v8aAYUBG4jie7id/yIx+IGg+dAc+D4bu4UU75QWPVzqx+ZNATCaAUcMTvnOIba5WEdEvbP7t/S1AMcWxCMV3ANqyht3Jy7GFibXBSOE8RxBxTZVcoqOXzXy7Gw153t9a6HU3TRo3Ysbl2NijTpQxPySOGdo5xM4nAaMIzeFbFSCAPe5IHxFeV6Rrp62z08eMnV1ui09dMZweHnHI44D2ljxTMgVkdRfK1tV01BB9R869JqtDPTpSbyjkyr28p5O3Ek7lxiF2JCzDqh0EnuvXpetMrG9CGL+N4sRROxFwQRY7G+ljUmtrNR6Fe4ouF7eNFLFEyqYiyx6XzAEhQbk620rYhp3KG41dHq5290elCtVHUAmpAr7PC8bSneZ2k/wAt7KPgoFANaATqv2ick6xQGwHJptyx6hQbe96DJtx/i4wyKxFyzBR0vYm5+ANaOv1T09e6KybWk0j1E9qF2LlfFw/dWzruL2BB9eW1P9P9W9eUlbHGCrW6P0rFli/sZiBDnVnDM73OU6Lbw213OmvyrLrH+oaXqYV1xyuzf4m3boZxgngtfEsN3sTpe2ZSAeh5H51uLk5N9KsrcH5PLeK/s8xUrHMUEYuWKtdio3CrYakbai1b9OqjXDCNbS6N1d2erYCRWjRl1UqpHtatB9zfJFAKuDDI88XJXzr+mQXt8GzfOgGtAFAFAFAFAK+PC4iX808V/YNm/tQDSgFvaE/cOB+PKnwdgp+hNAMEUAADYCw9qAXcS4xHDo1z1tXG1HV6abXTjJtU6Sy3mJU+O4yGBhJDHGG0dXyAnxDcEi4BB5W3r03Tel0TippLnyVO/VTm6nJpLjuacZxTqBJHhyjyKpJRPFdgDlzAXvevL9Tl1D7RKqMpemnx7HY0FWnmvjkuPxLxw4sYk7zz5FzfqsL/AFrr152pS7nGtS3tR7eDHFYM8MinmjfO2h+dWIrNuHTZ4o3O7IpPuQKAk0Ar4LoZ16Tuf9QVv70A0oBZ2i/gkfmeNfnItAMhQEHjspXDykb5CB7nT+9Ad44u7jCqPIgAHsNvpUruHjyUdMTi3nCO5aOUlSlgAAb6qQLi3+9dHX6TT2aOajxLHBbptRDjjsGFwc0LTMjtfKEAJva5vmym+otYafirzPQdPdOb+2Re3Hnszo9S1lPpR2pZzzg5YDiLRJKcQne6qodQofUk5eQIGUHrtXY6jDRdN23VRSb4wjWqqevSrTx5H/ZyHDgDEI4+8BVc1lIs2q2vvcW+FZvWy1dacVwastNZp5OuXOCwYqIOjIdmVlPsRaqDAjcDlLYeInfIAfcCx+ooDPF+HieJoyct9mtex5G3OpRTfSrYbWee4D9npfFZpZ1KwOjMiqbsfMoudhoL79PWtv7TiG1Ir0+nVR6dWmjZYi7SceWBSpBYspvYgWBFt+tSll4NHU6+NM1DGWcuxnaCLExmNAVaAKpUkEkWsGBHW3zrOypw7m1Vb6iyWJ2sCegJqstF3Z5LYaMndhnP6mJY/U0Ao4jxDDYu8MgJUNo17EMCRcdOdbF3THZV8XbuKdbbpbFKCE/FpGwkixwhmitowJY57m4Yjnt8Kz6Pp9H6UoQa3Z5NnVqzVLdZwyRPDFHLHNJmWSRQzRCyroTZm0vci2npWlb0OrU3uxdk/qZLqFten9LG78STxbtKySoFICMmb1JvY3ridcs1OmmoweFg2em6SGooc33RZ8DP3iK35heuhoLZ26eE598cnPtgozaI3ANEdOUc0ij9OYkD5GtxFeRnUgVrpjD/ADQD/tkP/wBqAaUAUAUAUAUAs46bCI9MRFf4tl/8qAZ0As7RD7hj+Qo/wVwT9AaAYg3FxzoCt9oOBK7d67nINWj/ADHYeK/hrmrpVVup3+/g3q+qS01LUVz7ivhnE4pJhC8UZEUZMbFQcgWwAubm2or0WppjodN6m7EeEzVjG2yLlnMn/MjxDENildVbKhLOw2K66fzX6VN+p0z0MpQeXjjHfIo0/px+PhsmcG45LJjBF4ipBLgg6CxsddtbV4npUtV6r35fvnwdrVaSmGm3prPgtnFJgkMjHkjH6GvSnBDhkWSGNTuqKD72FASqAWcF1ac9Z2HyVR/agGdALO0WkN/yvEflItAMqAgcfjLYeUDU5CR7jW30oCXDKGVWGoZQR7EXrGbwsgpM2MxC4pfFZWbKVCLsdN7ZtN9685pOs2z1Oyx5Wex2/sml+ytxXxY7mMHwBosUj5svi8RJ8wO66+a/Svd3a+qVOx9/Bw6pznFwaykcMfxZpJhG0KrEzBQVvmW5sGOtjrv6c60dd0GnV07nN70ja0d6qxKHyJXG+yuYKqDMqgBfQ8z6Em5+NbHSroaWpV8cfUpu1dzudkl3LRgUMOGUSNcxx+JjrsP9q0rmpWNx7ZMc55NuAoVw8QO+QE+51/vWD7kE+gFfC9ZsSf50X5Rqf70AzNCCkdu+BzynvIVz+HxLmVSLc/EQLW9atqkk02cvU6Jzu9RHH9mHZqbDd7PNlBmVAqKwayAk5iy6a35E1dqro2Y2+DoUw2RwXuRbgjqCK1C0X9nnvhouoXKR0ZfCR8xRDlPAqfsnCsrTZ2UE5ihIyZj8L2vyvW/9vunV6WF+fksdqksSXYRYY4nCpJJKLhSLSAgqxLeewNxvexFed6Z0eUtc3a3jv37s62r1OnvqitO+f5GMbiosWgeUsGjIAdLA6m2U3FiOfXQ16PXauXSq3OKznwzmaGi2Vjrf5nTiHEIohAojQjKxDuqs172IBI066dRWr0vb1auV9kVnPb2Mrq7qW41ya/IuXBcX3sSva3L006VF9SrntRqJS/iNOA6rI3J5pWH6c1gfpVRkMiaEN4WWU/iPayCGfvGzkBCmij8182+u3Ss64OfY0IdSrnPYvmWvCYhZEV0OZXAZSOYIuDWLWHhm+jtUEhQBQBQEDjkBeCQL5guZf1L4h9RQEnB4gSIrjZlDD4igN5ogylTqGBB9iLUAt4NMQDA58cNgL/ij/C4+Gh9RUP8AAFY7TY+cSlERyxJCgKSCD9LV5NV6uGslOLffj2PQ6OnTSpzNrGOfckcYw0ECEKO7drF2UX/ym5va+thXrtXob+p0qEpPg42n1sarmsZRpguHPhsM8gfvTMVYlAbBLeGw353+IrDpOijppbJFnVNS9VKKitqRM7DPMyyNIrBCwyZhrtra+ttvrXS6jGmM16eM+SiaSSSGfEW76RcONgVeY9FBuE92IHwBrnlQ3FAaTzBFZm0CgsfYC9AQez8ZWBM3me8je7sWt8LgfCgGVAReKYbvIZE5sjAe9tD87UBjhWJ7yGN+ZUXHRrWI+BBFASmW++xoBVwd+7LYdjqmsZP4or6fFfKfYUAwOHXNmyi4521rXjpaY2eoorPvgy3yxtzwVntVwZ5XDqCSLZbbgjp011rzvUq9UtUpRTa8YOt0/V11wcZee5NbhbGEMwHf5RcgaZuoHI8/eu7qtVq4aJ7fvY8HOhCmOpco/dyKuyHDZYsRJ5u6Kagk2z3FiL87XrmdGndJtzT/AFOp1K6mdMcY3J/Qe8XfvCMMu76yEfhivr8W2Hua9AcQbKLUBh3ABJ2GpoBb2eBMRkO8zvL/AJWbw/8AbagGZoDBW+/Og8C3s633XdnzQs0Z+B0PxUg0AyY0IfZnjvabjMgJIdlNyfCxFjflbb/9ra0tTkzzWmldZY25MsvD5cTjuFQSJ4pQzXBNjIEeSO9ydyAG1rYplVp9Q1Ls/wBj1FOMJSOONxOIw2HXvkKiR8pBKsMoU+F7EjxX2/l+Fcj/AFFe0ovTSaw+64N/pOgqlZKMX4JjJBJhFzRKq58yhBkGYC1/DbratPpUL+pQktW2+eGY6nUWaG/FL5fHuSuysOHxETqYg3dyWIfxgG2hXNtoa6q0H+2yaqb+LHkq1Goum903yPOKT92gjiAEkngjUDQdWtyCjWq3y8s1ckzA4YRRqg2VQPf1+O9AdJkupHUEfShjNbotHjPHuBYuRisULyeIrmW2S4Nj4r2G2tzW/pZ1wacjkaXQyreH2PVey/D2w+EghcgvHGqsRtmtrb41qWyUpto7CWBpVZIUAUAUAUAo4We5keA6KbyReqk3Zf8AKx+RoBuKAg8SwHeWZWKSJfI45dQRzU8xQEeHioUhMQBE+wJ/hseqPt8DY1GB+RB452ZGKbMJSoNs1gDf9J5ae9b+m18qFhLJNe2Em8Fa7Q9oZMP93C2RIvAosDovh1J32qipO6bcjgWa66eoaXZMa9ke0c+Nwt1Ud4JHieXQItgjZsvNssg02uDUair05YZ2625RzItXD8CsS2W5JN2Ym7Mx/ETVJmSqAUcXbvXXDr+Kzy+kQO3ux09r0A2AoDNAFAKMGe5naI+SUmSLpm/Gn9wPU0A3oCHxHACUDUq6m6OPMp9PTqOdARYeKmMhMSBG2wk/5b+ob8J9D9aAYNKMpa9wBe410qDGctsXJ+Ci8X7ftC1xEjKORJuR7/8AqrqafV4RyaOpTtlxHgskXGjOinDKWLorZmBCIrKCCT+I2PlFVShslg6+crIw4dgREDqWdjd3bzMfX0GwHKhJMoBVxuQvlw6+abzH8sQ8zel/KPegGcaBQANAAAB6CgNqAKAUYg9xiA+0c1kf0kF8rfEeH5UA2qAV7inYzCYhs8kZuTc2dgCepANquhdOPYpVEE8pHXCTfZFEUihYl0SVF8AXkrqPIR12qpycnmXcuY1R0kFwVdT0sRUNLHJOWvJx4hw6OZMjjw+mlvY1ZTa6XmHAfLyxZg3hw69zhU7x73IU3Fz+KSTYf10qbrp2y3SZMpN8jHh2AKkySHPKwsW5KPyIOS/1qsxGFAQOMYwxpZNZHOSMdWPP2AuT7UB14fhBFGqD8Itfqdyfib0BJAoDNAFAFAFAFAQuKYLvVFjldDmR+jevodiOlAa8N4h3l0YZJUtnT/yXqp5GgJ16A0kjDCzAEHcEXB+BqOGCAeBQcky+isyj5A2p27EiLtB2ETEtmErR33GUML9Rcg/1q+q70+UjT+xwU96HXZrgMWCgEMVyLlmZrFmY2uxsB0A9gKxutlbPczaSwhrVZJD4lxARAADPI2iINyep6AczQGOGYIxglzmlc5pG6nkB0UbCgJ1AFAFAROJYISplvlIIZWG6sNmFAceG48sTHIMsyjxDkw/OnUH6bUAwvQYNXUEWIBB3B1FOALzwWG91TKdfKSBtbYac6GM1mLj7lA4x+zvFSvZZIhGT5iWzAfptYn41uU6hQXY59Gi9JnovBuHrh4IoVJKxIqAncgC1zWpOW6TZ0VwiWTUDOCl8f7atCxCIpCm12vr8tqsqhveDkf7k3a4RXYadjcauJiOJF88rENfXLlNu7U/lH1vUWV7JYOtCW6OSxVgZBQBQHHF4dZEKOLqwsRQC/AYpo2EEx8X/AC5OUi+p/OOY+NANaALUAvl4LAxv3YU9Vup/7bUBr+4oOaFvRmYj5E0BPggVBlVQoHIAAfIUB0oDhjcWsSl3NgPmTyAHMnpQEHh2Hd37+UWYi0afkQ9f5jz+VANaAKAKAKAKAKAKAKAhcQ4eJbG5R11SRfMD09R1BoMlH7T9pZ4mKrJYp4SVAFyNCbG9rkGrqYOcsHAs1l0tQ4R4wO/2edoXxuHZpNXilMTMBa9lVgbezip1FXpywdultw5LTVBYFAayyhQSxAA3JIA+ZoBY3FGl8OGXP1la4jHsd3PoPnQEjh/DhGSxJeRvNI25/lA/CvoKAnCgCgCgCgCgIfEMAsoF7qy6q66Mp6g/22NBkofabtNPESqyEFLqSABcjQm3qRV1EHOWDgS1l0r3GPCRYP2e9oGxuGZ388crRMQLAkKjg2H8sg+tNRV6csHbqbceSz1SWBQGHcAEk2A3J2oBW/Fe8OXDr3h5vtEvu34vYXoMeCn9pewuImcmJ4rNqcxZbE72spvz6Vs0XRreWjmLQ7LHJeS19kOA/YsMkObOQWZmtYFmNzYchyqu+z1JuR0kuMDuqiQoAoAoDhjMIkqlXFwfmD1B5H1oBcJpcPo4aaMbSKLyAfzqPN7jX0oCfhsfHIuZHVgN7Hb3HKhDaSyyCe02FDhDKoYmwvcC+1r2tWSi32NeGrqm8JjYGsEbIXqQLZ+MLcpEDM+1k8o/W+y/1oAwvDmLCWchnHlUeSP9I5n+Y/SgGYoAoAoAoAoAoAoAoAoDBoQVTtH2Kjxbl+8aMt5rAEE9ddquqvcHlGrLSQ37yXwbsjBholjjMgIJJkDkOzHcnLYHba1tBWNtkrHmRtLhYJv7scbYmb45D9StVkmf3Y53xMtvTux9ctAZj4LFcMwMjDZpGL/IHQfAUAxAoDNAFAFAFAFAFAYNCCp9ouxEeKcv3jxlvMAAQT1F9quqvcHlGq9JDfvXkm8I7JYfDxLFGHGUk95nYOWO5JW29hptoKxtslY8yNvtwTP3Y48uImA9ch+pWqwZ/dsnPEy29BGD88tAZTgkVwXDSkc5GLfJT4R8qAYqoGg0HSgC1AZoAoAoAoAoAoDBoBXxjhyujuqKZcpytbxbbX56Uxk1tXB2UyjHu0eJ8cEssndRozSE2CAHNf1HK3WuppYxgt0vY5mgoafKPa4eHSZVviJAcouAE0NhexK3rlvuzuG37kjb+IZJfSRyR/pFl+lAMYolUBVAUDYAWHyFAb0AUAUAUAUAUAUAUAUAUBg0Agj4u82Lmw8OVfs6xmR2Ba7SAkKoBH4Vvf1FYKWZNGy6YwqjZP8Aizj9CY3FViUfaHSNs1jr4bF2VGO+XNbmd7jlWWUu5UqnN4hk5Y3jsIzKksTSqHsmYE51R3KkKdNEa/sajcvBlGiTxJp49/oRezHaRMRBE8jokjxGUpe1lBIJGbcDmeVRCxNcmep0sq7Gop4TwMF45hyGPfIAqqxLHL4WNlfxWupOgI0PKikit0T9vODphOLQyuUSRWcIr5RvkOzjqD1rLcmRKqcVlrjsThUlSM0JCgCgCgZqaZH5Fd4VxabFJJLD3aoryJGGBLSZCRmLZgEBYab6fKq4Ny5Nq2mFTUX3wn8xrJxaFHWN5FV2vYE2BIFyATpcDlWTaKI1Skm0hD2p7XpBhZJsM8Uzx5SVzXGVpO7vdf5r/wCk1jOzEWza02jdlyrnlZ/tkeDjMFmJlUBCFa5sQzbAg663Fut9Ky3o1/QnnsYPG8OACZkAL5ACbHPp4Mp1zajS19RUuSIVM5Phfid8Fj45gxjcPkYq1tww3BG4NRlMxlCUfvLAqxXGZEx0OGyLllilkzXN/DoB01vUOTUsF8aYumVns0jnwPis8mJmhl7lljVWDRnVWJN4XBY3ItqwtvtURk92GTdVWqlZHPfyWKrDVNqAKAKAh8VxywQyTPfLGhc23sBfSobwsmdVTsmoLzwQOF4jESRRSnu7ShGMYB8KNY+ct4iAb7CojJtZLLIwjJxXg7/v3DXYGZBkVWbMwWyMbBtbXUnYjSm6JitPZjs+RVxPtSqzYVImjkjmkeN2FyVKxh7C25sRWEp/El7l9WlcozcspxX9Rv8AvuDIriVSr5suXUnL5rAa6c+nOs9yZrqiztjsDccw4t98hzJ3gAYElLXzgLqRbnTeh6M/Yk4bFJKgeNldGF1YHQj0NTnJhKLi3GXGBHwrj7PicbDIqquEEJDKSSc6MxvfpYAfGsFP4mbVmmUaq5Rf3s/Rm3Y3jkmL+1d4qr3GJkgULfZAurE7m5PSlct2fzGr08aXHa85in8yx1YagUAUAUAUAUAUAUAUBg1DYEr8GKYl8TC4VpVVZUZSVbLfKwsQVYXI+NYY+LKZsetuqVclwu34C7tN2Ylxiyo2IypJEqZMnhV1kD94PFrewBvyqJ1uXBbptXClqSj2Z04X2beOTFyPIjfaggsqEZCsZj3LG+hvypGva2zGzVKUYL/r9eckSHsMvdxxySFhDBLBGVGU5ZQAXbXUgCwG2tR6XC/ItfUGpuSXdqXyMYrsUXR7yjvDg1wSsFOURhiS5XN4mPvbSpdX8sEQ1uxpY43biZwzs08eLixJkU5MGuEKBCL5Xzd4GzabDT60UPiznwV2alSrdeO8t37FnFWI1EFAZqQFABoDUindAS8M4M+GaQROvdSSNJkZblGY3YIQR4SdbHbWq4rbxk2Lrlak5LlcZ98C3GdlppJVkOIzGPFd/GHQ2VMmXudGAsNwRrrreodbct2S6OrgoOKjjKw/nnJHj7EH92tgHlGr5u9VLG3eiS2Uk8xbfpUKr4NrMvt//IV2PGMfpgk4/seJmeZ5PvnkgluAcgMPlXLfUG5vrz9KlwT5ZhXrXBKCXGH9e5Hx/YtpLMJVDnGx4xyUJUsilRGozaCx31NQ68/Myr1uzjH8Lj8+SdhOyq58UZXLJiJhMAjSRspC2sXjcFh8qyjBLPJXPVNqOP4Vj3z8zpiuByPjYsSsiKsMbRhCpLFWtc5s2+mmlTsec5MY6hKlw93n5EjDcEJxK4mVw0iRGJcoyjKTcswvqdB6U2/Fkxld/wDN1x7N5HVqzKDNAFABoCPjcMssbRuLq6lWHoRasW1jL7GUJOElKPdC7hfDpoYhD3wZUXKjlPvALWF9cpI625VEY8YLbbYTnvxy/BWsZ2ElkuzYkM74M4R3aNjcGQP3vn35W2qv08t8m5DXxjwo9pbv2HGK7Os/2Ng6h8HqPB4XbIEuRe4FgefTpVmzlP2NaOpxvX/b++SPhexwhaOSKT7xPtGbMt1bvmzMbAjLY7eg1rFQSwWS1m5ODXHH0OfDuxncPhjHIO7w8EkOVlJZjIxYvmzWGp2tUKvGOSZ63epJru0/ksEzs32VXDwQRyOXbDZsrI0iKbuW8UYfK2/O+1ZQhjz2K79U7Jykljd+TNMH2adcRjJZHVlxfdXVQ6FTGCFs6vfXntRQabfuTPVJ11xS+7n6nfsh2ebBnEFpA/2idptM3hLbr4mN/wBW558qQhtyY6nUesoLGNqwWKrDVCgCgCgCgCgCgCgCgNJDobb2qu7d6ctvfHBK7lEXjE7YyNED3zgOLGwW/izdBavLdPr1X2jM2+56CWm060rk2s44G3aLiEseIjUJnQquVLkd5I0yIQLblEJe21rnlce1pjF189/2PNSbTOHaKHvMfh4s+XPhcSNzbNngytlDC7Be9K+zdDU1PbW5fiv6/sTLOeDWbjE8TYiNGSRcMMOouCZPGUV5XbNqEF2OnyrJV1ySb7vP5cdvmY5lki4jj2LDLIELAYbHMI1XwzPFNGsTA7gsl3ABOhO+4yjVW1jPlfJrkjdI2xfabELlymIgnFZWy3Eixw50kQBtAWunO9tKhUwzz+H1f+My3SGPDOPSS4hEsuR4VkBQZrExqxDm908TaGxBykXvoK5VRUG/YJy8lnFaxYZqQFAFAamsZZaaQ8lC4jxif7SqIHz5wMoB2zakjpbnXkdPDVfaW5N9/oeip01H2dyk12G+K4jKMcsZTMh7oKtzswlLzC2hylVU32uNs2vt4wi6s+TzWWpY8ETiGE7/AIlNEJCn/CYdgQxurd9NmZACLPl7vXoVvyrOMlGpPzl/yX7kSy3wzK8fnvP4o8keM+z58v8ADiKBu9fx2IzEpyF/apdVfwvy457+c9iFKXJGj49i83eOhQNhMG5iYeGN5J3WWTkT3aEEjpbbnk66sJL3f0XA3SOeM7W4lLEiMWw80pUqbsY8SsakHNoJIiXAsdtzY0VFf1X1Wfp2I3z9iwcJ4tJLipojlyICUKC4IuoGZ7+FtzlKi4IKkitedcFWmu5Ym92B8KqMjNAFAFAFAV/tZjnijBF7Hcjka891qOolKKqzjzg6PTaoWTxNo17F4qWWAtKGtnOTMDcpYa68r31ro9OVipxZ3HU66q7ttb+Rxn4jKMeIymZC0aqLnRDFI7Yiw0IDqEN9rja+vZUIurPn/ODlZeeSJicJ3/EsRGJCtsPhX0Y3DCWbOUAbwsV7sE22K3GoqVJRqi/OX/JfuRjLMjtBP94c0RVcW0GcLpHGFZhI/j1uQqctT8p9Kvh/+c/r7DdJJkZOO4sOzumQNBgCY2HhiMssizSX0J7sWLew255OurCx7y/XC4+YTl5MYntXiEsSI1tAJWQqbn/iVjuDm0DRnPtpfmKj0Yc/54z+w3SHvBuKyS4meNrZY75SoupXMQLve4ewJKlRuCCRrVFlcFBNGUW8tMfCqjNGaAKAKAKAKAKAKAKAKAwaEMiDGxZ8mdc55cz/AL1l6M1HdtCmpcJnWbEKtgxsWNgNyfYDU2+lYpMk5yY6NZViLWd1LKpB8QG9jsSOm+tZKEnFtEZSNsNiVkzZSfCxQ3Vh4ha9swFxruLioaa7jKO1QieDSKVWAZWDKdmBuD6gjemMEcG9BwZBoSbUAUAUBg0BEbGRB8pZQx0tzv0vWapkluwQrFLhM4cU43BhiomkyF7lRlY3sQD5Qeo+dTCqdn3VkiUku53TGxmUxBh3gUOUNwchuAwvuLgi46WrFwlt3Y4/qTlZN8JiVkUOt8puNVZToSDowBGtQ01wxwdWYAEk2A1JOwHU9KL2HBhXBAINwdQRsR1BqGSsG9BgL0BmoBmpAUBg0BqwHOowmE2uQU9KdvA58kY8QjD93m8elxY2F9gxGik8gSCeVZbJOOfBHAR46MyNEG+8RQxTUHKdmF9xyuL66VO2W3d4IyjfCYlZEDpfKb2JVlO9tmAIrFprgy4OruFBZiAALknQADUkk7CpWexHABrgEbHWoYWDahIXoDNAZoAoAoAoAoAoAoAoDSQX0pnDyRJZWCm//wA5iGxSOxURo4fMDqQDewHK9deWsq9BwS5ZnVGMIv3GXHeFTvOkkL5bKiXzWyWnV3JX8YdAUt1t8NCuyKi0/wDOCprLJXE+HGaQaEKI2yyAjMkmdGUqN7jL7a25msK57f7EtCjE8GxcgUM+XxTd4ImF8zMuSdC4sCApOU7Z+dtbo21RbwvbGfqmYbWGG4JOmL7zQxfappfPtFJho48uU/8AyKWt63GtS7qnXhd8JfrlvPy4G1kThHZeaEYZL5RDg5YS6vYd+XQpJkB8QGVjY/n96meorkpP3kvHjnP9BsZsvZ3E/c31VcQjunebRjCmJxf8WeUiQr6daj1q1n8uOPx/sHFkjg3B8UhwjSm5ihRJsz5hmVXBdLWIYsVuTcFdwCKidtTU8e/BKjIuNahYFAFAYNPJD7FK4l2cxEmIU5lEYcMXvrYG9gu9+VderW1QqaxyTRCMOfJYuJ4RpDGFAtnHeNzEY8eUdczKoPoTXMhLblvuRJZZGxvDHkmdx4GCQ91LobOrSkgre5UiQKRz19DUxsSik/1+hi0L4+D4kvCztkUKpZI2BySiZpGIZgMysrBDYA2B66Wu2tJ4We/f2xj5oja8ELDdmcQGdWtkaDHw3zkj77ECSIlTyVLr1Gw0q2eoqaylh5j9Fh/N8kKMkbjs7iLy5Pu74OCKMiQ5ROgkDnKptqrhQ1vw36Vh61e1L/02+PHGP6jaznxDs7imWyaeDG5B3lhGZF+5S43CsL35ZtNqQurTy/w8fMOMhvw3h04xIlfyGMBgz5iHEaL93bYXzkg3F7EG50qnODhhdyUpJljFa6LDNSAoAoBR2k7zuj3YLdQBc29hvW1pNm/4uCmyty48CzsPFOEkMoZVLAorb7amx1AOnyq/qUqt6Vftzg2rFGKSidsXwiQ4xJksq5wZNfC8YjICsnOQObh+QFq1o2xVbg/0/wA9ihxalkkYzhrySu6+BlEZik38Qz5lYDXKc1iPjuBbCFiikn28oSTF0HB8QXgLtlVUiukbA5JFdmcXYDMjhgpIANl9atlbWk8LPfv7Pt+qI2yaF0fZbEmOaJrWkwuMgDZyRmlmd4yVPJUYL6WttV0tRVuUksYcX8kk/m+SFGSJR7PT5pyn3ebDYaOK0hyiRA4kBUGwzKwUNb8JOmlV+tDbFezbfHjjH9RtZE4l2bxbD7s2Pc44L95bI0rK0C6biPKdeWbSsoX1J8+8fHhd/mNrHvDuHzLijK/kZBcM2ZlbLGLIRsujEg31sQdTVE5wcMLuiUpJlhFa6LDNSAoAoAoAoAoAoAoAqAYqQFQ1kBUMBWQCgCoAUZAUJM1ICgCgMUAEVGMgKAKYAVICoAUyAoAp3BmpAUAUAUBioxkIKnACoAUayAoAoAtTICgCo7gzWQCgCgCgCg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936625"/>
            <a:ext cx="45053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4" name="Picture 2" descr="http://www.just-experimenting.com/uploads/2/3/8/6/23864816/238698_orig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19714"/>
            <a:ext cx="4800600" cy="4116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3519" y="3581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2H : 1 O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405" y="5486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1C : 2 O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3581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1N : 3H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24600" y="5486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2H : 2 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57011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333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Chemical Compounds &amp; Properties of Water</vt:lpstr>
      <vt:lpstr>Can you continue to cut or divide something forever without it changing into something else? </vt:lpstr>
      <vt:lpstr>Atoms</vt:lpstr>
      <vt:lpstr>Atoms</vt:lpstr>
      <vt:lpstr>Atoms</vt:lpstr>
      <vt:lpstr>Element</vt:lpstr>
      <vt:lpstr>Isotope</vt:lpstr>
      <vt:lpstr>Isotope</vt:lpstr>
      <vt:lpstr>Compounds</vt:lpstr>
      <vt:lpstr>Chemical Bonds</vt:lpstr>
      <vt:lpstr>Compounds</vt:lpstr>
      <vt:lpstr>On your notes paper…</vt:lpstr>
    </vt:vector>
  </TitlesOfParts>
  <Company>PCSB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Compounds &amp; Properties of Water</dc:title>
  <dc:creator>McCabe, Ashley</dc:creator>
  <cp:lastModifiedBy>McCabe, Ashley</cp:lastModifiedBy>
  <cp:revision>18</cp:revision>
  <dcterms:created xsi:type="dcterms:W3CDTF">2015-08-31T21:03:19Z</dcterms:created>
  <dcterms:modified xsi:type="dcterms:W3CDTF">2015-08-31T21:48:37Z</dcterms:modified>
</cp:coreProperties>
</file>