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50" autoAdjust="0"/>
    <p:restoredTop sz="74165" autoAdjust="0"/>
  </p:normalViewPr>
  <p:slideViewPr>
    <p:cSldViewPr snapToGrid="0">
      <p:cViewPr varScale="1">
        <p:scale>
          <a:sx n="68" d="100"/>
          <a:sy n="68" d="100"/>
        </p:scale>
        <p:origin x="130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Population Ecology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McCabe</a:t>
            </a:r>
          </a:p>
          <a:p>
            <a:r>
              <a:rPr lang="en-US" dirty="0" smtClean="0"/>
              <a:t>10/5-6/15</a:t>
            </a:r>
          </a:p>
          <a:p>
            <a:r>
              <a:rPr lang="en-US" dirty="0" smtClean="0"/>
              <a:t>Biology/Biology Honors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2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33" y="119728"/>
            <a:ext cx="10758078" cy="1507067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Engage/Do Now		10/5-6/15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8" y="1223137"/>
            <a:ext cx="10499167" cy="5634863"/>
          </a:xfrm>
          <a:solidFill>
            <a:schemeClr val="tx1"/>
          </a:solidFill>
        </p:spPr>
        <p:txBody>
          <a:bodyPr>
            <a:normAutofit/>
          </a:bodyPr>
          <a:lstStyle/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On a sheet of notebook paper, define the following:</a:t>
            </a:r>
          </a:p>
          <a:p>
            <a:pPr lvl="1">
              <a:buClr>
                <a:schemeClr val="accent1">
                  <a:lumMod val="50000"/>
                </a:schemeClr>
              </a:buClr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Exponential growth curve – pg. 132</a:t>
            </a:r>
          </a:p>
          <a:p>
            <a:pPr lvl="1">
              <a:buClr>
                <a:schemeClr val="accent1">
                  <a:lumMod val="50000"/>
                </a:schemeClr>
              </a:buClr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Logistic growth curve – pg. 135</a:t>
            </a:r>
          </a:p>
          <a:p>
            <a:pPr lvl="1">
              <a:buClr>
                <a:schemeClr val="accent1">
                  <a:lumMod val="50000"/>
                </a:schemeClr>
              </a:buClr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Carrying capacity – pg. 135</a:t>
            </a:r>
          </a:p>
          <a:p>
            <a:pPr lvl="1">
              <a:buClr>
                <a:schemeClr val="accent1">
                  <a:lumMod val="50000"/>
                </a:schemeClr>
              </a:buClr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Density-dependent limiting factor – pg. 138</a:t>
            </a:r>
          </a:p>
          <a:p>
            <a:pPr lvl="1">
              <a:buClr>
                <a:schemeClr val="accent1">
                  <a:lumMod val="50000"/>
                </a:schemeClr>
              </a:buClr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Density-independent limiting factor – pg. 140</a:t>
            </a:r>
          </a:p>
        </p:txBody>
      </p:sp>
      <p:grpSp>
        <p:nvGrpSpPr>
          <p:cNvPr id="77" name="SMARTInkShape-Group264"/>
          <p:cNvGrpSpPr/>
          <p:nvPr/>
        </p:nvGrpSpPr>
        <p:grpSpPr>
          <a:xfrm>
            <a:off x="10683239" y="228600"/>
            <a:ext cx="1264923" cy="866464"/>
            <a:chOff x="10683239" y="228600"/>
            <a:chExt cx="1264923" cy="866464"/>
          </a:xfrm>
        </p:grpSpPr>
        <p:sp>
          <p:nvSpPr>
            <p:cNvPr id="70" name="SMARTInkShape-785"/>
            <p:cNvSpPr/>
            <p:nvPr/>
          </p:nvSpPr>
          <p:spPr>
            <a:xfrm>
              <a:off x="11902439" y="975360"/>
              <a:ext cx="15242" cy="15241"/>
            </a:xfrm>
            <a:custGeom>
              <a:avLst/>
              <a:gdLst/>
              <a:ahLst/>
              <a:cxnLst/>
              <a:rect l="0" t="0" r="0" b="0"/>
              <a:pathLst>
                <a:path w="15242" h="15241">
                  <a:moveTo>
                    <a:pt x="0" y="0"/>
                  </a:moveTo>
                  <a:lnTo>
                    <a:pt x="15241" y="152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786"/>
            <p:cNvSpPr/>
            <p:nvPr/>
          </p:nvSpPr>
          <p:spPr>
            <a:xfrm>
              <a:off x="11676173" y="411497"/>
              <a:ext cx="271989" cy="441882"/>
            </a:xfrm>
            <a:custGeom>
              <a:avLst/>
              <a:gdLst/>
              <a:ahLst/>
              <a:cxnLst/>
              <a:rect l="0" t="0" r="0" b="0"/>
              <a:pathLst>
                <a:path w="271989" h="441882">
                  <a:moveTo>
                    <a:pt x="271988" y="30463"/>
                  </a:moveTo>
                  <a:lnTo>
                    <a:pt x="257375" y="15851"/>
                  </a:lnTo>
                  <a:lnTo>
                    <a:pt x="256933" y="7319"/>
                  </a:lnTo>
                  <a:lnTo>
                    <a:pt x="255178" y="4873"/>
                  </a:lnTo>
                  <a:lnTo>
                    <a:pt x="252314" y="3243"/>
                  </a:lnTo>
                  <a:lnTo>
                    <a:pt x="235553" y="627"/>
                  </a:lnTo>
                  <a:lnTo>
                    <a:pt x="182594" y="0"/>
                  </a:lnTo>
                  <a:lnTo>
                    <a:pt x="168475" y="4506"/>
                  </a:lnTo>
                  <a:lnTo>
                    <a:pt x="128158" y="24285"/>
                  </a:lnTo>
                  <a:lnTo>
                    <a:pt x="100491" y="30326"/>
                  </a:lnTo>
                  <a:lnTo>
                    <a:pt x="79121" y="43781"/>
                  </a:lnTo>
                  <a:lnTo>
                    <a:pt x="46933" y="68779"/>
                  </a:lnTo>
                  <a:lnTo>
                    <a:pt x="40672" y="71247"/>
                  </a:lnTo>
                  <a:lnTo>
                    <a:pt x="36497" y="74586"/>
                  </a:lnTo>
                  <a:lnTo>
                    <a:pt x="28928" y="85682"/>
                  </a:lnTo>
                  <a:lnTo>
                    <a:pt x="21156" y="88871"/>
                  </a:lnTo>
                  <a:lnTo>
                    <a:pt x="18406" y="93109"/>
                  </a:lnTo>
                  <a:lnTo>
                    <a:pt x="12842" y="111866"/>
                  </a:lnTo>
                  <a:lnTo>
                    <a:pt x="9478" y="115212"/>
                  </a:lnTo>
                  <a:lnTo>
                    <a:pt x="5540" y="117442"/>
                  </a:lnTo>
                  <a:lnTo>
                    <a:pt x="2916" y="120622"/>
                  </a:lnTo>
                  <a:lnTo>
                    <a:pt x="0" y="128672"/>
                  </a:lnTo>
                  <a:lnTo>
                    <a:pt x="916" y="131495"/>
                  </a:lnTo>
                  <a:lnTo>
                    <a:pt x="3219" y="133378"/>
                  </a:lnTo>
                  <a:lnTo>
                    <a:pt x="6449" y="134633"/>
                  </a:lnTo>
                  <a:lnTo>
                    <a:pt x="8601" y="137163"/>
                  </a:lnTo>
                  <a:lnTo>
                    <a:pt x="16572" y="153390"/>
                  </a:lnTo>
                  <a:lnTo>
                    <a:pt x="26389" y="162991"/>
                  </a:lnTo>
                  <a:lnTo>
                    <a:pt x="100919" y="213351"/>
                  </a:lnTo>
                  <a:lnTo>
                    <a:pt x="170369" y="279383"/>
                  </a:lnTo>
                  <a:lnTo>
                    <a:pt x="176023" y="289543"/>
                  </a:lnTo>
                  <a:lnTo>
                    <a:pt x="179654" y="309863"/>
                  </a:lnTo>
                  <a:lnTo>
                    <a:pt x="180282" y="325103"/>
                  </a:lnTo>
                  <a:lnTo>
                    <a:pt x="175914" y="335263"/>
                  </a:lnTo>
                  <a:lnTo>
                    <a:pt x="124207" y="406714"/>
                  </a:lnTo>
                  <a:lnTo>
                    <a:pt x="109291" y="420028"/>
                  </a:lnTo>
                  <a:lnTo>
                    <a:pt x="99206" y="423736"/>
                  </a:lnTo>
                  <a:lnTo>
                    <a:pt x="95840" y="426419"/>
                  </a:lnTo>
                  <a:lnTo>
                    <a:pt x="89409" y="436591"/>
                  </a:lnTo>
                  <a:lnTo>
                    <a:pt x="81903" y="439564"/>
                  </a:lnTo>
                  <a:lnTo>
                    <a:pt x="46342" y="441881"/>
                  </a:lnTo>
                  <a:lnTo>
                    <a:pt x="28147" y="4267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787"/>
            <p:cNvSpPr/>
            <p:nvPr/>
          </p:nvSpPr>
          <p:spPr>
            <a:xfrm>
              <a:off x="11231880" y="502920"/>
              <a:ext cx="426721" cy="137161"/>
            </a:xfrm>
            <a:custGeom>
              <a:avLst/>
              <a:gdLst/>
              <a:ahLst/>
              <a:cxnLst/>
              <a:rect l="0" t="0" r="0" b="0"/>
              <a:pathLst>
                <a:path w="426721" h="137161">
                  <a:moveTo>
                    <a:pt x="0" y="137160"/>
                  </a:moveTo>
                  <a:lnTo>
                    <a:pt x="25994" y="112859"/>
                  </a:lnTo>
                  <a:lnTo>
                    <a:pt x="97129" y="82539"/>
                  </a:lnTo>
                  <a:lnTo>
                    <a:pt x="147401" y="68944"/>
                  </a:lnTo>
                  <a:lnTo>
                    <a:pt x="177503" y="52064"/>
                  </a:lnTo>
                  <a:lnTo>
                    <a:pt x="248636" y="34029"/>
                  </a:lnTo>
                  <a:lnTo>
                    <a:pt x="286466" y="27016"/>
                  </a:lnTo>
                  <a:lnTo>
                    <a:pt x="321500" y="17566"/>
                  </a:lnTo>
                  <a:lnTo>
                    <a:pt x="355199" y="14006"/>
                  </a:lnTo>
                  <a:lnTo>
                    <a:pt x="384433" y="3268"/>
                  </a:lnTo>
                  <a:lnTo>
                    <a:pt x="42672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788"/>
            <p:cNvSpPr/>
            <p:nvPr/>
          </p:nvSpPr>
          <p:spPr>
            <a:xfrm>
              <a:off x="11262361" y="548640"/>
              <a:ext cx="396240" cy="152401"/>
            </a:xfrm>
            <a:custGeom>
              <a:avLst/>
              <a:gdLst/>
              <a:ahLst/>
              <a:cxnLst/>
              <a:rect l="0" t="0" r="0" b="0"/>
              <a:pathLst>
                <a:path w="396240" h="152401">
                  <a:moveTo>
                    <a:pt x="0" y="152400"/>
                  </a:moveTo>
                  <a:lnTo>
                    <a:pt x="0" y="139278"/>
                  </a:lnTo>
                  <a:lnTo>
                    <a:pt x="8089" y="129697"/>
                  </a:lnTo>
                  <a:lnTo>
                    <a:pt x="16577" y="125377"/>
                  </a:lnTo>
                  <a:lnTo>
                    <a:pt x="21211" y="124224"/>
                  </a:lnTo>
                  <a:lnTo>
                    <a:pt x="88348" y="81144"/>
                  </a:lnTo>
                  <a:lnTo>
                    <a:pt x="156168" y="53756"/>
                  </a:lnTo>
                  <a:lnTo>
                    <a:pt x="188512" y="48101"/>
                  </a:lnTo>
                  <a:lnTo>
                    <a:pt x="243242" y="41518"/>
                  </a:lnTo>
                  <a:lnTo>
                    <a:pt x="274142" y="33751"/>
                  </a:lnTo>
                  <a:lnTo>
                    <a:pt x="304747" y="26933"/>
                  </a:lnTo>
                  <a:lnTo>
                    <a:pt x="337338" y="17550"/>
                  </a:lnTo>
                  <a:lnTo>
                    <a:pt x="360082" y="14003"/>
                  </a:lnTo>
                  <a:lnTo>
                    <a:pt x="380880" y="3268"/>
                  </a:lnTo>
                  <a:lnTo>
                    <a:pt x="39623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789"/>
            <p:cNvSpPr/>
            <p:nvPr/>
          </p:nvSpPr>
          <p:spPr>
            <a:xfrm>
              <a:off x="11338561" y="228600"/>
              <a:ext cx="60873" cy="685801"/>
            </a:xfrm>
            <a:custGeom>
              <a:avLst/>
              <a:gdLst/>
              <a:ahLst/>
              <a:cxnLst/>
              <a:rect l="0" t="0" r="0" b="0"/>
              <a:pathLst>
                <a:path w="60873" h="685801">
                  <a:moveTo>
                    <a:pt x="30478" y="0"/>
                  </a:moveTo>
                  <a:lnTo>
                    <a:pt x="30478" y="8090"/>
                  </a:lnTo>
                  <a:lnTo>
                    <a:pt x="34994" y="16578"/>
                  </a:lnTo>
                  <a:lnTo>
                    <a:pt x="40952" y="25995"/>
                  </a:lnTo>
                  <a:lnTo>
                    <a:pt x="44777" y="45838"/>
                  </a:lnTo>
                  <a:lnTo>
                    <a:pt x="46994" y="57626"/>
                  </a:lnTo>
                  <a:lnTo>
                    <a:pt x="58785" y="94409"/>
                  </a:lnTo>
                  <a:lnTo>
                    <a:pt x="60872" y="167954"/>
                  </a:lnTo>
                  <a:lnTo>
                    <a:pt x="56418" y="202729"/>
                  </a:lnTo>
                  <a:lnTo>
                    <a:pt x="45435" y="274927"/>
                  </a:lnTo>
                  <a:lnTo>
                    <a:pt x="24693" y="350600"/>
                  </a:lnTo>
                  <a:lnTo>
                    <a:pt x="15413" y="413189"/>
                  </a:lnTo>
                  <a:lnTo>
                    <a:pt x="3545" y="479990"/>
                  </a:lnTo>
                  <a:lnTo>
                    <a:pt x="311" y="547965"/>
                  </a:lnTo>
                  <a:lnTo>
                    <a:pt x="5" y="622494"/>
                  </a:lnTo>
                  <a:lnTo>
                    <a:pt x="0" y="6858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790"/>
            <p:cNvSpPr/>
            <p:nvPr/>
          </p:nvSpPr>
          <p:spPr>
            <a:xfrm>
              <a:off x="11323320" y="441960"/>
              <a:ext cx="45720" cy="335281"/>
            </a:xfrm>
            <a:custGeom>
              <a:avLst/>
              <a:gdLst/>
              <a:ahLst/>
              <a:cxnLst/>
              <a:rect l="0" t="0" r="0" b="0"/>
              <a:pathLst>
                <a:path w="45720" h="335281">
                  <a:moveTo>
                    <a:pt x="45719" y="0"/>
                  </a:moveTo>
                  <a:lnTo>
                    <a:pt x="33553" y="69615"/>
                  </a:lnTo>
                  <a:lnTo>
                    <a:pt x="21419" y="129941"/>
                  </a:lnTo>
                  <a:lnTo>
                    <a:pt x="16460" y="196694"/>
                  </a:lnTo>
                  <a:lnTo>
                    <a:pt x="11086" y="238902"/>
                  </a:lnTo>
                  <a:lnTo>
                    <a:pt x="2190" y="283505"/>
                  </a:lnTo>
                  <a:lnTo>
                    <a:pt x="0" y="3352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791"/>
            <p:cNvSpPr/>
            <p:nvPr/>
          </p:nvSpPr>
          <p:spPr>
            <a:xfrm>
              <a:off x="10683239" y="442175"/>
              <a:ext cx="393855" cy="652889"/>
            </a:xfrm>
            <a:custGeom>
              <a:avLst/>
              <a:gdLst/>
              <a:ahLst/>
              <a:cxnLst/>
              <a:rect l="0" t="0" r="0" b="0"/>
              <a:pathLst>
                <a:path w="393855" h="652889">
                  <a:moveTo>
                    <a:pt x="45722" y="136945"/>
                  </a:moveTo>
                  <a:lnTo>
                    <a:pt x="45722" y="145035"/>
                  </a:lnTo>
                  <a:lnTo>
                    <a:pt x="50236" y="153523"/>
                  </a:lnTo>
                  <a:lnTo>
                    <a:pt x="56195" y="162940"/>
                  </a:lnTo>
                  <a:lnTo>
                    <a:pt x="59549" y="179455"/>
                  </a:lnTo>
                  <a:lnTo>
                    <a:pt x="60907" y="254056"/>
                  </a:lnTo>
                  <a:lnTo>
                    <a:pt x="60959" y="327529"/>
                  </a:lnTo>
                  <a:lnTo>
                    <a:pt x="56445" y="367828"/>
                  </a:lnTo>
                  <a:lnTo>
                    <a:pt x="45439" y="440352"/>
                  </a:lnTo>
                  <a:lnTo>
                    <a:pt x="32784" y="504863"/>
                  </a:lnTo>
                  <a:lnTo>
                    <a:pt x="29244" y="560705"/>
                  </a:lnTo>
                  <a:lnTo>
                    <a:pt x="11694" y="620679"/>
                  </a:lnTo>
                  <a:lnTo>
                    <a:pt x="687" y="638742"/>
                  </a:lnTo>
                  <a:lnTo>
                    <a:pt x="61" y="652888"/>
                  </a:lnTo>
                  <a:lnTo>
                    <a:pt x="2" y="586295"/>
                  </a:lnTo>
                  <a:lnTo>
                    <a:pt x="0" y="516911"/>
                  </a:lnTo>
                  <a:lnTo>
                    <a:pt x="0" y="453671"/>
                  </a:lnTo>
                  <a:lnTo>
                    <a:pt x="1695" y="426726"/>
                  </a:lnTo>
                  <a:lnTo>
                    <a:pt x="15522" y="359237"/>
                  </a:lnTo>
                  <a:lnTo>
                    <a:pt x="30639" y="285718"/>
                  </a:lnTo>
                  <a:lnTo>
                    <a:pt x="61268" y="213230"/>
                  </a:lnTo>
                  <a:lnTo>
                    <a:pt x="96539" y="142030"/>
                  </a:lnTo>
                  <a:lnTo>
                    <a:pt x="111203" y="126223"/>
                  </a:lnTo>
                  <a:lnTo>
                    <a:pt x="127318" y="111860"/>
                  </a:lnTo>
                  <a:lnTo>
                    <a:pt x="155976" y="79559"/>
                  </a:lnTo>
                  <a:lnTo>
                    <a:pt x="223345" y="23350"/>
                  </a:lnTo>
                  <a:lnTo>
                    <a:pt x="299535" y="1414"/>
                  </a:lnTo>
                  <a:lnTo>
                    <a:pt x="337995" y="0"/>
                  </a:lnTo>
                  <a:lnTo>
                    <a:pt x="349469" y="4396"/>
                  </a:lnTo>
                  <a:lnTo>
                    <a:pt x="370633" y="21016"/>
                  </a:lnTo>
                  <a:lnTo>
                    <a:pt x="376393" y="30670"/>
                  </a:lnTo>
                  <a:lnTo>
                    <a:pt x="393854" y="87061"/>
                  </a:lnTo>
                  <a:lnTo>
                    <a:pt x="390664" y="102356"/>
                  </a:lnTo>
                  <a:lnTo>
                    <a:pt x="385296" y="116492"/>
                  </a:lnTo>
                  <a:lnTo>
                    <a:pt x="369210" y="181720"/>
                  </a:lnTo>
                  <a:lnTo>
                    <a:pt x="330670" y="244313"/>
                  </a:lnTo>
                  <a:lnTo>
                    <a:pt x="262535" y="316269"/>
                  </a:lnTo>
                  <a:lnTo>
                    <a:pt x="224388" y="349993"/>
                  </a:lnTo>
                  <a:lnTo>
                    <a:pt x="167928" y="391501"/>
                  </a:lnTo>
                  <a:lnTo>
                    <a:pt x="147377" y="395131"/>
                  </a:lnTo>
                  <a:lnTo>
                    <a:pt x="91441" y="3960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SMARTInkShape-Group265"/>
          <p:cNvGrpSpPr/>
          <p:nvPr/>
        </p:nvGrpSpPr>
        <p:grpSpPr>
          <a:xfrm>
            <a:off x="9479280" y="244678"/>
            <a:ext cx="670356" cy="745894"/>
            <a:chOff x="9479280" y="244678"/>
            <a:chExt cx="670356" cy="745894"/>
          </a:xfrm>
        </p:grpSpPr>
        <p:sp>
          <p:nvSpPr>
            <p:cNvPr id="78" name="SMARTInkShape-792"/>
            <p:cNvSpPr/>
            <p:nvPr/>
          </p:nvSpPr>
          <p:spPr>
            <a:xfrm>
              <a:off x="9799399" y="244678"/>
              <a:ext cx="350237" cy="715228"/>
            </a:xfrm>
            <a:custGeom>
              <a:avLst/>
              <a:gdLst/>
              <a:ahLst/>
              <a:cxnLst/>
              <a:rect l="0" t="0" r="0" b="0"/>
              <a:pathLst>
                <a:path w="350237" h="715228">
                  <a:moveTo>
                    <a:pt x="274240" y="44882"/>
                  </a:moveTo>
                  <a:lnTo>
                    <a:pt x="261119" y="44882"/>
                  </a:lnTo>
                  <a:lnTo>
                    <a:pt x="246065" y="58004"/>
                  </a:lnTo>
                  <a:lnTo>
                    <a:pt x="201668" y="129499"/>
                  </a:lnTo>
                  <a:lnTo>
                    <a:pt x="177999" y="167461"/>
                  </a:lnTo>
                  <a:lnTo>
                    <a:pt x="162038" y="189108"/>
                  </a:lnTo>
                  <a:lnTo>
                    <a:pt x="124522" y="259173"/>
                  </a:lnTo>
                  <a:lnTo>
                    <a:pt x="80320" y="322502"/>
                  </a:lnTo>
                  <a:lnTo>
                    <a:pt x="56630" y="388904"/>
                  </a:lnTo>
                  <a:lnTo>
                    <a:pt x="35645" y="453385"/>
                  </a:lnTo>
                  <a:lnTo>
                    <a:pt x="10102" y="519271"/>
                  </a:lnTo>
                  <a:lnTo>
                    <a:pt x="815" y="587721"/>
                  </a:lnTo>
                  <a:lnTo>
                    <a:pt x="0" y="641248"/>
                  </a:lnTo>
                  <a:lnTo>
                    <a:pt x="13050" y="687654"/>
                  </a:lnTo>
                  <a:lnTo>
                    <a:pt x="15446" y="691837"/>
                  </a:lnTo>
                  <a:lnTo>
                    <a:pt x="18738" y="694625"/>
                  </a:lnTo>
                  <a:lnTo>
                    <a:pt x="26911" y="699417"/>
                  </a:lnTo>
                  <a:lnTo>
                    <a:pt x="41031" y="709941"/>
                  </a:lnTo>
                  <a:lnTo>
                    <a:pt x="55941" y="713812"/>
                  </a:lnTo>
                  <a:lnTo>
                    <a:pt x="81219" y="715227"/>
                  </a:lnTo>
                  <a:lnTo>
                    <a:pt x="91369" y="710831"/>
                  </a:lnTo>
                  <a:lnTo>
                    <a:pt x="156773" y="664562"/>
                  </a:lnTo>
                  <a:lnTo>
                    <a:pt x="210077" y="593122"/>
                  </a:lnTo>
                  <a:lnTo>
                    <a:pt x="243479" y="520465"/>
                  </a:lnTo>
                  <a:lnTo>
                    <a:pt x="274216" y="444575"/>
                  </a:lnTo>
                  <a:lnTo>
                    <a:pt x="299638" y="378610"/>
                  </a:lnTo>
                  <a:lnTo>
                    <a:pt x="316949" y="311848"/>
                  </a:lnTo>
                  <a:lnTo>
                    <a:pt x="335306" y="238086"/>
                  </a:lnTo>
                  <a:lnTo>
                    <a:pt x="348113" y="187144"/>
                  </a:lnTo>
                  <a:lnTo>
                    <a:pt x="350236" y="126164"/>
                  </a:lnTo>
                  <a:lnTo>
                    <a:pt x="345835" y="110358"/>
                  </a:lnTo>
                  <a:lnTo>
                    <a:pt x="324070" y="63696"/>
                  </a:lnTo>
                  <a:lnTo>
                    <a:pt x="320095" y="51551"/>
                  </a:lnTo>
                  <a:lnTo>
                    <a:pt x="312683" y="40508"/>
                  </a:lnTo>
                  <a:lnTo>
                    <a:pt x="303744" y="34471"/>
                  </a:lnTo>
                  <a:lnTo>
                    <a:pt x="294127" y="30095"/>
                  </a:lnTo>
                  <a:lnTo>
                    <a:pt x="261995" y="1992"/>
                  </a:lnTo>
                  <a:lnTo>
                    <a:pt x="255817" y="420"/>
                  </a:lnTo>
                  <a:lnTo>
                    <a:pt x="251798" y="0"/>
                  </a:lnTo>
                  <a:lnTo>
                    <a:pt x="249119" y="1414"/>
                  </a:lnTo>
                  <a:lnTo>
                    <a:pt x="247333" y="4050"/>
                  </a:lnTo>
                  <a:lnTo>
                    <a:pt x="246143" y="7501"/>
                  </a:lnTo>
                  <a:lnTo>
                    <a:pt x="243655" y="9801"/>
                  </a:lnTo>
                  <a:lnTo>
                    <a:pt x="236377" y="12357"/>
                  </a:lnTo>
                  <a:lnTo>
                    <a:pt x="233758" y="14732"/>
                  </a:lnTo>
                  <a:lnTo>
                    <a:pt x="228521" y="296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793"/>
            <p:cNvSpPr/>
            <p:nvPr/>
          </p:nvSpPr>
          <p:spPr>
            <a:xfrm>
              <a:off x="9479280" y="259080"/>
              <a:ext cx="198121" cy="731492"/>
            </a:xfrm>
            <a:custGeom>
              <a:avLst/>
              <a:gdLst/>
              <a:ahLst/>
              <a:cxnLst/>
              <a:rect l="0" t="0" r="0" b="0"/>
              <a:pathLst>
                <a:path w="198121" h="731492">
                  <a:moveTo>
                    <a:pt x="198120" y="0"/>
                  </a:moveTo>
                  <a:lnTo>
                    <a:pt x="184998" y="13122"/>
                  </a:lnTo>
                  <a:lnTo>
                    <a:pt x="183508" y="22703"/>
                  </a:lnTo>
                  <a:lnTo>
                    <a:pt x="182896" y="58012"/>
                  </a:lnTo>
                  <a:lnTo>
                    <a:pt x="155892" y="130407"/>
                  </a:lnTo>
                  <a:lnTo>
                    <a:pt x="126861" y="205325"/>
                  </a:lnTo>
                  <a:lnTo>
                    <a:pt x="106653" y="272231"/>
                  </a:lnTo>
                  <a:lnTo>
                    <a:pt x="86355" y="334867"/>
                  </a:lnTo>
                  <a:lnTo>
                    <a:pt x="66039" y="406632"/>
                  </a:lnTo>
                  <a:lnTo>
                    <a:pt x="45720" y="475998"/>
                  </a:lnTo>
                  <a:lnTo>
                    <a:pt x="22013" y="551868"/>
                  </a:lnTo>
                  <a:lnTo>
                    <a:pt x="8042" y="617175"/>
                  </a:lnTo>
                  <a:lnTo>
                    <a:pt x="314" y="688877"/>
                  </a:lnTo>
                  <a:lnTo>
                    <a:pt x="0" y="731491"/>
                  </a:lnTo>
                  <a:lnTo>
                    <a:pt x="0" y="7162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SMARTInkShape-Group266"/>
          <p:cNvGrpSpPr/>
          <p:nvPr/>
        </p:nvGrpSpPr>
        <p:grpSpPr>
          <a:xfrm>
            <a:off x="3169920" y="5440680"/>
            <a:ext cx="746761" cy="762001"/>
            <a:chOff x="3169920" y="5440680"/>
            <a:chExt cx="746761" cy="762001"/>
          </a:xfrm>
        </p:grpSpPr>
        <p:sp>
          <p:nvSpPr>
            <p:cNvPr id="81" name="SMARTInkShape-794"/>
            <p:cNvSpPr/>
            <p:nvPr/>
          </p:nvSpPr>
          <p:spPr>
            <a:xfrm>
              <a:off x="3185160" y="6141720"/>
              <a:ext cx="320041" cy="60961"/>
            </a:xfrm>
            <a:custGeom>
              <a:avLst/>
              <a:gdLst/>
              <a:ahLst/>
              <a:cxnLst/>
              <a:rect l="0" t="0" r="0" b="0"/>
              <a:pathLst>
                <a:path w="320041" h="60961">
                  <a:moveTo>
                    <a:pt x="0" y="60960"/>
                  </a:moveTo>
                  <a:lnTo>
                    <a:pt x="75567" y="60960"/>
                  </a:lnTo>
                  <a:lnTo>
                    <a:pt x="121276" y="60960"/>
                  </a:lnTo>
                  <a:lnTo>
                    <a:pt x="136516" y="46348"/>
                  </a:lnTo>
                  <a:lnTo>
                    <a:pt x="175528" y="45720"/>
                  </a:lnTo>
                  <a:lnTo>
                    <a:pt x="177978" y="44027"/>
                  </a:lnTo>
                  <a:lnTo>
                    <a:pt x="179612" y="41205"/>
                  </a:lnTo>
                  <a:lnTo>
                    <a:pt x="182234" y="32598"/>
                  </a:lnTo>
                  <a:lnTo>
                    <a:pt x="187109" y="31423"/>
                  </a:lnTo>
                  <a:lnTo>
                    <a:pt x="226291" y="30481"/>
                  </a:lnTo>
                  <a:lnTo>
                    <a:pt x="227060" y="28787"/>
                  </a:lnTo>
                  <a:lnTo>
                    <a:pt x="228398" y="17358"/>
                  </a:lnTo>
                  <a:lnTo>
                    <a:pt x="233025" y="16182"/>
                  </a:lnTo>
                  <a:lnTo>
                    <a:pt x="273691" y="15240"/>
                  </a:lnTo>
                  <a:lnTo>
                    <a:pt x="274133" y="7150"/>
                  </a:lnTo>
                  <a:lnTo>
                    <a:pt x="275889" y="4766"/>
                  </a:lnTo>
                  <a:lnTo>
                    <a:pt x="289373" y="55"/>
                  </a:lnTo>
                  <a:lnTo>
                    <a:pt x="3200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795"/>
            <p:cNvSpPr/>
            <p:nvPr/>
          </p:nvSpPr>
          <p:spPr>
            <a:xfrm>
              <a:off x="3169920" y="5440680"/>
              <a:ext cx="746761" cy="76201"/>
            </a:xfrm>
            <a:custGeom>
              <a:avLst/>
              <a:gdLst/>
              <a:ahLst/>
              <a:cxnLst/>
              <a:rect l="0" t="0" r="0" b="0"/>
              <a:pathLst>
                <a:path w="746761" h="76201">
                  <a:moveTo>
                    <a:pt x="0" y="76200"/>
                  </a:moveTo>
                  <a:lnTo>
                    <a:pt x="23275" y="76200"/>
                  </a:lnTo>
                  <a:lnTo>
                    <a:pt x="25677" y="74507"/>
                  </a:lnTo>
                  <a:lnTo>
                    <a:pt x="27278" y="71684"/>
                  </a:lnTo>
                  <a:lnTo>
                    <a:pt x="29847" y="63078"/>
                  </a:lnTo>
                  <a:lnTo>
                    <a:pt x="34714" y="61902"/>
                  </a:lnTo>
                  <a:lnTo>
                    <a:pt x="53620" y="60976"/>
                  </a:lnTo>
                  <a:lnTo>
                    <a:pt x="56066" y="59277"/>
                  </a:lnTo>
                  <a:lnTo>
                    <a:pt x="57698" y="56452"/>
                  </a:lnTo>
                  <a:lnTo>
                    <a:pt x="58785" y="52874"/>
                  </a:lnTo>
                  <a:lnTo>
                    <a:pt x="61203" y="50489"/>
                  </a:lnTo>
                  <a:lnTo>
                    <a:pt x="73891" y="46348"/>
                  </a:lnTo>
                  <a:lnTo>
                    <a:pt x="98842" y="45736"/>
                  </a:lnTo>
                  <a:lnTo>
                    <a:pt x="101455" y="44038"/>
                  </a:lnTo>
                  <a:lnTo>
                    <a:pt x="103197" y="41212"/>
                  </a:lnTo>
                  <a:lnTo>
                    <a:pt x="104358" y="37634"/>
                  </a:lnTo>
                  <a:lnTo>
                    <a:pt x="106825" y="35250"/>
                  </a:lnTo>
                  <a:lnTo>
                    <a:pt x="119598" y="31108"/>
                  </a:lnTo>
                  <a:lnTo>
                    <a:pt x="195313" y="30480"/>
                  </a:lnTo>
                  <a:lnTo>
                    <a:pt x="271366" y="30480"/>
                  </a:lnTo>
                  <a:lnTo>
                    <a:pt x="346855" y="30480"/>
                  </a:lnTo>
                  <a:lnTo>
                    <a:pt x="373014" y="30480"/>
                  </a:lnTo>
                  <a:lnTo>
                    <a:pt x="381966" y="25964"/>
                  </a:lnTo>
                  <a:lnTo>
                    <a:pt x="391589" y="20006"/>
                  </a:lnTo>
                  <a:lnTo>
                    <a:pt x="408526" y="15868"/>
                  </a:lnTo>
                  <a:lnTo>
                    <a:pt x="483021" y="15240"/>
                  </a:lnTo>
                  <a:lnTo>
                    <a:pt x="557536" y="15240"/>
                  </a:lnTo>
                  <a:lnTo>
                    <a:pt x="632095" y="15240"/>
                  </a:lnTo>
                  <a:lnTo>
                    <a:pt x="634757" y="13546"/>
                  </a:lnTo>
                  <a:lnTo>
                    <a:pt x="636531" y="10724"/>
                  </a:lnTo>
                  <a:lnTo>
                    <a:pt x="637714" y="7149"/>
                  </a:lnTo>
                  <a:lnTo>
                    <a:pt x="640196" y="4766"/>
                  </a:lnTo>
                  <a:lnTo>
                    <a:pt x="652994" y="627"/>
                  </a:lnTo>
                  <a:lnTo>
                    <a:pt x="728252" y="0"/>
                  </a:lnTo>
                  <a:lnTo>
                    <a:pt x="7467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5431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3673" y="1362761"/>
            <a:ext cx="3760743" cy="26283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33" y="119728"/>
            <a:ext cx="10758078" cy="1507067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Engage/Do Now – Outdoor activity		10/5-6/15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223137"/>
            <a:ext cx="8534400" cy="3309103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2400" b="1" dirty="0" smtClean="0"/>
              <a:t>For today, I will need only two people to act as rabbits</a:t>
            </a:r>
          </a:p>
          <a:p>
            <a:r>
              <a:rPr lang="en-US" sz="2400" b="1" dirty="0" smtClean="0"/>
              <a:t>Everyone else will be parts of the environment</a:t>
            </a:r>
          </a:p>
          <a:p>
            <a:pPr lvl="1"/>
            <a:r>
              <a:rPr lang="en-US" sz="2000" b="1" dirty="0" smtClean="0"/>
              <a:t>Shelter = hold hands in a triangle over your head</a:t>
            </a:r>
          </a:p>
          <a:p>
            <a:pPr lvl="1"/>
            <a:r>
              <a:rPr lang="en-US" sz="2000" b="1" dirty="0" smtClean="0"/>
              <a:t>Water = place one hand over your mouth</a:t>
            </a:r>
          </a:p>
          <a:p>
            <a:pPr lvl="1"/>
            <a:r>
              <a:rPr lang="en-US" sz="2000" b="1" dirty="0" smtClean="0"/>
              <a:t>Food = place one hand over your stomach</a:t>
            </a:r>
          </a:p>
          <a:p>
            <a:r>
              <a:rPr lang="en-US" sz="2400" b="1" dirty="0" smtClean="0"/>
              <a:t>Once you choose to be a resource, you cannot change it</a:t>
            </a:r>
            <a:endParaRPr lang="en-US" sz="24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8391" y="3991087"/>
            <a:ext cx="3386025" cy="21103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12229"/>
            <a:ext cx="3528508" cy="23993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781" y="4505072"/>
            <a:ext cx="3615462" cy="240654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703" y="4498636"/>
            <a:ext cx="3408810" cy="241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88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3673" y="1362761"/>
            <a:ext cx="3760743" cy="26283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33" y="119728"/>
            <a:ext cx="10758078" cy="1507067"/>
          </a:xfrm>
        </p:spPr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633" y="964723"/>
            <a:ext cx="8534400" cy="3833657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We will line up at the door</a:t>
            </a:r>
          </a:p>
          <a:p>
            <a:pPr lvl="1"/>
            <a:r>
              <a:rPr lang="en-US" sz="2200" b="1" dirty="0" smtClean="0"/>
              <a:t>Bring your pencil and lab paper and a clipboard (1 per group)</a:t>
            </a:r>
          </a:p>
          <a:p>
            <a:r>
              <a:rPr lang="en-US" sz="2400" b="1" dirty="0" smtClean="0"/>
              <a:t>We will quietly and quickly walk to the space in front of </a:t>
            </a:r>
            <a:r>
              <a:rPr lang="en-US" sz="2400" b="1" smtClean="0"/>
              <a:t>the library</a:t>
            </a:r>
            <a:endParaRPr lang="en-US" sz="24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8391" y="3991087"/>
            <a:ext cx="3386025" cy="21103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12229"/>
            <a:ext cx="3528508" cy="23993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781" y="4505072"/>
            <a:ext cx="3615462" cy="240654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703" y="4498636"/>
            <a:ext cx="3408810" cy="241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93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67046"/>
              </p:ext>
            </p:extLst>
          </p:nvPr>
        </p:nvGraphicFramePr>
        <p:xfrm>
          <a:off x="0" y="-58626"/>
          <a:ext cx="8073389" cy="6975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551"/>
                <a:gridCol w="1638300"/>
                <a:gridCol w="2241357"/>
                <a:gridCol w="2460181"/>
              </a:tblGrid>
              <a:tr h="635412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Generation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Rabbit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Environment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Fox</a:t>
                      </a:r>
                      <a:endParaRPr lang="en-US" sz="2000" b="1" dirty="0"/>
                    </a:p>
                  </a:txBody>
                  <a:tcPr/>
                </a:tc>
              </a:tr>
              <a:tr h="35914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</a:tr>
              <a:tr h="35914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14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14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14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14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14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14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14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9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14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14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14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14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14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14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14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56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455</TotalTime>
  <Words>178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Slice</vt:lpstr>
      <vt:lpstr>Population Ecology Lab</vt:lpstr>
      <vt:lpstr>Engage/Do Now  10/5-6/15</vt:lpstr>
      <vt:lpstr>Engage/Do Now – Outdoor activity  10/5-6/15</vt:lpstr>
      <vt:lpstr>Directions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Ecology Lab</dc:title>
  <dc:creator>McCabe, Ashley</dc:creator>
  <cp:lastModifiedBy>McCabe, Ashley</cp:lastModifiedBy>
  <cp:revision>16</cp:revision>
  <dcterms:created xsi:type="dcterms:W3CDTF">2015-10-05T10:46:04Z</dcterms:created>
  <dcterms:modified xsi:type="dcterms:W3CDTF">2015-10-05T18:31:01Z</dcterms:modified>
</cp:coreProperties>
</file>