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2" r:id="rId7"/>
    <p:sldId id="291" r:id="rId8"/>
    <p:sldId id="260" r:id="rId9"/>
    <p:sldId id="263" r:id="rId10"/>
    <p:sldId id="264" r:id="rId11"/>
    <p:sldId id="265" r:id="rId12"/>
    <p:sldId id="266" r:id="rId13"/>
    <p:sldId id="268" r:id="rId14"/>
    <p:sldId id="269" r:id="rId15"/>
    <p:sldId id="284" r:id="rId16"/>
    <p:sldId id="271" r:id="rId17"/>
    <p:sldId id="274" r:id="rId18"/>
    <p:sldId id="289" r:id="rId19"/>
    <p:sldId id="272" r:id="rId20"/>
    <p:sldId id="273" r:id="rId21"/>
    <p:sldId id="275" r:id="rId22"/>
    <p:sldId id="285" r:id="rId23"/>
    <p:sldId id="286" r:id="rId24"/>
    <p:sldId id="287" r:id="rId25"/>
    <p:sldId id="280" r:id="rId26"/>
    <p:sldId id="288" r:id="rId27"/>
    <p:sldId id="290" r:id="rId28"/>
    <p:sldId id="28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0B692-E204-4901-BFBD-BEBA658611A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C84D-B067-4811-8B51-A593FBE1B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each student a notecard and have them rip it continuously</a:t>
            </a:r>
            <a:r>
              <a:rPr lang="en-US" baseline="0" dirty="0" smtClean="0"/>
              <a:t> until they can no longer rip it.  Ask them if it is still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8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single, double and triple covalent bonds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86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students come to board and write down things that they know about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0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picture of Democritus and explain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Democritus decided that there had</a:t>
            </a:r>
            <a:r>
              <a:rPr lang="en-US" baseline="0" dirty="0" smtClean="0"/>
              <a:t> to be limit and called the smallest fragment the atom (Greek: </a:t>
            </a:r>
            <a:r>
              <a:rPr lang="en-US" baseline="0" dirty="0" err="1" smtClean="0"/>
              <a:t>atomos</a:t>
            </a:r>
            <a:r>
              <a:rPr lang="en-US" baseline="0" dirty="0" smtClean="0"/>
              <a:t>: unable to be cut)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8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 forces bind protons and neutrons together to form the nucleus, at the center of the atom. (pg. 34)</a:t>
            </a:r>
          </a:p>
          <a:p>
            <a:r>
              <a:rPr lang="en-US" dirty="0" smtClean="0"/>
              <a:t>Electrons</a:t>
            </a:r>
            <a:r>
              <a:rPr lang="en-US" baseline="0" dirty="0" smtClean="0"/>
              <a:t> are in constant motion in the space surrounding the nucleus.</a:t>
            </a:r>
          </a:p>
          <a:p>
            <a:r>
              <a:rPr lang="en-US" baseline="0" dirty="0" smtClean="0"/>
              <a:t>Atoms have an equal # of protons and electrons so atoms themselves are electrically neutral.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100 Elements are 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picture</a:t>
            </a:r>
            <a:r>
              <a:rPr lang="en-US" baseline="0" dirty="0" smtClean="0"/>
              <a:t> of the periodic table.  Make sure that each student has a copy of the periodic table and understands the atomic #.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Carbon is one of the main essential elements of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6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Elements combine to form compounds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6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Honors is responsible for Ionic and Covalent bonds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C84D-B067-4811-8B51-A593FBE1BF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0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08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8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6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8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7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1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2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0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4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BAA58E-19B5-47FC-A1E8-0DF57B31FCA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D11932-C0E6-406C-8B4D-EF980EE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M9khs87xQ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VmU3CLxvg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SLUY2U1M-8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c0EtPPpZU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459" y="1828800"/>
            <a:ext cx="6517482" cy="2509213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latin typeface="AR DELANEY" panose="02000000000000000000" pitchFamily="2" charset="0"/>
              </a:rPr>
              <a:t>Properties </a:t>
            </a:r>
            <a:br>
              <a:rPr lang="en-US" sz="7200" dirty="0" smtClean="0">
                <a:solidFill>
                  <a:schemeClr val="tx2"/>
                </a:solidFill>
                <a:latin typeface="AR DELANEY" panose="02000000000000000000" pitchFamily="2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AR DELANEY" panose="02000000000000000000" pitchFamily="2" charset="0"/>
              </a:rPr>
              <a:t>of</a:t>
            </a:r>
            <a:br>
              <a:rPr lang="en-US" sz="7200" dirty="0" smtClean="0">
                <a:solidFill>
                  <a:schemeClr val="tx2"/>
                </a:solidFill>
                <a:latin typeface="AR DELANEY" panose="02000000000000000000" pitchFamily="2" charset="0"/>
              </a:rPr>
            </a:br>
            <a:r>
              <a:rPr lang="en-US" sz="7200" dirty="0" smtClean="0">
                <a:solidFill>
                  <a:schemeClr val="tx2"/>
                </a:solidFill>
                <a:latin typeface="AR DELANEY" panose="02000000000000000000" pitchFamily="2" charset="0"/>
              </a:rPr>
              <a:t>Water</a:t>
            </a:r>
            <a:endParaRPr lang="en-US" sz="7200" dirty="0">
              <a:solidFill>
                <a:schemeClr val="tx2"/>
              </a:solidFill>
              <a:latin typeface="AR DELANEY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7467600" cy="1752600"/>
          </a:xfrm>
        </p:spPr>
        <p:txBody>
          <a:bodyPr>
            <a:normAutofit fontScale="85000" lnSpcReduction="20000"/>
          </a:bodyPr>
          <a:lstStyle/>
          <a:p>
            <a:pPr algn="r"/>
            <a:endParaRPr lang="en-US" sz="1800" dirty="0" smtClean="0"/>
          </a:p>
          <a:p>
            <a:pPr algn="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Biology I/ Biology I Honors</a:t>
            </a:r>
          </a:p>
          <a:p>
            <a:pPr algn="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Ms. Thomas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2015-2016</a:t>
            </a:r>
          </a:p>
          <a:p>
            <a:pPr algn="l"/>
            <a:r>
              <a:rPr lang="en-US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Unit 1: The Science and Chemistry of Life </a:t>
            </a:r>
          </a:p>
        </p:txBody>
      </p:sp>
    </p:spTree>
    <p:extLst>
      <p:ext uri="{BB962C8B-B14F-4D97-AF65-F5344CB8AC3E}">
        <p14:creationId xmlns:p14="http://schemas.microsoft.com/office/powerpoint/2010/main" val="4335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04" y="156424"/>
            <a:ext cx="7773338" cy="1596177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</a:rPr>
              <a:t>Elements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8504" y="1524000"/>
            <a:ext cx="7772870" cy="32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 pure substance that consists entirely of one type of atom. (Represented by one- or two- letter symbols)</a:t>
            </a:r>
          </a:p>
          <a:p>
            <a:pPr marL="0" indent="0"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*Only about two dozen are commonly found in living organisms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http://www.phschool.com/science/biology_place/biocoach/biokit/images/chnop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05400"/>
            <a:ext cx="5257800" cy="126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heperiodicstable.wikispaces.com/file/view/periodictableWEB_ext.gif/268645968/679x445/periodictableWEB_ex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classzone.com/books/earth_science/terc/content/investigations/es0501/images/es0501_p6_readinginfo_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19"/>
            <a:ext cx="9144000" cy="68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Elements combine with other elements to form?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2238579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B050"/>
                </a:solidFill>
              </a:rPr>
              <a:t>chemical compounds</a:t>
            </a:r>
            <a:endParaRPr lang="en-US" sz="54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substances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formed by the chemical combination of two or more elements in definite proportions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. (p. 36)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Note: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The physical and chemical properties of a compound are usually very different from those of the elements from which it is formed.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humbs.dreamstime.com/z/common-chemical-compounds-6533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26" y="228600"/>
            <a:ext cx="7773338" cy="159617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How do we</a:t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“keep it together”?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44958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C000"/>
                </a:solidFill>
              </a:rPr>
              <a:t>Chemical Bonding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332" y="3581400"/>
            <a:ext cx="7544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Chemical bonding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involves the electrons that surround each atomic nucleus.  The electrons that are available to form bonds are called </a:t>
            </a:r>
            <a:r>
              <a:rPr lang="en-US" sz="3200" b="1" dirty="0" smtClean="0">
                <a:solidFill>
                  <a:srgbClr val="00B050"/>
                </a:solidFill>
              </a:rPr>
              <a:t>valence electrons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 types of</a:t>
            </a:r>
            <a:br>
              <a:rPr lang="en-US" dirty="0" smtClean="0"/>
            </a:br>
            <a:r>
              <a:rPr lang="en-US" dirty="0" smtClean="0"/>
              <a:t>chemical bonds: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78884"/>
            <a:ext cx="4419600" cy="3424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</a:rPr>
              <a:t>Ionic bonds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</a:rPr>
              <a:t>Covalent bonds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0244" name="Picture 4" descr="http://need-media.smugmug.com/Graphics/Graphics/i-Pxp2dmp/1/L/chemical%20Bonding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92" y="1828800"/>
            <a:ext cx="438188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_M9khs87xQ8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26" y="291784"/>
            <a:ext cx="7773338" cy="1596177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Ionic Compounds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7173" y="1716946"/>
            <a:ext cx="7772870" cy="342410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FORMED BY </a:t>
            </a:r>
            <a:r>
              <a:rPr lang="en-US" sz="3200" dirty="0" smtClean="0">
                <a:solidFill>
                  <a:srgbClr val="FFC000"/>
                </a:solidFill>
              </a:rPr>
              <a:t>ionic bonds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; one or more electrons are </a:t>
            </a:r>
            <a:r>
              <a:rPr lang="en-US" sz="3200" i="1" dirty="0" smtClean="0">
                <a:solidFill>
                  <a:srgbClr val="C00000"/>
                </a:solidFill>
              </a:rPr>
              <a:t>transferred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from one atom to another.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http://www.tulane.edu/~sanelson/images/ionicb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6" y="3655153"/>
            <a:ext cx="739187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Standard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600200"/>
            <a:ext cx="7772870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SC.912.L.18.12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i="1" dirty="0" smtClean="0"/>
              <a:t>Discuss</a:t>
            </a:r>
            <a:r>
              <a:rPr lang="en-US" sz="3200" b="1" dirty="0" smtClean="0"/>
              <a:t> </a:t>
            </a:r>
            <a:r>
              <a:rPr lang="en-US" sz="3200" dirty="0"/>
              <a:t>the special properties of water that contribute to Earth's suitability as an environment for life: cohesive behavior, ability to moderate temperature, expansion upon freezing, and versatility as a solvent. </a:t>
            </a:r>
          </a:p>
        </p:txBody>
      </p:sp>
    </p:spTree>
    <p:extLst>
      <p:ext uri="{BB962C8B-B14F-4D97-AF65-F5344CB8AC3E}">
        <p14:creationId xmlns:p14="http://schemas.microsoft.com/office/powerpoint/2010/main" val="30526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Covalent Compounds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Formed by covalent bonds; the </a:t>
            </a:r>
            <a:r>
              <a:rPr lang="en-US" sz="3200" b="1" i="1" dirty="0" smtClean="0">
                <a:solidFill>
                  <a:srgbClr val="C00000"/>
                </a:solidFill>
              </a:rPr>
              <a:t>sharing</a:t>
            </a:r>
            <a:r>
              <a:rPr lang="en-US" sz="3200" b="1" dirty="0" smtClean="0">
                <a:solidFill>
                  <a:schemeClr val="tx2"/>
                </a:solidFill>
              </a:rPr>
              <a:t> of electrons.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2292" name="Picture 4" descr="http://science.halleyhosting.com/sci/ibbio/chem/notes/chpt2/wa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38266"/>
            <a:ext cx="48743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457200"/>
            <a:ext cx="7773338" cy="159617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Molecule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8" y="1943271"/>
            <a:ext cx="7772870" cy="342410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The smallest unit of most compounds.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Atoms combine to form the molecules of chemical compounds.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13316" name="Picture 4" descr="http://www.ces.fau.edu/ces/nasa/images/module_3/WaterMolecu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5325"/>
            <a:ext cx="4114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773338" cy="159617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AR DELANEY" panose="02000000000000000000" pitchFamily="2" charset="0"/>
              </a:rPr>
              <a:t>WATER</a:t>
            </a:r>
            <a:endParaRPr lang="en-US" sz="9600" b="1" dirty="0">
              <a:solidFill>
                <a:srgbClr val="7030A0"/>
              </a:solidFill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Guiding Questions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828800"/>
            <a:ext cx="7772870" cy="342410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 the special properties of water contribute to Earth’s suitability as an environment for life?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does the arrangement of covalent bonds within a water molecule lead to its polar property?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51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VmU3CLxvgU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7030A0"/>
                </a:solidFill>
              </a:rPr>
              <a:t>properties</a:t>
            </a:r>
            <a:r>
              <a:rPr lang="en-US" dirty="0" smtClean="0"/>
              <a:t> of water: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05001"/>
            <a:ext cx="777287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Polarity</a:t>
            </a:r>
          </a:p>
          <a:p>
            <a:pPr lvl="1"/>
            <a:r>
              <a:rPr lang="en-US" sz="2400" dirty="0" smtClean="0"/>
              <a:t>solubility</a:t>
            </a:r>
          </a:p>
          <a:p>
            <a:r>
              <a:rPr lang="en-US" sz="2400" b="1" dirty="0" smtClean="0">
                <a:solidFill>
                  <a:schemeClr val="accent6"/>
                </a:solidFill>
              </a:rPr>
              <a:t>Hydrogen Bonding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Cohesion = molecules of same substance stick together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Adhesion = molecules of different substances stick together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Ability to moderate temperature</a:t>
            </a:r>
          </a:p>
          <a:p>
            <a:pPr lvl="2"/>
            <a:r>
              <a:rPr lang="en-US" sz="2400" dirty="0" smtClean="0">
                <a:solidFill>
                  <a:schemeClr val="accent6"/>
                </a:solidFill>
              </a:rPr>
              <a:t>Heat </a:t>
            </a:r>
            <a:r>
              <a:rPr lang="en-US" sz="2400" dirty="0" smtClean="0">
                <a:solidFill>
                  <a:schemeClr val="accent6"/>
                </a:solidFill>
              </a:rPr>
              <a:t>Capacity = reason for most water on earth being liquid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lvl="2"/>
            <a:r>
              <a:rPr lang="en-US" sz="2400" dirty="0" smtClean="0">
                <a:solidFill>
                  <a:schemeClr val="accent6"/>
                </a:solidFill>
              </a:rPr>
              <a:t>Expansion upon freezing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-40943"/>
            <a:ext cx="7773338" cy="159617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/>
                </a:solidFill>
              </a:rPr>
              <a:t>Polarity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pic>
        <p:nvPicPr>
          <p:cNvPr id="14338" name="Picture 2" descr="http://classconnection.s3.amazonaws.com/311/flashcards/1406311/jpg/polar_-_water13345347185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685"/>
            <a:ext cx="9144000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266" y="955069"/>
            <a:ext cx="723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Unequal sharing of electrons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(oxygen pulls more on shared electrons than hydrogen resulting in partial negative charge)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SLUY2U1M-8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6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870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accent6"/>
                </a:solidFill>
              </a:rPr>
              <a:t>Water is the Universal Solvent</a:t>
            </a:r>
            <a:endParaRPr lang="en-US" sz="5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Reminder</a:t>
            </a:r>
            <a:r>
              <a:rPr lang="en-US" sz="6000" b="1" dirty="0" smtClean="0">
                <a:solidFill>
                  <a:srgbClr val="C00000"/>
                </a:solidFill>
              </a:rPr>
              <a:t>: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828800"/>
            <a:ext cx="7772870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The “Properties of Water” lab will be conducted this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Monday/Tuesday!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Wear </a:t>
            </a:r>
            <a:r>
              <a:rPr lang="en-US" sz="3200" b="1" dirty="0" smtClean="0">
                <a:solidFill>
                  <a:srgbClr val="00B050"/>
                </a:solidFill>
              </a:rPr>
              <a:t>closed-toe shoes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and be sure to have </a:t>
            </a:r>
            <a:r>
              <a:rPr lang="en-US" sz="3200" b="1" dirty="0" smtClean="0">
                <a:solidFill>
                  <a:srgbClr val="00B050"/>
                </a:solidFill>
              </a:rPr>
              <a:t>lab safety contracts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signed by you </a:t>
            </a: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your parent/guardian or you will receive a grade of </a:t>
            </a:r>
            <a:r>
              <a:rPr lang="en-US" sz="3200" b="1" dirty="0" smtClean="0">
                <a:solidFill>
                  <a:srgbClr val="FF0000"/>
                </a:solidFill>
              </a:rPr>
              <a:t>“0/f”!!!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6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Guiding Questions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828800"/>
            <a:ext cx="7772870" cy="342410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 the special properties of water contribute to Earth’s suitability as an environment for life?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does the arrangement of covalent bonds within a water molecule lead to its polar property?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3804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So what are you made of?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8938" y="1981200"/>
            <a:ext cx="777287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Just as buildings are made from bricks, steel, glass, and wood, living things are made from </a:t>
            </a:r>
            <a:r>
              <a:rPr lang="en-US" sz="3200" b="1" i="1" dirty="0" smtClean="0">
                <a:solidFill>
                  <a:srgbClr val="00B050"/>
                </a:solidFill>
              </a:rPr>
              <a:t>chemical compounds</a:t>
            </a:r>
            <a:r>
              <a:rPr lang="en-US" sz="2800" b="1" dirty="0" smtClean="0"/>
              <a:t>. (p. 34)</a:t>
            </a:r>
            <a:endParaRPr lang="en-US" sz="2800" b="1" dirty="0"/>
          </a:p>
        </p:txBody>
      </p:sp>
      <p:pic>
        <p:nvPicPr>
          <p:cNvPr id="1026" name="Picture 2" descr="http://3dbgy741v9lb3pohku1a21j64j9.wpengine.netdna-cdn.com/wp-content/uploads/2015/03/building-block-growth-strate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2" y="4191000"/>
            <a:ext cx="4444621" cy="27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8zcXbrfZtSk/UsDPoCaeC_I/AAAAAAAAA3k/-WSiuNCZHhA/s1600/blank-index-card2%5B1%5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565" y="1066800"/>
            <a:ext cx="7772870" cy="342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Just</a:t>
            </a:r>
          </a:p>
          <a:p>
            <a:pPr marL="0" indent="0" algn="ctr">
              <a:buNone/>
            </a:pPr>
            <a:r>
              <a:rPr lang="en-US" sz="7200" b="1" dirty="0" smtClean="0"/>
              <a:t>Rip</a:t>
            </a:r>
          </a:p>
          <a:p>
            <a:pPr marL="0" indent="0" algn="ctr">
              <a:buNone/>
            </a:pPr>
            <a:r>
              <a:rPr lang="en-US" sz="7200" b="1" dirty="0" smtClean="0"/>
              <a:t>It!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3077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971800"/>
            <a:ext cx="777287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“If you take an object like a stick of chalk and break it in half, are both halves still chalk?”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But what happens if you break it in half again and again… and again… and again… and again…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3076" name="Picture 4" descr="https://encrypted-tbn2.gstatic.com/images?q=tbn:ANd9GcT9PPo2sWD3AOcjqdBlly5pvw58rJekizKQZWQ_ug8hsnDHwhC4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5870"/>
            <a:ext cx="3886200" cy="27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c0EtPPpZUU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5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3"/>
                </a:solidFill>
              </a:rPr>
              <a:t>Atom</a:t>
            </a:r>
            <a:endParaRPr lang="en-US" sz="60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</a:rPr>
              <a:t>The Basic unit of matter</a:t>
            </a:r>
            <a:r>
              <a:rPr lang="en-US" sz="3200" dirty="0" smtClean="0"/>
              <a:t>.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FFC000"/>
                </a:solidFill>
              </a:rPr>
              <a:t>*</a:t>
            </a:r>
            <a:r>
              <a:rPr lang="en-US" sz="3200" dirty="0" smtClean="0">
                <a:solidFill>
                  <a:srgbClr val="FFC000"/>
                </a:solidFill>
              </a:rPr>
              <a:t>Matter: </a:t>
            </a:r>
            <a:r>
              <a:rPr lang="en-US" sz="3200" dirty="0" smtClean="0">
                <a:solidFill>
                  <a:srgbClr val="00B050"/>
                </a:solidFill>
              </a:rPr>
              <a:t>Anything that has mass   			and takes up space.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vignette4.wikia.nocookie.net/periodictableofelements/images/e/e2/Stylised_Lithium_Atom.png/revision/latest?cb=201212082339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42868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Subatomic particles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5574" y="1856689"/>
            <a:ext cx="5639270" cy="3424106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Protons (+)</a:t>
            </a: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en-US" sz="3600" b="1" dirty="0" smtClean="0">
                <a:solidFill>
                  <a:srgbClr val="00B050"/>
                </a:solidFill>
              </a:rPr>
              <a:t>Neutrons (0)</a:t>
            </a: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en-US" sz="3600" b="1" dirty="0" smtClean="0">
                <a:solidFill>
                  <a:srgbClr val="00B050"/>
                </a:solidFill>
              </a:rPr>
              <a:t>Electrons (-)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AutoShape 2" descr="Image result for atom"/>
          <p:cNvSpPr>
            <a:spLocks noChangeAspect="1" noChangeArrowheads="1"/>
          </p:cNvSpPr>
          <p:nvPr/>
        </p:nvSpPr>
        <p:spPr bwMode="auto">
          <a:xfrm>
            <a:off x="155574" y="-144463"/>
            <a:ext cx="2359025" cy="23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assets.openstudy.com/updates/attachments/55254826e4b0baeae3c80f3a-eabollich-1428509554189-ato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33" y="1977244"/>
            <a:ext cx="4513846" cy="32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1272</TotalTime>
  <Words>721</Words>
  <Application>Microsoft Office PowerPoint</Application>
  <PresentationFormat>On-screen Show (4:3)</PresentationFormat>
  <Paragraphs>99</Paragraphs>
  <Slides>29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 DELANEY</vt:lpstr>
      <vt:lpstr>Arial</vt:lpstr>
      <vt:lpstr>Calibri</vt:lpstr>
      <vt:lpstr>Tw Cen MT</vt:lpstr>
      <vt:lpstr>Wingdings</vt:lpstr>
      <vt:lpstr>Droplet</vt:lpstr>
      <vt:lpstr>Properties  of Water</vt:lpstr>
      <vt:lpstr>Standard</vt:lpstr>
      <vt:lpstr>Guiding Questions</vt:lpstr>
      <vt:lpstr>So what are you made of?</vt:lpstr>
      <vt:lpstr>PowerPoint Presentation</vt:lpstr>
      <vt:lpstr>PowerPoint Presentation</vt:lpstr>
      <vt:lpstr>PowerPoint Presentation</vt:lpstr>
      <vt:lpstr>Atom</vt:lpstr>
      <vt:lpstr>Subatomic particles</vt:lpstr>
      <vt:lpstr>Elements</vt:lpstr>
      <vt:lpstr>PowerPoint Presentation</vt:lpstr>
      <vt:lpstr>PowerPoint Presentation</vt:lpstr>
      <vt:lpstr>Elements combine with other elements to form?</vt:lpstr>
      <vt:lpstr>Note:</vt:lpstr>
      <vt:lpstr>PowerPoint Presentation</vt:lpstr>
      <vt:lpstr>How do we “keep it together”?</vt:lpstr>
      <vt:lpstr>Main types of chemical bonds:</vt:lpstr>
      <vt:lpstr>PowerPoint Presentation</vt:lpstr>
      <vt:lpstr>Ionic Compounds</vt:lpstr>
      <vt:lpstr>Covalent Compounds</vt:lpstr>
      <vt:lpstr>Molecule</vt:lpstr>
      <vt:lpstr>WATER</vt:lpstr>
      <vt:lpstr>Guiding Questions</vt:lpstr>
      <vt:lpstr>PowerPoint Presentation</vt:lpstr>
      <vt:lpstr>The properties of water:</vt:lpstr>
      <vt:lpstr>Polarity</vt:lpstr>
      <vt:lpstr>PowerPoint Presentation</vt:lpstr>
      <vt:lpstr>PowerPoint Presentation</vt:lpstr>
      <vt:lpstr>Reminder: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Water</dc:title>
  <dc:creator>Thomas, Jasmine</dc:creator>
  <cp:lastModifiedBy>McCabe, Ashley</cp:lastModifiedBy>
  <cp:revision>40</cp:revision>
  <dcterms:created xsi:type="dcterms:W3CDTF">2015-09-04T12:04:46Z</dcterms:created>
  <dcterms:modified xsi:type="dcterms:W3CDTF">2015-09-09T10:43:42Z</dcterms:modified>
</cp:coreProperties>
</file>