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3C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2308" autoAdjust="0"/>
  </p:normalViewPr>
  <p:slideViewPr>
    <p:cSldViewPr snapToGrid="0">
      <p:cViewPr varScale="1">
        <p:scale>
          <a:sx n="85" d="100"/>
          <a:sy n="85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6E6CF-5537-489C-A564-98864D517413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41FFD-E7DE-4F47-BC2C-ED745674A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9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 3</a:t>
            </a:r>
            <a:r>
              <a:rPr lang="en-US" baseline="0" dirty="0" smtClean="0"/>
              <a:t> = human bladder</a:t>
            </a:r>
          </a:p>
          <a:p>
            <a:r>
              <a:rPr lang="en-US" baseline="0" dirty="0" smtClean="0"/>
              <a:t>Pic 4 = staph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41FFD-E7DE-4F47-BC2C-ED745674A4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78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Pollen, snowflakes,</a:t>
            </a:r>
            <a:r>
              <a:rPr lang="en-US" baseline="0" dirty="0" smtClean="0"/>
              <a:t> dust mite, SEM nerve endings, human gut bacteria, corn starch, spider skin, mosquito egg, ground coffee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41FFD-E7DE-4F47-BC2C-ED745674A4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31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37E414E-F7F8-40FA-AE87-319330C9C4E4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9774D08-0987-42DF-9077-D8EC1122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5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414E-F7F8-40FA-AE87-319330C9C4E4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4D08-0987-42DF-9077-D8EC1122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6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414E-F7F8-40FA-AE87-319330C9C4E4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4D08-0987-42DF-9077-D8EC1122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18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414E-F7F8-40FA-AE87-319330C9C4E4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4D08-0987-42DF-9077-D8EC1122D3C3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4117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414E-F7F8-40FA-AE87-319330C9C4E4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4D08-0987-42DF-9077-D8EC1122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10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414E-F7F8-40FA-AE87-319330C9C4E4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4D08-0987-42DF-9077-D8EC1122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66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414E-F7F8-40FA-AE87-319330C9C4E4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4D08-0987-42DF-9077-D8EC1122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37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414E-F7F8-40FA-AE87-319330C9C4E4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4D08-0987-42DF-9077-D8EC1122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25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414E-F7F8-40FA-AE87-319330C9C4E4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4D08-0987-42DF-9077-D8EC1122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1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414E-F7F8-40FA-AE87-319330C9C4E4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4D08-0987-42DF-9077-D8EC1122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2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414E-F7F8-40FA-AE87-319330C9C4E4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4D08-0987-42DF-9077-D8EC1122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6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414E-F7F8-40FA-AE87-319330C9C4E4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4D08-0987-42DF-9077-D8EC1122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4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414E-F7F8-40FA-AE87-319330C9C4E4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4D08-0987-42DF-9077-D8EC1122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9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414E-F7F8-40FA-AE87-319330C9C4E4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4D08-0987-42DF-9077-D8EC1122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9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414E-F7F8-40FA-AE87-319330C9C4E4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4D08-0987-42DF-9077-D8EC1122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2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414E-F7F8-40FA-AE87-319330C9C4E4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4D08-0987-42DF-9077-D8EC1122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E414E-F7F8-40FA-AE87-319330C9C4E4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4D08-0987-42DF-9077-D8EC1122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1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E414E-F7F8-40FA-AE87-319330C9C4E4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74D08-0987-42DF-9077-D8EC1122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59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16.jpeg"/><Relationship Id="rId9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del.edu/biology/ketcham/microscope/scope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6396207" cy="23876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7030A0"/>
                </a:solidFill>
              </a:rPr>
              <a:t>The Microscope</a:t>
            </a:r>
            <a:r>
              <a:rPr lang="en-US" b="1" dirty="0" smtClean="0"/>
              <a:t>:</a:t>
            </a:r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/>
              <a:t>Seeing is believing (part 1)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458094"/>
            <a:ext cx="6267115" cy="98072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SC.912.L.14.4 Compare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and 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contrast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structure and function of various types of microscopes.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6" t="4809" r="22668" b="150"/>
          <a:stretch/>
        </p:blipFill>
        <p:spPr>
          <a:xfrm>
            <a:off x="8444753" y="344245"/>
            <a:ext cx="3485478" cy="6247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61" y="4193766"/>
            <a:ext cx="3614570" cy="24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93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Microscope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need:</a:t>
            </a:r>
          </a:p>
          <a:p>
            <a:pPr lvl="1"/>
            <a:r>
              <a:rPr lang="en-US" dirty="0" smtClean="0"/>
              <a:t>A pen or pencil</a:t>
            </a:r>
          </a:p>
          <a:p>
            <a:pPr lvl="1"/>
            <a:r>
              <a:rPr lang="en-US" dirty="0" smtClean="0"/>
              <a:t>Colored pencils</a:t>
            </a:r>
          </a:p>
          <a:p>
            <a:pPr lvl="1"/>
            <a:r>
              <a:rPr lang="en-US" dirty="0" smtClean="0"/>
              <a:t>These notes</a:t>
            </a:r>
            <a:endParaRPr lang="en-US" dirty="0"/>
          </a:p>
          <a:p>
            <a:r>
              <a:rPr lang="en-US" dirty="0" smtClean="0"/>
              <a:t>Quietly take your seat in the lab and begin reading the Lab Introduction and complete the Pre-Lab questions</a:t>
            </a:r>
          </a:p>
        </p:txBody>
      </p:sp>
    </p:spTree>
    <p:extLst>
      <p:ext uri="{BB962C8B-B14F-4D97-AF65-F5344CB8AC3E}">
        <p14:creationId xmlns:p14="http://schemas.microsoft.com/office/powerpoint/2010/main" val="353502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Guiding </a:t>
            </a:r>
            <a:r>
              <a:rPr lang="en-US" sz="4000" b="1" dirty="0" smtClean="0"/>
              <a:t>Questions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How can we demonstrate </a:t>
            </a:r>
            <a:r>
              <a:rPr lang="en-US" dirty="0">
                <a:latin typeface="Calibri" panose="020F0502020204030204" pitchFamily="34" charset="0"/>
              </a:rPr>
              <a:t>the uses and functions of the compound light </a:t>
            </a:r>
            <a:r>
              <a:rPr lang="en-US" dirty="0" smtClean="0">
                <a:latin typeface="Calibri" panose="020F0502020204030204" pitchFamily="34" charset="0"/>
              </a:rPr>
              <a:t>microscope</a:t>
            </a:r>
            <a:r>
              <a:rPr lang="en-US" dirty="0">
                <a:latin typeface="Calibri" panose="020F0502020204030204" pitchFamily="34" charset="0"/>
              </a:rPr>
              <a:t>?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How do we calculate </a:t>
            </a:r>
            <a:r>
              <a:rPr lang="en-US" dirty="0">
                <a:latin typeface="Calibri" panose="020F0502020204030204" pitchFamily="34" charset="0"/>
              </a:rPr>
              <a:t>the total magnifying power of a typical light microscope when given the magnification of the </a:t>
            </a:r>
            <a:r>
              <a:rPr lang="en-US" dirty="0" smtClean="0">
                <a:latin typeface="Calibri" panose="020F0502020204030204" pitchFamily="34" charset="0"/>
              </a:rPr>
              <a:t>objectives?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How can we describe </a:t>
            </a:r>
            <a:r>
              <a:rPr lang="en-US" dirty="0">
                <a:latin typeface="Calibri" panose="020F0502020204030204" pitchFamily="34" charset="0"/>
              </a:rPr>
              <a:t>the structure and function (usefulness) of the different types of microscopes used in the study of </a:t>
            </a:r>
            <a:r>
              <a:rPr lang="en-US" dirty="0" smtClean="0">
                <a:latin typeface="Calibri" panose="020F0502020204030204" pitchFamily="34" charset="0"/>
              </a:rPr>
              <a:t>biology</a:t>
            </a:r>
            <a:r>
              <a:rPr lang="en-US" dirty="0"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4" name="Picture 2" descr="http://en.hdyo.org/assets/ask-question-1-ff9bc6fa5eaa0d7667ae7a5a4c61330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145" y="196719"/>
            <a:ext cx="2015266" cy="190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29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microscopes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14861"/>
            <a:ext cx="9905999" cy="38763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Microscopes produce a larger image of something very small</a:t>
            </a:r>
          </a:p>
          <a:p>
            <a:r>
              <a:rPr lang="en-US" sz="2800" b="1" u="sng" dirty="0" smtClean="0">
                <a:solidFill>
                  <a:srgbClr val="7030A0"/>
                </a:solidFill>
              </a:rPr>
              <a:t>Most microscopes use lenses to magnify the image of an object by focusing light or electrons.</a:t>
            </a:r>
          </a:p>
        </p:txBody>
      </p:sp>
    </p:spTree>
    <p:extLst>
      <p:ext uri="{BB962C8B-B14F-4D97-AF65-F5344CB8AC3E}">
        <p14:creationId xmlns:p14="http://schemas.microsoft.com/office/powerpoint/2010/main" val="310761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331"/>
            <a:ext cx="9905998" cy="1478570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7030A0"/>
                </a:solidFill>
              </a:rPr>
              <a:t>Light microscopes</a:t>
            </a:r>
            <a:r>
              <a:rPr lang="en-US" sz="4000" dirty="0" smtClean="0"/>
              <a:t> &amp; cell stains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766" y="1107999"/>
            <a:ext cx="5528328" cy="5608889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Allows light to pass through a specimen using 2 lenses to form an image</a:t>
            </a:r>
          </a:p>
          <a:p>
            <a:r>
              <a:rPr lang="en-US" b="1" u="sng" dirty="0" smtClean="0">
                <a:solidFill>
                  <a:srgbClr val="7030A0"/>
                </a:solidFill>
              </a:rPr>
              <a:t>Lens #1 is the objective lens, located just above the specimen</a:t>
            </a:r>
          </a:p>
          <a:p>
            <a:pPr lvl="1"/>
            <a:r>
              <a:rPr lang="en-US" b="1" u="sng" dirty="0" smtClean="0">
                <a:solidFill>
                  <a:srgbClr val="7030A0"/>
                </a:solidFill>
              </a:rPr>
              <a:t>Enlarges the image</a:t>
            </a:r>
          </a:p>
          <a:p>
            <a:r>
              <a:rPr lang="en-US" b="1" u="sng" dirty="0" smtClean="0">
                <a:solidFill>
                  <a:srgbClr val="7030A0"/>
                </a:solidFill>
              </a:rPr>
              <a:t>Lens #2 is the ocular lens that also magnifies the image</a:t>
            </a:r>
          </a:p>
          <a:p>
            <a:r>
              <a:rPr lang="en-US" b="1" u="sng" dirty="0" smtClean="0">
                <a:solidFill>
                  <a:srgbClr val="7030A0"/>
                </a:solidFill>
              </a:rPr>
              <a:t>Can be used to see cells and structures as small as 1/1,000,000 of a meter!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Microscopes are limited by light diffraction to magnification by 1000x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741" y="1108000"/>
            <a:ext cx="4800449" cy="457086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669740" y="1112155"/>
            <a:ext cx="1011499" cy="63356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80356" y="2635810"/>
            <a:ext cx="1011499" cy="63356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69739" y="4579087"/>
            <a:ext cx="1011499" cy="63356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5219" y="52690"/>
            <a:ext cx="1937277" cy="14529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357" y="1553007"/>
            <a:ext cx="1905000" cy="1666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97" y="4533298"/>
            <a:ext cx="1819060" cy="13789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97" y="3267241"/>
            <a:ext cx="1819060" cy="121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77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331"/>
            <a:ext cx="9905998" cy="1478570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7030A0"/>
                </a:solidFill>
              </a:rPr>
              <a:t>Light microscopes</a:t>
            </a:r>
            <a:r>
              <a:rPr lang="en-US" sz="4000" dirty="0" smtClean="0"/>
              <a:t> &amp; cell stains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4" y="1281299"/>
            <a:ext cx="5528328" cy="3905626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Most cells are transparent, so using dyes or stains can help solve this problem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Some stains are so specific, they can show specific parts within a cell</a:t>
            </a:r>
          </a:p>
          <a:p>
            <a:r>
              <a:rPr lang="en-US" b="1" u="sng" dirty="0" err="1" smtClean="0">
                <a:solidFill>
                  <a:srgbClr val="7030A0"/>
                </a:solidFill>
              </a:rPr>
              <a:t>Flourescence</a:t>
            </a:r>
            <a:r>
              <a:rPr lang="en-US" b="1" u="sng" dirty="0" smtClean="0">
                <a:solidFill>
                  <a:srgbClr val="7030A0"/>
                </a:solidFill>
              </a:rPr>
              <a:t> = type of staining where dyes give off light of a particular color when viewed under specific wavelengths of light</a:t>
            </a:r>
            <a:endParaRPr lang="en-US" b="1" u="sng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381" y="1023115"/>
            <a:ext cx="4229436" cy="3329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" t="1861" r="3682" b="9137"/>
          <a:stretch/>
        </p:blipFill>
        <p:spPr>
          <a:xfrm>
            <a:off x="5219795" y="4616637"/>
            <a:ext cx="2899893" cy="20816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873" y="4519688"/>
            <a:ext cx="2871996" cy="227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7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51114"/>
            <a:ext cx="9905998" cy="1478570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7030A0"/>
                </a:solidFill>
              </a:rPr>
              <a:t>Electron microscopes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100677"/>
            <a:ext cx="5528328" cy="5006612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Used to see structures smaller than what light microscopes can see</a:t>
            </a:r>
          </a:p>
          <a:p>
            <a:r>
              <a:rPr lang="en-US" b="1" u="sng" dirty="0" smtClean="0">
                <a:solidFill>
                  <a:srgbClr val="7030A0"/>
                </a:solidFill>
              </a:rPr>
              <a:t>Can see viruses or DNA molecules with EMs</a:t>
            </a:r>
          </a:p>
          <a:p>
            <a:r>
              <a:rPr lang="en-US" b="1" u="sng" dirty="0" smtClean="0">
                <a:solidFill>
                  <a:srgbClr val="7030A0"/>
                </a:solidFill>
              </a:rPr>
              <a:t>Can only be used on preserved, non-living cells or tissues</a:t>
            </a:r>
          </a:p>
          <a:p>
            <a:r>
              <a:rPr lang="en-US" b="1" u="sng" dirty="0" smtClean="0">
                <a:solidFill>
                  <a:srgbClr val="7030A0"/>
                </a:solidFill>
              </a:rPr>
              <a:t>Use beams of electrons that are focused by magnetic fields</a:t>
            </a:r>
            <a:endParaRPr lang="en-US" dirty="0"/>
          </a:p>
          <a:p>
            <a:r>
              <a:rPr lang="en-US" dirty="0" smtClean="0">
                <a:solidFill>
                  <a:schemeClr val="bg1"/>
                </a:solidFill>
              </a:rPr>
              <a:t>Much higher resolution than light microscopes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54" y="849494"/>
            <a:ext cx="4217328" cy="535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25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51114"/>
            <a:ext cx="9905998" cy="1478570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7030A0"/>
                </a:solidFill>
              </a:rPr>
              <a:t>Electron microscopes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154" y="2006615"/>
            <a:ext cx="5528328" cy="3539056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Two types of EMs: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u="sng" dirty="0" smtClean="0">
                <a:solidFill>
                  <a:srgbClr val="7030A0"/>
                </a:solidFill>
              </a:rPr>
              <a:t>Transmission Electron Microscope = can see cell structures &amp; large proteins, appear flat and 2-dimensional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u="sng" dirty="0" smtClean="0">
                <a:solidFill>
                  <a:srgbClr val="7030A0"/>
                </a:solidFill>
              </a:rPr>
              <a:t>Scanning Electron Microscope = 3-dimensional images produced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Stains/dyes are added to specimen, the actual image is in black and white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94" y="1100677"/>
            <a:ext cx="4217328" cy="535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16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51114"/>
            <a:ext cx="9905998" cy="1478570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7030A0"/>
                </a:solidFill>
              </a:rPr>
              <a:t>Electron microscopes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1196623"/>
            <a:ext cx="2579736" cy="1964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571" y="1197617"/>
            <a:ext cx="2648277" cy="1963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23" y="820209"/>
            <a:ext cx="2363553" cy="2340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559" y="1196623"/>
            <a:ext cx="2311115" cy="18422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059" y="3397955"/>
            <a:ext cx="1989132" cy="17147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3397955"/>
            <a:ext cx="1918642" cy="16540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195" y="3397955"/>
            <a:ext cx="1961536" cy="16921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733" y="3397955"/>
            <a:ext cx="1973643" cy="18207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273" y="3397955"/>
            <a:ext cx="2058127" cy="189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9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Microscope 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use the following website to help us identify parts of the microscope:</a:t>
            </a:r>
          </a:p>
          <a:p>
            <a:r>
              <a:rPr lang="en-US" u="sng" dirty="0">
                <a:hlinkClick r:id="rId2"/>
              </a:rPr>
              <a:t>http://www.udel.edu/biology/ketcham/microscope/scope.html</a:t>
            </a:r>
            <a:endParaRPr lang="en-US" dirty="0"/>
          </a:p>
          <a:p>
            <a:r>
              <a:rPr lang="en-US" dirty="0" smtClean="0"/>
              <a:t>On your paper, complete the functions for each part. Then, label the back image of the microscope.</a:t>
            </a:r>
          </a:p>
        </p:txBody>
      </p:sp>
    </p:spTree>
    <p:extLst>
      <p:ext uri="{BB962C8B-B14F-4D97-AF65-F5344CB8AC3E}">
        <p14:creationId xmlns:p14="http://schemas.microsoft.com/office/powerpoint/2010/main" val="681846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94</TotalTime>
  <Words>442</Words>
  <Application>Microsoft Office PowerPoint</Application>
  <PresentationFormat>Widescreen</PresentationFormat>
  <Paragraphs>47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Tw Cen MT</vt:lpstr>
      <vt:lpstr>Circuit</vt:lpstr>
      <vt:lpstr>The Microscope: Seeing is believing (part 1)</vt:lpstr>
      <vt:lpstr>Guiding Questions</vt:lpstr>
      <vt:lpstr>How do microscopes work?</vt:lpstr>
      <vt:lpstr>Light microscopes &amp; cell stains</vt:lpstr>
      <vt:lpstr>Light microscopes &amp; cell stains</vt:lpstr>
      <vt:lpstr>Electron microscopes</vt:lpstr>
      <vt:lpstr>Electron microscopes</vt:lpstr>
      <vt:lpstr>Electron microscopes</vt:lpstr>
      <vt:lpstr>The Microscope WS</vt:lpstr>
      <vt:lpstr>The Microscope Lab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Microscope: Seeing is believing (part 1)</dc:title>
  <dc:creator>McCabe, Ashley</dc:creator>
  <cp:lastModifiedBy>McCabe, Ashley</cp:lastModifiedBy>
  <cp:revision>24</cp:revision>
  <dcterms:created xsi:type="dcterms:W3CDTF">2015-09-21T20:37:55Z</dcterms:created>
  <dcterms:modified xsi:type="dcterms:W3CDTF">2015-09-21T22:12:53Z</dcterms:modified>
</cp:coreProperties>
</file>