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1C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4E503B4-3409-48E2-B179-E075A9FE5F98}" type="datetimeFigureOut">
              <a:rPr lang="en-US" smtClean="0"/>
              <a:t>8/27/2015</a:t>
            </a:fld>
            <a:endParaRPr lang="en-US"/>
          </a:p>
        </p:txBody>
      </p:sp>
      <p:sp>
        <p:nvSpPr>
          <p:cNvPr id="8" name="Slide Number Placeholder 7"/>
          <p:cNvSpPr>
            <a:spLocks noGrp="1"/>
          </p:cNvSpPr>
          <p:nvPr>
            <p:ph type="sldNum" sz="quarter" idx="11"/>
          </p:nvPr>
        </p:nvSpPr>
        <p:spPr/>
        <p:txBody>
          <a:bodyPr/>
          <a:lstStyle/>
          <a:p>
            <a:fld id="{94F93FD0-DC0C-437A-9447-FCBE73A8C72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503B4-3409-48E2-B179-E075A9FE5F98}"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93FD0-DC0C-437A-9447-FCBE73A8C7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503B4-3409-48E2-B179-E075A9FE5F98}"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93FD0-DC0C-437A-9447-FCBE73A8C7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E503B4-3409-48E2-B179-E075A9FE5F98}"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93FD0-DC0C-437A-9447-FCBE73A8C7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503B4-3409-48E2-B179-E075A9FE5F98}"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93FD0-DC0C-437A-9447-FCBE73A8C7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4E503B4-3409-48E2-B179-E075A9FE5F98}"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93FD0-DC0C-437A-9447-FCBE73A8C72E}"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4E503B4-3409-48E2-B179-E075A9FE5F98}"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F93FD0-DC0C-437A-9447-FCBE73A8C72E}"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503B4-3409-48E2-B179-E075A9FE5F98}" type="datetimeFigureOut">
              <a:rPr lang="en-US" smtClean="0"/>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F93FD0-DC0C-437A-9447-FCBE73A8C7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503B4-3409-48E2-B179-E075A9FE5F98}" type="datetimeFigureOut">
              <a:rPr lang="en-US" smtClean="0"/>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F93FD0-DC0C-437A-9447-FCBE73A8C7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503B4-3409-48E2-B179-E075A9FE5F98}"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93FD0-DC0C-437A-9447-FCBE73A8C7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503B4-3409-48E2-B179-E075A9FE5F98}"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93FD0-DC0C-437A-9447-FCBE73A8C7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4E503B4-3409-48E2-B179-E075A9FE5F98}" type="datetimeFigureOut">
              <a:rPr lang="en-US" smtClean="0"/>
              <a:t>8/27/2015</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94F93FD0-DC0C-437A-9447-FCBE73A8C72E}"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7315200" cy="1377849"/>
          </a:xfrm>
        </p:spPr>
        <p:txBody>
          <a:bodyPr/>
          <a:lstStyle/>
          <a:p>
            <a:r>
              <a:rPr lang="en-US" b="1" dirty="0" smtClean="0">
                <a:solidFill>
                  <a:srgbClr val="E41C76"/>
                </a:solidFill>
              </a:rPr>
              <a:t>The Nature of Science</a:t>
            </a:r>
            <a:endParaRPr lang="en-US" b="1" dirty="0">
              <a:solidFill>
                <a:srgbClr val="E41C76"/>
              </a:solidFill>
            </a:endParaRPr>
          </a:p>
        </p:txBody>
      </p:sp>
      <p:sp>
        <p:nvSpPr>
          <p:cNvPr id="3" name="Subtitle 2"/>
          <p:cNvSpPr>
            <a:spLocks noGrp="1"/>
          </p:cNvSpPr>
          <p:nvPr>
            <p:ph type="subTitle" idx="1"/>
          </p:nvPr>
        </p:nvSpPr>
        <p:spPr>
          <a:xfrm>
            <a:off x="914400" y="2590800"/>
            <a:ext cx="7467600" cy="3352800"/>
          </a:xfrm>
        </p:spPr>
        <p:txBody>
          <a:bodyPr>
            <a:normAutofit fontScale="77500" lnSpcReduction="20000"/>
          </a:bodyPr>
          <a:lstStyle/>
          <a:p>
            <a:r>
              <a:rPr lang="en-US" b="1" dirty="0" smtClean="0"/>
              <a:t>Identify </a:t>
            </a:r>
            <a:r>
              <a:rPr lang="en-US" dirty="0"/>
              <a:t>what is science, what clearly is not science, and what superficially resembles science (but fails to meet the criteria for science). 	</a:t>
            </a:r>
            <a:endParaRPr lang="en-US" dirty="0" smtClean="0"/>
          </a:p>
          <a:p>
            <a:endParaRPr lang="en-US" sz="1500" dirty="0"/>
          </a:p>
          <a:p>
            <a:r>
              <a:rPr lang="en-US" b="1" dirty="0" smtClean="0"/>
              <a:t>Identify </a:t>
            </a:r>
            <a:r>
              <a:rPr lang="en-US" dirty="0"/>
              <a:t>which questions can be answered through science and which questions are outside the boundaries of scientific investigation, such as questions addressed by other ways of knowing, such as art, philosophy, and religion. </a:t>
            </a:r>
            <a:endParaRPr lang="en-US" dirty="0" smtClean="0"/>
          </a:p>
          <a:p>
            <a:endParaRPr lang="en-US" sz="1500" dirty="0"/>
          </a:p>
          <a:p>
            <a:r>
              <a:rPr lang="en-US" b="1" dirty="0" smtClean="0"/>
              <a:t>Explain </a:t>
            </a:r>
            <a:r>
              <a:rPr lang="en-US" dirty="0"/>
              <a:t>that scientific knowledge is both durable and robust and open to change. Scientific knowledge can change because it is often examined and re-examined by new investigations and scientific knowledge and argumentation. Because of these frequent examinations, scientific </a:t>
            </a:r>
            <a:r>
              <a:rPr lang="en-US" dirty="0" smtClean="0"/>
              <a:t>knowledge.</a:t>
            </a:r>
            <a:endParaRPr lang="en-US" dirty="0"/>
          </a:p>
        </p:txBody>
      </p:sp>
    </p:spTree>
    <p:extLst>
      <p:ext uri="{BB962C8B-B14F-4D97-AF65-F5344CB8AC3E}">
        <p14:creationId xmlns:p14="http://schemas.microsoft.com/office/powerpoint/2010/main" val="2627961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5200" cy="1154097"/>
          </a:xfrm>
        </p:spPr>
        <p:txBody>
          <a:bodyPr>
            <a:normAutofit fontScale="90000"/>
          </a:bodyPr>
          <a:lstStyle/>
          <a:p>
            <a:r>
              <a:rPr lang="en-US" sz="4800" b="1" dirty="0" smtClean="0">
                <a:solidFill>
                  <a:srgbClr val="E41C76"/>
                </a:solidFill>
              </a:rPr>
              <a:t>Science vs. Non-Science</a:t>
            </a:r>
            <a:endParaRPr lang="en-US" sz="4800" b="1" dirty="0">
              <a:solidFill>
                <a:srgbClr val="E41C76"/>
              </a:solidFill>
            </a:endParaRPr>
          </a:p>
        </p:txBody>
      </p:sp>
      <p:sp>
        <p:nvSpPr>
          <p:cNvPr id="3" name="Content Placeholder 2"/>
          <p:cNvSpPr>
            <a:spLocks noGrp="1"/>
          </p:cNvSpPr>
          <p:nvPr>
            <p:ph idx="1"/>
          </p:nvPr>
        </p:nvSpPr>
        <p:spPr>
          <a:xfrm>
            <a:off x="914400" y="1295400"/>
            <a:ext cx="7315200" cy="4953000"/>
          </a:xfrm>
        </p:spPr>
        <p:txBody>
          <a:bodyPr>
            <a:noAutofit/>
          </a:bodyPr>
          <a:lstStyle/>
          <a:p>
            <a:pPr marL="560070" indent="-514350">
              <a:buFont typeface="+mj-lt"/>
              <a:buAutoNum type="arabicPeriod" startAt="6"/>
            </a:pPr>
            <a:r>
              <a:rPr lang="en-US" sz="2400" b="1" dirty="0" smtClean="0">
                <a:solidFill>
                  <a:srgbClr val="E41C76"/>
                </a:solidFill>
              </a:rPr>
              <a:t>Tentativeness </a:t>
            </a:r>
            <a:r>
              <a:rPr lang="en-US" sz="2400" b="1" dirty="0" smtClean="0"/>
              <a:t>=</a:t>
            </a:r>
            <a:r>
              <a:rPr lang="en-US" sz="2400" b="1" dirty="0" smtClean="0">
                <a:solidFill>
                  <a:srgbClr val="E41C76"/>
                </a:solidFill>
              </a:rPr>
              <a:t> </a:t>
            </a:r>
            <a:r>
              <a:rPr lang="en-US" sz="2400" b="1" dirty="0"/>
              <a:t>Scientific theories are </a:t>
            </a:r>
            <a:r>
              <a:rPr lang="en-US" sz="2400" b="1" dirty="0">
                <a:solidFill>
                  <a:srgbClr val="E41C76"/>
                </a:solidFill>
              </a:rPr>
              <a:t>subject to revision and correction, even to </a:t>
            </a:r>
            <a:r>
              <a:rPr lang="en-US" sz="2400" b="1" dirty="0" smtClean="0">
                <a:solidFill>
                  <a:srgbClr val="E41C76"/>
                </a:solidFill>
              </a:rPr>
              <a:t>the point </a:t>
            </a:r>
            <a:r>
              <a:rPr lang="en-US" sz="2400" b="1" dirty="0">
                <a:solidFill>
                  <a:srgbClr val="E41C76"/>
                </a:solidFill>
              </a:rPr>
              <a:t>of the theory being proven wrong. </a:t>
            </a:r>
            <a:endParaRPr lang="en-US" sz="2400" b="1" dirty="0" smtClean="0">
              <a:solidFill>
                <a:srgbClr val="E41C76"/>
              </a:solidFill>
            </a:endParaRPr>
          </a:p>
          <a:p>
            <a:pPr lvl="1"/>
            <a:endParaRPr lang="en-US" sz="900" dirty="0" smtClean="0"/>
          </a:p>
          <a:p>
            <a:pPr marL="45720" indent="0">
              <a:buNone/>
            </a:pPr>
            <a:r>
              <a:rPr lang="en-US" sz="1600" b="1" dirty="0"/>
              <a:t>REALITY CHECK #6: which of the following is a scientific statement, and which one is </a:t>
            </a:r>
            <a:r>
              <a:rPr lang="en-US" sz="1600" b="1" dirty="0" smtClean="0"/>
              <a:t>not?</a:t>
            </a:r>
            <a:endParaRPr lang="en-US" sz="1600" b="1" dirty="0"/>
          </a:p>
          <a:p>
            <a:pPr marL="45720" indent="0">
              <a:buNone/>
            </a:pPr>
            <a:r>
              <a:rPr lang="en-US" sz="1600" b="1" dirty="0"/>
              <a:t>1. The number of human chromosomes was once "known" to be 48, but is now considered to </a:t>
            </a:r>
            <a:r>
              <a:rPr lang="en-US" sz="1600" b="1" dirty="0" smtClean="0"/>
              <a:t>be 46</a:t>
            </a:r>
            <a:r>
              <a:rPr lang="en-US" sz="1600" b="1" dirty="0"/>
              <a:t>.</a:t>
            </a:r>
          </a:p>
          <a:p>
            <a:pPr marL="45720" indent="0">
              <a:buNone/>
            </a:pPr>
            <a:r>
              <a:rPr lang="en-US" sz="1600" b="1" dirty="0"/>
              <a:t>2. Living things were once grouped into 2 major groups, then 3, then 4, and now 5, because </a:t>
            </a:r>
            <a:r>
              <a:rPr lang="en-US" sz="1600" b="1" dirty="0" smtClean="0"/>
              <a:t>the criteria </a:t>
            </a:r>
            <a:r>
              <a:rPr lang="en-US" sz="1600" b="1" dirty="0"/>
              <a:t>used for classifying living things have changed.</a:t>
            </a:r>
          </a:p>
          <a:p>
            <a:pPr marL="45720" indent="0">
              <a:buNone/>
            </a:pPr>
            <a:r>
              <a:rPr lang="en-US" sz="1600" b="1" dirty="0"/>
              <a:t>3. We know that the world began about 6000 years ago, and nothing will change </a:t>
            </a:r>
            <a:r>
              <a:rPr lang="en-US" sz="1600" b="1" dirty="0" smtClean="0"/>
              <a:t>that</a:t>
            </a:r>
            <a:r>
              <a:rPr lang="en-US" sz="1600" b="1" dirty="0"/>
              <a:t>.</a:t>
            </a:r>
          </a:p>
          <a:p>
            <a:pPr marL="45720" indent="0">
              <a:buNone/>
            </a:pPr>
            <a:r>
              <a:rPr lang="en-US" sz="1600" b="1" dirty="0"/>
              <a:t>4. At one time, it was thought the heart pumped blood out of a large container as an "</a:t>
            </a:r>
            <a:r>
              <a:rPr lang="en-US" sz="1600" b="1" dirty="0" smtClean="0"/>
              <a:t>open system</a:t>
            </a:r>
            <a:r>
              <a:rPr lang="en-US" sz="1600" b="1" dirty="0"/>
              <a:t>", but now it is known that blood "circulates" in a closed system</a:t>
            </a:r>
            <a:r>
              <a:rPr lang="en-US" sz="1600" b="1" dirty="0" smtClean="0"/>
              <a:t>.</a:t>
            </a:r>
          </a:p>
          <a:p>
            <a:pPr marL="45720" indent="0">
              <a:buNone/>
            </a:pPr>
            <a:endParaRPr lang="en-US" sz="900" b="1" dirty="0" smtClean="0"/>
          </a:p>
          <a:p>
            <a:pPr marL="45720" indent="0" algn="ctr">
              <a:buNone/>
            </a:pPr>
            <a:r>
              <a:rPr lang="en-US" sz="1600" i="1" dirty="0" smtClean="0"/>
              <a:t>Using the idea of “Tentativeness", how can we determine which statement above is a scientific one?</a:t>
            </a:r>
            <a:endParaRPr lang="en-US" sz="1600" i="1" dirty="0"/>
          </a:p>
        </p:txBody>
      </p:sp>
    </p:spTree>
    <p:extLst>
      <p:ext uri="{BB962C8B-B14F-4D97-AF65-F5344CB8AC3E}">
        <p14:creationId xmlns:p14="http://schemas.microsoft.com/office/powerpoint/2010/main" val="1713902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Autofit/>
          </a:bodyPr>
          <a:lstStyle/>
          <a:p>
            <a:r>
              <a:rPr lang="en-US" sz="3200" b="1" dirty="0">
                <a:solidFill>
                  <a:schemeClr val="tx1"/>
                </a:solidFill>
              </a:rPr>
              <a:t>WHAT IS "</a:t>
            </a:r>
            <a:r>
              <a:rPr lang="en-US" sz="3200" b="1" dirty="0">
                <a:solidFill>
                  <a:srgbClr val="E41C76"/>
                </a:solidFill>
              </a:rPr>
              <a:t>EMERGING SCIENCE</a:t>
            </a:r>
            <a:r>
              <a:rPr lang="en-US" sz="3200" b="1" dirty="0">
                <a:solidFill>
                  <a:schemeClr val="tx1"/>
                </a:solidFill>
              </a:rPr>
              <a:t>"?</a:t>
            </a:r>
          </a:p>
        </p:txBody>
      </p:sp>
      <p:sp>
        <p:nvSpPr>
          <p:cNvPr id="3" name="Content Placeholder 2"/>
          <p:cNvSpPr>
            <a:spLocks noGrp="1"/>
          </p:cNvSpPr>
          <p:nvPr>
            <p:ph idx="1"/>
          </p:nvPr>
        </p:nvSpPr>
        <p:spPr>
          <a:xfrm>
            <a:off x="914400" y="1676400"/>
            <a:ext cx="7315200" cy="4480561"/>
          </a:xfrm>
        </p:spPr>
        <p:txBody>
          <a:bodyPr>
            <a:normAutofit fontScale="70000" lnSpcReduction="20000"/>
          </a:bodyPr>
          <a:lstStyle/>
          <a:p>
            <a:r>
              <a:rPr lang="en-US" sz="3200" b="1" dirty="0" smtClean="0">
                <a:solidFill>
                  <a:srgbClr val="E41C76"/>
                </a:solidFill>
              </a:rPr>
              <a:t>“Near science“</a:t>
            </a:r>
          </a:p>
          <a:p>
            <a:r>
              <a:rPr lang="en-US" sz="3200" b="1" dirty="0" smtClean="0">
                <a:solidFill>
                  <a:srgbClr val="E41C76"/>
                </a:solidFill>
              </a:rPr>
              <a:t>A </a:t>
            </a:r>
            <a:r>
              <a:rPr lang="en-US" sz="3200" b="1" dirty="0" err="1">
                <a:solidFill>
                  <a:srgbClr val="E41C76"/>
                </a:solidFill>
              </a:rPr>
              <a:t>protoscience</a:t>
            </a:r>
            <a:r>
              <a:rPr lang="en-US" sz="3200" b="1" dirty="0">
                <a:solidFill>
                  <a:srgbClr val="E41C76"/>
                </a:solidFill>
              </a:rPr>
              <a:t> </a:t>
            </a:r>
            <a:r>
              <a:rPr lang="en-US" sz="3200" b="1" dirty="0"/>
              <a:t>differs </a:t>
            </a:r>
            <a:r>
              <a:rPr lang="en-US" sz="3200" b="1" dirty="0" smtClean="0"/>
              <a:t>from a </a:t>
            </a:r>
            <a:r>
              <a:rPr lang="en-US" sz="3200" b="1" dirty="0"/>
              <a:t>science in that </a:t>
            </a:r>
            <a:r>
              <a:rPr lang="en-US" sz="3200" b="1" dirty="0">
                <a:solidFill>
                  <a:srgbClr val="E41C76"/>
                </a:solidFill>
              </a:rPr>
              <a:t>consistent observations and predictions may be limited </a:t>
            </a:r>
            <a:r>
              <a:rPr lang="en-US" sz="3200" b="1" dirty="0" smtClean="0">
                <a:solidFill>
                  <a:srgbClr val="E41C76"/>
                </a:solidFill>
              </a:rPr>
              <a:t>by knowledge </a:t>
            </a:r>
            <a:r>
              <a:rPr lang="en-US" sz="3200" b="1" dirty="0">
                <a:solidFill>
                  <a:srgbClr val="E41C76"/>
                </a:solidFill>
              </a:rPr>
              <a:t>and/or technology.</a:t>
            </a:r>
          </a:p>
          <a:p>
            <a:r>
              <a:rPr lang="en-US" sz="3200" dirty="0"/>
              <a:t>For example, let's look at parapsychology. This includes such phenomena </a:t>
            </a:r>
            <a:r>
              <a:rPr lang="en-US" sz="3200" dirty="0" smtClean="0"/>
              <a:t>as clairvoyance</a:t>
            </a:r>
            <a:r>
              <a:rPr lang="en-US" sz="3200" dirty="0"/>
              <a:t>, precognition, and psychokinesis. </a:t>
            </a:r>
            <a:endParaRPr lang="en-US" sz="3200" dirty="0" smtClean="0"/>
          </a:p>
          <a:p>
            <a:r>
              <a:rPr lang="en-US" sz="3200" dirty="0" smtClean="0"/>
              <a:t>Scientists </a:t>
            </a:r>
            <a:r>
              <a:rPr lang="en-US" sz="3200" dirty="0"/>
              <a:t>generally </a:t>
            </a:r>
            <a:r>
              <a:rPr lang="en-US" sz="3200" dirty="0" smtClean="0"/>
              <a:t>consider parapsychology </a:t>
            </a:r>
            <a:r>
              <a:rPr lang="en-US" sz="3200" dirty="0"/>
              <a:t>a pseudoscience because its phenomena conflict with </a:t>
            </a:r>
            <a:r>
              <a:rPr lang="en-US" sz="3200" dirty="0" smtClean="0"/>
              <a:t>known physical </a:t>
            </a:r>
            <a:r>
              <a:rPr lang="en-US" sz="3200" dirty="0"/>
              <a:t>laws. However, at least one member of the parapsychology family</a:t>
            </a:r>
            <a:r>
              <a:rPr lang="en-US" sz="3200" dirty="0" smtClean="0"/>
              <a:t>, mental </a:t>
            </a:r>
            <a:r>
              <a:rPr lang="en-US" sz="3200" dirty="0"/>
              <a:t>telepathy (thought transmission directly from one brain to another), </a:t>
            </a:r>
            <a:r>
              <a:rPr lang="en-US" sz="3200" dirty="0" smtClean="0"/>
              <a:t>might be </a:t>
            </a:r>
            <a:r>
              <a:rPr lang="en-US" sz="3200" dirty="0"/>
              <a:t>worthy of scientific consideration. Mental telepathy, then, could be </a:t>
            </a:r>
            <a:r>
              <a:rPr lang="en-US" sz="3200" dirty="0" smtClean="0"/>
              <a:t>considered as </a:t>
            </a:r>
            <a:r>
              <a:rPr lang="en-US" sz="3200" dirty="0"/>
              <a:t>a "</a:t>
            </a:r>
            <a:r>
              <a:rPr lang="en-US" sz="3200" dirty="0" err="1"/>
              <a:t>protoscience</a:t>
            </a:r>
            <a:r>
              <a:rPr lang="en-US" sz="3200" dirty="0" smtClean="0"/>
              <a:t>".</a:t>
            </a:r>
            <a:endParaRPr lang="en-US" sz="3200" dirty="0"/>
          </a:p>
        </p:txBody>
      </p:sp>
    </p:spTree>
    <p:extLst>
      <p:ext uri="{BB962C8B-B14F-4D97-AF65-F5344CB8AC3E}">
        <p14:creationId xmlns:p14="http://schemas.microsoft.com/office/powerpoint/2010/main" val="3933035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Autofit/>
          </a:bodyPr>
          <a:lstStyle/>
          <a:p>
            <a:r>
              <a:rPr lang="en-US" sz="3200" b="1" dirty="0">
                <a:solidFill>
                  <a:schemeClr val="tx1"/>
                </a:solidFill>
              </a:rPr>
              <a:t>WHAT IS "</a:t>
            </a:r>
            <a:r>
              <a:rPr lang="en-US" sz="3200" b="1" dirty="0">
                <a:solidFill>
                  <a:srgbClr val="E41C76"/>
                </a:solidFill>
              </a:rPr>
              <a:t>NON-SCIENCE</a:t>
            </a:r>
            <a:r>
              <a:rPr lang="en-US" sz="3200" b="1" dirty="0">
                <a:solidFill>
                  <a:schemeClr val="tx1"/>
                </a:solidFill>
              </a:rPr>
              <a:t>"?</a:t>
            </a:r>
          </a:p>
        </p:txBody>
      </p:sp>
      <p:sp>
        <p:nvSpPr>
          <p:cNvPr id="3" name="Content Placeholder 2"/>
          <p:cNvSpPr>
            <a:spLocks noGrp="1"/>
          </p:cNvSpPr>
          <p:nvPr>
            <p:ph idx="1"/>
          </p:nvPr>
        </p:nvSpPr>
        <p:spPr>
          <a:xfrm>
            <a:off x="914400" y="1676400"/>
            <a:ext cx="7315200" cy="4480561"/>
          </a:xfrm>
        </p:spPr>
        <p:txBody>
          <a:bodyPr>
            <a:noAutofit/>
          </a:bodyPr>
          <a:lstStyle/>
          <a:p>
            <a:r>
              <a:rPr lang="en-US" sz="2600" b="1" dirty="0" smtClean="0"/>
              <a:t>An area </a:t>
            </a:r>
            <a:r>
              <a:rPr lang="en-US" sz="2600" b="1" dirty="0"/>
              <a:t>of knowledge which </a:t>
            </a:r>
            <a:r>
              <a:rPr lang="en-US" sz="2600" b="1" dirty="0" smtClean="0">
                <a:solidFill>
                  <a:srgbClr val="E41C76"/>
                </a:solidFill>
              </a:rPr>
              <a:t>does not </a:t>
            </a:r>
            <a:r>
              <a:rPr lang="en-US" sz="2600" b="1" dirty="0">
                <a:solidFill>
                  <a:srgbClr val="E41C76"/>
                </a:solidFill>
              </a:rPr>
              <a:t>meet the criteria of science (CONPTT</a:t>
            </a:r>
            <a:r>
              <a:rPr lang="en-US" sz="2600" b="1" dirty="0" smtClean="0">
                <a:solidFill>
                  <a:srgbClr val="E41C76"/>
                </a:solidFill>
              </a:rPr>
              <a:t>) </a:t>
            </a:r>
          </a:p>
          <a:p>
            <a:r>
              <a:rPr lang="en-US" sz="2600" b="1" dirty="0"/>
              <a:t>N</a:t>
            </a:r>
            <a:r>
              <a:rPr lang="en-US" sz="2600" b="1" dirty="0" smtClean="0"/>
              <a:t>on-science </a:t>
            </a:r>
            <a:r>
              <a:rPr lang="en-US" sz="2600" b="1" dirty="0"/>
              <a:t>topic areas </a:t>
            </a:r>
            <a:r>
              <a:rPr lang="en-US" sz="2600" b="1" dirty="0">
                <a:solidFill>
                  <a:srgbClr val="E41C76"/>
                </a:solidFill>
              </a:rPr>
              <a:t>may be </a:t>
            </a:r>
            <a:r>
              <a:rPr lang="en-US" sz="2600" b="1" dirty="0" smtClean="0">
                <a:solidFill>
                  <a:srgbClr val="E41C76"/>
                </a:solidFill>
              </a:rPr>
              <a:t>very logical </a:t>
            </a:r>
            <a:r>
              <a:rPr lang="en-US" sz="2600" b="1" dirty="0">
                <a:solidFill>
                  <a:srgbClr val="E41C76"/>
                </a:solidFill>
              </a:rPr>
              <a:t>and based on good reasoning</a:t>
            </a:r>
            <a:r>
              <a:rPr lang="en-US" sz="2600" b="1" dirty="0"/>
              <a:t>, but simply do not fall within the realm </a:t>
            </a:r>
            <a:r>
              <a:rPr lang="en-US" sz="2600" b="1" dirty="0" smtClean="0"/>
              <a:t>of science</a:t>
            </a:r>
          </a:p>
          <a:p>
            <a:r>
              <a:rPr lang="en-US" sz="2600" b="1" dirty="0" smtClean="0"/>
              <a:t>They </a:t>
            </a:r>
            <a:r>
              <a:rPr lang="en-US" sz="2600" b="1" dirty="0"/>
              <a:t>would </a:t>
            </a:r>
            <a:r>
              <a:rPr lang="en-US" sz="2600" b="1" dirty="0">
                <a:solidFill>
                  <a:srgbClr val="E41C76"/>
                </a:solidFill>
              </a:rPr>
              <a:t>include any belief system, </a:t>
            </a:r>
            <a:r>
              <a:rPr lang="en-US" sz="2600" b="1" dirty="0"/>
              <a:t>e.g., religious beliefs, philosophy</a:t>
            </a:r>
            <a:r>
              <a:rPr lang="en-US" sz="2600" b="1" dirty="0" smtClean="0"/>
              <a:t>, personal </a:t>
            </a:r>
            <a:r>
              <a:rPr lang="en-US" sz="2600" b="1" dirty="0"/>
              <a:t>opinions or attitudes, a sense of esthetics, or </a:t>
            </a:r>
            <a:r>
              <a:rPr lang="en-US" sz="2600" b="1" dirty="0" smtClean="0"/>
              <a:t>ethics</a:t>
            </a:r>
            <a:endParaRPr lang="en-US" sz="2600" dirty="0"/>
          </a:p>
        </p:txBody>
      </p:sp>
    </p:spTree>
    <p:extLst>
      <p:ext uri="{BB962C8B-B14F-4D97-AF65-F5344CB8AC3E}">
        <p14:creationId xmlns:p14="http://schemas.microsoft.com/office/powerpoint/2010/main" val="20952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Autofit/>
          </a:bodyPr>
          <a:lstStyle/>
          <a:p>
            <a:r>
              <a:rPr lang="en-US" sz="3200" b="1" dirty="0">
                <a:solidFill>
                  <a:schemeClr val="tx1"/>
                </a:solidFill>
              </a:rPr>
              <a:t>WHAT IS "</a:t>
            </a:r>
            <a:r>
              <a:rPr lang="en-US" sz="3200" b="1" dirty="0">
                <a:solidFill>
                  <a:srgbClr val="E41C76"/>
                </a:solidFill>
              </a:rPr>
              <a:t>FALSE SCIENCE</a:t>
            </a:r>
            <a:r>
              <a:rPr lang="en-US" sz="3200" b="1" dirty="0">
                <a:solidFill>
                  <a:schemeClr val="tx1"/>
                </a:solidFill>
              </a:rPr>
              <a:t>"?</a:t>
            </a:r>
          </a:p>
        </p:txBody>
      </p:sp>
      <p:sp>
        <p:nvSpPr>
          <p:cNvPr id="3" name="Content Placeholder 2"/>
          <p:cNvSpPr>
            <a:spLocks noGrp="1"/>
          </p:cNvSpPr>
          <p:nvPr>
            <p:ph idx="1"/>
          </p:nvPr>
        </p:nvSpPr>
        <p:spPr>
          <a:xfrm>
            <a:off x="914400" y="1676400"/>
            <a:ext cx="7315200" cy="4480561"/>
          </a:xfrm>
        </p:spPr>
        <p:txBody>
          <a:bodyPr>
            <a:noAutofit/>
          </a:bodyPr>
          <a:lstStyle/>
          <a:p>
            <a:r>
              <a:rPr lang="en-US" sz="2600" b="1" dirty="0" smtClean="0"/>
              <a:t>“</a:t>
            </a:r>
            <a:r>
              <a:rPr lang="en-US" sz="2600" b="1" dirty="0" smtClean="0">
                <a:solidFill>
                  <a:srgbClr val="E41C76"/>
                </a:solidFill>
              </a:rPr>
              <a:t>Pseudoscience</a:t>
            </a:r>
            <a:r>
              <a:rPr lang="en-US" sz="2600" b="1" dirty="0" smtClean="0"/>
              <a:t>“ = a </a:t>
            </a:r>
            <a:r>
              <a:rPr lang="en-US" sz="2600" b="1" dirty="0" smtClean="0">
                <a:solidFill>
                  <a:srgbClr val="E41C76"/>
                </a:solidFill>
              </a:rPr>
              <a:t>non-science</a:t>
            </a:r>
            <a:r>
              <a:rPr lang="en-US" sz="2600" b="1" dirty="0" smtClean="0"/>
              <a:t> which </a:t>
            </a:r>
            <a:r>
              <a:rPr lang="en-US" sz="2600" b="1" dirty="0"/>
              <a:t>is portrayed and </a:t>
            </a:r>
            <a:r>
              <a:rPr lang="en-US" sz="2600" b="1" dirty="0">
                <a:solidFill>
                  <a:srgbClr val="E41C76"/>
                </a:solidFill>
              </a:rPr>
              <a:t>advertised as a legitimate science by its followers </a:t>
            </a:r>
            <a:r>
              <a:rPr lang="en-US" sz="2600" b="1" dirty="0" smtClean="0"/>
              <a:t>and supporters.</a:t>
            </a:r>
          </a:p>
          <a:p>
            <a:r>
              <a:rPr lang="en-US" sz="2600" b="1" dirty="0" smtClean="0"/>
              <a:t>Good </a:t>
            </a:r>
            <a:r>
              <a:rPr lang="en-US" sz="2600" b="1" dirty="0"/>
              <a:t>examples of a pseudoscience would include "astrology" (</a:t>
            </a:r>
            <a:r>
              <a:rPr lang="en-US" sz="2600" b="1" dirty="0" smtClean="0"/>
              <a:t>as presented </a:t>
            </a:r>
            <a:r>
              <a:rPr lang="en-US" sz="2600" b="1" dirty="0"/>
              <a:t>by some of its supporters), </a:t>
            </a:r>
            <a:r>
              <a:rPr lang="en-US" sz="2600" b="1" dirty="0" smtClean="0"/>
              <a:t>as a </a:t>
            </a:r>
            <a:r>
              <a:rPr lang="en-US" sz="2600" b="1" dirty="0"/>
              <a:t>"creation science</a:t>
            </a:r>
            <a:r>
              <a:rPr lang="en-US" sz="2600" b="1" dirty="0" smtClean="0"/>
              <a:t>"</a:t>
            </a:r>
            <a:endParaRPr lang="en-US" sz="2600" dirty="0"/>
          </a:p>
        </p:txBody>
      </p:sp>
    </p:spTree>
    <p:extLst>
      <p:ext uri="{BB962C8B-B14F-4D97-AF65-F5344CB8AC3E}">
        <p14:creationId xmlns:p14="http://schemas.microsoft.com/office/powerpoint/2010/main" val="2767875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E41C76"/>
                </a:solidFill>
              </a:rPr>
              <a:t>What does science do?</a:t>
            </a:r>
            <a:endParaRPr lang="en-US" sz="4800" b="1" dirty="0">
              <a:solidFill>
                <a:srgbClr val="E41C76"/>
              </a:solidFill>
            </a:endParaRPr>
          </a:p>
        </p:txBody>
      </p:sp>
      <p:sp>
        <p:nvSpPr>
          <p:cNvPr id="3" name="Content Placeholder 2"/>
          <p:cNvSpPr>
            <a:spLocks noGrp="1"/>
          </p:cNvSpPr>
          <p:nvPr>
            <p:ph idx="1"/>
          </p:nvPr>
        </p:nvSpPr>
        <p:spPr/>
        <p:txBody>
          <a:bodyPr>
            <a:normAutofit/>
          </a:bodyPr>
          <a:lstStyle/>
          <a:p>
            <a:r>
              <a:rPr lang="en-US" sz="2800" b="1" dirty="0" smtClean="0">
                <a:solidFill>
                  <a:srgbClr val="E41C76"/>
                </a:solidFill>
              </a:rPr>
              <a:t>Studies </a:t>
            </a:r>
            <a:r>
              <a:rPr lang="en-US" sz="2800" b="1" u="sng" dirty="0" smtClean="0">
                <a:solidFill>
                  <a:srgbClr val="E41C76"/>
                </a:solidFill>
              </a:rPr>
              <a:t>natural </a:t>
            </a:r>
            <a:r>
              <a:rPr lang="en-US" sz="2800" b="1" u="sng" dirty="0">
                <a:solidFill>
                  <a:srgbClr val="E41C76"/>
                </a:solidFill>
              </a:rPr>
              <a:t>phenomena</a:t>
            </a:r>
            <a:r>
              <a:rPr lang="en-US" sz="2800" b="1" dirty="0">
                <a:solidFill>
                  <a:srgbClr val="E41C76"/>
                </a:solidFill>
              </a:rPr>
              <a:t> </a:t>
            </a:r>
            <a:r>
              <a:rPr lang="en-US" sz="2800" dirty="0">
                <a:solidFill>
                  <a:srgbClr val="E41C76"/>
                </a:solidFill>
              </a:rPr>
              <a:t>= events which can be observed, measured, and tested </a:t>
            </a:r>
            <a:r>
              <a:rPr lang="en-US" sz="2800" dirty="0"/>
              <a:t>by scientific methods</a:t>
            </a:r>
          </a:p>
          <a:p>
            <a:pPr lvl="1"/>
            <a:r>
              <a:rPr lang="en-US" sz="2600" dirty="0"/>
              <a:t>Must be able to </a:t>
            </a:r>
            <a:r>
              <a:rPr lang="en-US" sz="2600" dirty="0">
                <a:solidFill>
                  <a:srgbClr val="E41C76"/>
                </a:solidFill>
              </a:rPr>
              <a:t>use the 5 senses </a:t>
            </a:r>
            <a:r>
              <a:rPr lang="en-US" sz="2600" dirty="0"/>
              <a:t>to </a:t>
            </a:r>
            <a:r>
              <a:rPr lang="en-US" sz="2600" dirty="0" smtClean="0"/>
              <a:t>observe</a:t>
            </a:r>
            <a:endParaRPr lang="en-US" sz="2600" dirty="0"/>
          </a:p>
        </p:txBody>
      </p:sp>
    </p:spTree>
    <p:extLst>
      <p:ext uri="{BB962C8B-B14F-4D97-AF65-F5344CB8AC3E}">
        <p14:creationId xmlns:p14="http://schemas.microsoft.com/office/powerpoint/2010/main" val="282429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rmAutofit/>
          </a:bodyPr>
          <a:lstStyle/>
          <a:p>
            <a:r>
              <a:rPr lang="en-US" sz="4800" b="1" dirty="0" smtClean="0"/>
              <a:t>What does science do?</a:t>
            </a:r>
            <a:endParaRPr lang="en-US" sz="4800" b="1" dirty="0"/>
          </a:p>
        </p:txBody>
      </p:sp>
      <p:sp>
        <p:nvSpPr>
          <p:cNvPr id="3" name="Content Placeholder 2"/>
          <p:cNvSpPr>
            <a:spLocks noGrp="1"/>
          </p:cNvSpPr>
          <p:nvPr>
            <p:ph idx="1"/>
          </p:nvPr>
        </p:nvSpPr>
        <p:spPr>
          <a:xfrm>
            <a:off x="914400" y="1676400"/>
            <a:ext cx="7315200" cy="4480561"/>
          </a:xfrm>
        </p:spPr>
        <p:txBody>
          <a:bodyPr>
            <a:normAutofit fontScale="92500"/>
          </a:bodyPr>
          <a:lstStyle/>
          <a:p>
            <a:r>
              <a:rPr lang="en-US" sz="2800" dirty="0" smtClean="0"/>
              <a:t>When we study science…</a:t>
            </a:r>
          </a:p>
          <a:p>
            <a:pPr lvl="1"/>
            <a:r>
              <a:rPr lang="en-US" sz="2600" b="1" dirty="0" smtClean="0">
                <a:solidFill>
                  <a:srgbClr val="E41C76"/>
                </a:solidFill>
              </a:rPr>
              <a:t>We assume </a:t>
            </a:r>
            <a:r>
              <a:rPr lang="en-US" sz="2600" b="1" dirty="0">
                <a:solidFill>
                  <a:srgbClr val="E41C76"/>
                </a:solidFill>
              </a:rPr>
              <a:t>that the universe is orderly, reasonable, and </a:t>
            </a:r>
            <a:r>
              <a:rPr lang="en-US" sz="2600" b="1" dirty="0" smtClean="0">
                <a:solidFill>
                  <a:srgbClr val="E41C76"/>
                </a:solidFill>
              </a:rPr>
              <a:t>testable</a:t>
            </a:r>
          </a:p>
          <a:p>
            <a:r>
              <a:rPr lang="en-US" sz="2800" dirty="0" smtClean="0"/>
              <a:t>Theory = </a:t>
            </a:r>
            <a:r>
              <a:rPr lang="en-US" sz="2800" b="1" dirty="0" smtClean="0">
                <a:solidFill>
                  <a:srgbClr val="E41C76"/>
                </a:solidFill>
              </a:rPr>
              <a:t>a </a:t>
            </a:r>
            <a:r>
              <a:rPr lang="en-US" sz="2800" b="1" dirty="0">
                <a:solidFill>
                  <a:srgbClr val="E41C76"/>
                </a:solidFill>
              </a:rPr>
              <a:t>well-defined naturally occurring cause (mechanism) which explains why or how a natural event (phenomenon) </a:t>
            </a:r>
            <a:r>
              <a:rPr lang="en-US" sz="2800" b="1" dirty="0" smtClean="0">
                <a:solidFill>
                  <a:srgbClr val="E41C76"/>
                </a:solidFill>
              </a:rPr>
              <a:t>occurs</a:t>
            </a:r>
          </a:p>
          <a:p>
            <a:pPr lvl="1"/>
            <a:r>
              <a:rPr lang="en-US" sz="2600" dirty="0" smtClean="0"/>
              <a:t>Always </a:t>
            </a:r>
            <a:r>
              <a:rPr lang="en-US" sz="2600" dirty="0"/>
              <a:t>subject to change (</a:t>
            </a:r>
            <a:r>
              <a:rPr lang="en-US" sz="2600" b="1" dirty="0">
                <a:solidFill>
                  <a:srgbClr val="E41C76"/>
                </a:solidFill>
              </a:rPr>
              <a:t>tentative</a:t>
            </a:r>
            <a:r>
              <a:rPr lang="en-US" sz="2600" dirty="0"/>
              <a:t>, </a:t>
            </a:r>
            <a:r>
              <a:rPr lang="en-US" sz="2600" dirty="0" smtClean="0"/>
              <a:t>uncertain)</a:t>
            </a:r>
          </a:p>
          <a:p>
            <a:r>
              <a:rPr lang="en-US" sz="2800" i="1" dirty="0" smtClean="0"/>
              <a:t>Science </a:t>
            </a:r>
            <a:r>
              <a:rPr lang="en-US" sz="2800" i="1" dirty="0"/>
              <a:t>does not have the answers to all of the questions in the universe, or the solutions to all human </a:t>
            </a:r>
            <a:r>
              <a:rPr lang="en-US" sz="2800" i="1" dirty="0" smtClean="0"/>
              <a:t>problems</a:t>
            </a:r>
            <a:endParaRPr lang="en-US" sz="2800" b="1" i="1" dirty="0"/>
          </a:p>
        </p:txBody>
      </p:sp>
    </p:spTree>
    <p:extLst>
      <p:ext uri="{BB962C8B-B14F-4D97-AF65-F5344CB8AC3E}">
        <p14:creationId xmlns:p14="http://schemas.microsoft.com/office/powerpoint/2010/main" val="134528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rmAutofit fontScale="90000"/>
          </a:bodyPr>
          <a:lstStyle/>
          <a:p>
            <a:r>
              <a:rPr lang="en-US" sz="4800" b="1" dirty="0" smtClean="0">
                <a:solidFill>
                  <a:srgbClr val="E41C76"/>
                </a:solidFill>
              </a:rPr>
              <a:t>Science vs. Non-Science</a:t>
            </a:r>
            <a:endParaRPr lang="en-US" sz="4800" b="1" dirty="0">
              <a:solidFill>
                <a:srgbClr val="E41C76"/>
              </a:solidFill>
            </a:endParaRPr>
          </a:p>
        </p:txBody>
      </p:sp>
      <p:sp>
        <p:nvSpPr>
          <p:cNvPr id="3" name="Content Placeholder 2"/>
          <p:cNvSpPr>
            <a:spLocks noGrp="1"/>
          </p:cNvSpPr>
          <p:nvPr>
            <p:ph idx="1"/>
          </p:nvPr>
        </p:nvSpPr>
        <p:spPr>
          <a:xfrm>
            <a:off x="914400" y="1676400"/>
            <a:ext cx="7315200" cy="4480561"/>
          </a:xfrm>
        </p:spPr>
        <p:txBody>
          <a:bodyPr>
            <a:normAutofit/>
          </a:bodyPr>
          <a:lstStyle/>
          <a:p>
            <a:r>
              <a:rPr lang="en-US" sz="3200" b="1" dirty="0" smtClean="0">
                <a:solidFill>
                  <a:srgbClr val="E41C76"/>
                </a:solidFill>
              </a:rPr>
              <a:t>6 Criteria </a:t>
            </a:r>
            <a:r>
              <a:rPr lang="en-US" sz="3200" b="1" dirty="0">
                <a:solidFill>
                  <a:srgbClr val="E41C76"/>
                </a:solidFill>
              </a:rPr>
              <a:t>of </a:t>
            </a:r>
            <a:r>
              <a:rPr lang="en-US" sz="3200" b="1" dirty="0" smtClean="0">
                <a:solidFill>
                  <a:srgbClr val="E41C76"/>
                </a:solidFill>
              </a:rPr>
              <a:t>Science</a:t>
            </a:r>
          </a:p>
          <a:p>
            <a:pPr lvl="1"/>
            <a:r>
              <a:rPr lang="en-US" sz="3200" b="1" dirty="0" smtClean="0"/>
              <a:t>C</a:t>
            </a:r>
            <a:r>
              <a:rPr lang="en-US" sz="3200" dirty="0" smtClean="0"/>
              <a:t>onsistent</a:t>
            </a:r>
          </a:p>
          <a:p>
            <a:pPr lvl="1"/>
            <a:r>
              <a:rPr lang="en-US" sz="3200" b="1" dirty="0" smtClean="0"/>
              <a:t>O</a:t>
            </a:r>
            <a:r>
              <a:rPr lang="en-US" sz="3200" dirty="0" smtClean="0"/>
              <a:t>bservable</a:t>
            </a:r>
          </a:p>
          <a:p>
            <a:pPr lvl="1"/>
            <a:r>
              <a:rPr lang="en-US" sz="3200" b="1" dirty="0" smtClean="0"/>
              <a:t>N</a:t>
            </a:r>
            <a:r>
              <a:rPr lang="en-US" sz="3200" dirty="0" smtClean="0"/>
              <a:t>atural</a:t>
            </a:r>
          </a:p>
          <a:p>
            <a:pPr lvl="1"/>
            <a:r>
              <a:rPr lang="en-US" sz="3200" b="1" dirty="0" smtClean="0"/>
              <a:t>P</a:t>
            </a:r>
            <a:r>
              <a:rPr lang="en-US" sz="3200" dirty="0" smtClean="0"/>
              <a:t>redictable</a:t>
            </a:r>
          </a:p>
          <a:p>
            <a:pPr lvl="1"/>
            <a:r>
              <a:rPr lang="en-US" sz="3200" b="1" dirty="0" smtClean="0"/>
              <a:t>T</a:t>
            </a:r>
            <a:r>
              <a:rPr lang="en-US" sz="3200" dirty="0" smtClean="0"/>
              <a:t>estable</a:t>
            </a:r>
          </a:p>
          <a:p>
            <a:pPr lvl="1"/>
            <a:r>
              <a:rPr lang="en-US" sz="3200" b="1" dirty="0" smtClean="0"/>
              <a:t>T</a:t>
            </a:r>
            <a:r>
              <a:rPr lang="en-US" sz="3200" dirty="0" smtClean="0"/>
              <a:t>entative</a:t>
            </a:r>
            <a:endParaRPr lang="en-US" sz="3200" b="1" i="1" dirty="0"/>
          </a:p>
        </p:txBody>
      </p:sp>
    </p:spTree>
    <p:extLst>
      <p:ext uri="{BB962C8B-B14F-4D97-AF65-F5344CB8AC3E}">
        <p14:creationId xmlns:p14="http://schemas.microsoft.com/office/powerpoint/2010/main" val="4231421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rmAutofit fontScale="90000"/>
          </a:bodyPr>
          <a:lstStyle/>
          <a:p>
            <a:r>
              <a:rPr lang="en-US" sz="4800" b="1" dirty="0" smtClean="0">
                <a:solidFill>
                  <a:srgbClr val="E41C76"/>
                </a:solidFill>
              </a:rPr>
              <a:t>Science vs. Non-Science</a:t>
            </a:r>
            <a:endParaRPr lang="en-US" sz="4800" b="1" dirty="0">
              <a:solidFill>
                <a:srgbClr val="E41C76"/>
              </a:solidFill>
            </a:endParaRPr>
          </a:p>
        </p:txBody>
      </p:sp>
      <p:sp>
        <p:nvSpPr>
          <p:cNvPr id="3" name="Content Placeholder 2"/>
          <p:cNvSpPr>
            <a:spLocks noGrp="1"/>
          </p:cNvSpPr>
          <p:nvPr>
            <p:ph idx="1"/>
          </p:nvPr>
        </p:nvSpPr>
        <p:spPr>
          <a:xfrm>
            <a:off x="914400" y="1676400"/>
            <a:ext cx="7315200" cy="4480561"/>
          </a:xfrm>
        </p:spPr>
        <p:txBody>
          <a:bodyPr>
            <a:normAutofit fontScale="92500" lnSpcReduction="10000"/>
          </a:bodyPr>
          <a:lstStyle/>
          <a:p>
            <a:pPr marL="560070" indent="-514350">
              <a:buFont typeface="+mj-lt"/>
              <a:buAutoNum type="arabicPeriod"/>
            </a:pPr>
            <a:r>
              <a:rPr lang="en-US" sz="2800" b="1" dirty="0" smtClean="0">
                <a:solidFill>
                  <a:srgbClr val="E41C76"/>
                </a:solidFill>
              </a:rPr>
              <a:t>Consistency </a:t>
            </a:r>
            <a:r>
              <a:rPr lang="en-US" sz="2800" b="1" dirty="0" smtClean="0"/>
              <a:t>= </a:t>
            </a:r>
            <a:r>
              <a:rPr lang="en-US" sz="2400" b="1" dirty="0" smtClean="0"/>
              <a:t>results </a:t>
            </a:r>
            <a:r>
              <a:rPr lang="en-US" sz="2400" b="1" dirty="0"/>
              <a:t>of </a:t>
            </a:r>
            <a:r>
              <a:rPr lang="en-US" sz="2400" b="1" dirty="0">
                <a:solidFill>
                  <a:srgbClr val="E41C76"/>
                </a:solidFill>
              </a:rPr>
              <a:t>repeated observations and/or experiments concerning </a:t>
            </a:r>
            <a:r>
              <a:rPr lang="en-US" sz="2400" b="1" dirty="0" smtClean="0"/>
              <a:t>a naturally </a:t>
            </a:r>
            <a:r>
              <a:rPr lang="en-US" sz="2400" b="1" dirty="0"/>
              <a:t>occurring event (</a:t>
            </a:r>
            <a:r>
              <a:rPr lang="en-US" sz="2400" b="1" dirty="0">
                <a:solidFill>
                  <a:srgbClr val="E41C76"/>
                </a:solidFill>
              </a:rPr>
              <a:t>phenomenon</a:t>
            </a:r>
            <a:r>
              <a:rPr lang="en-US" sz="2400" b="1" dirty="0"/>
              <a:t>)</a:t>
            </a:r>
            <a:r>
              <a:rPr lang="en-US" sz="2400" b="1" dirty="0">
                <a:solidFill>
                  <a:srgbClr val="E41C76"/>
                </a:solidFill>
              </a:rPr>
              <a:t> are reasonably the same </a:t>
            </a:r>
            <a:r>
              <a:rPr lang="en-US" sz="2400" b="1" dirty="0"/>
              <a:t>when </a:t>
            </a:r>
            <a:r>
              <a:rPr lang="en-US" sz="2400" b="1" dirty="0" smtClean="0"/>
              <a:t>performed and </a:t>
            </a:r>
            <a:r>
              <a:rPr lang="en-US" sz="2400" b="1" dirty="0"/>
              <a:t>repeated by competent </a:t>
            </a:r>
            <a:r>
              <a:rPr lang="en-US" sz="2400" b="1" dirty="0" smtClean="0"/>
              <a:t>investigators</a:t>
            </a:r>
          </a:p>
          <a:p>
            <a:pPr marL="560070" indent="-514350">
              <a:buFont typeface="+mj-lt"/>
              <a:buAutoNum type="arabicPeriod"/>
            </a:pPr>
            <a:endParaRPr lang="en-US" sz="2400" b="1" dirty="0"/>
          </a:p>
          <a:p>
            <a:pPr marL="45720" indent="0">
              <a:buNone/>
            </a:pPr>
            <a:r>
              <a:rPr lang="en-US" sz="2200" b="1" dirty="0"/>
              <a:t>REALITY CHECK #1: </a:t>
            </a:r>
            <a:r>
              <a:rPr lang="en-US" sz="2200" dirty="0"/>
              <a:t>which of the following is a scientific statement, and which one is </a:t>
            </a:r>
            <a:r>
              <a:rPr lang="en-US" sz="2200" dirty="0" smtClean="0"/>
              <a:t>not?</a:t>
            </a:r>
            <a:endParaRPr lang="en-US" sz="2200" dirty="0"/>
          </a:p>
          <a:p>
            <a:r>
              <a:rPr lang="en-US" sz="2200" b="1" dirty="0"/>
              <a:t>1. Green plants will grow towards a light source.</a:t>
            </a:r>
          </a:p>
          <a:p>
            <a:r>
              <a:rPr lang="en-US" sz="2200" b="1" dirty="0"/>
              <a:t>2. Walking under a ladder will cause bad luck</a:t>
            </a:r>
            <a:r>
              <a:rPr lang="en-US" sz="2200" b="1" dirty="0" smtClean="0"/>
              <a:t>.</a:t>
            </a:r>
          </a:p>
          <a:p>
            <a:endParaRPr lang="en-US" sz="1300" b="1" dirty="0"/>
          </a:p>
          <a:p>
            <a:pPr marL="45720" indent="0" algn="ctr">
              <a:buNone/>
            </a:pPr>
            <a:r>
              <a:rPr lang="en-US" sz="2200" i="1" dirty="0"/>
              <a:t>Using the idea of "Consistency", how can we determine which statement above is a </a:t>
            </a:r>
            <a:r>
              <a:rPr lang="en-US" sz="2200" i="1" dirty="0" smtClean="0"/>
              <a:t>scientific one</a:t>
            </a:r>
            <a:r>
              <a:rPr lang="en-US" sz="2200" i="1" dirty="0"/>
              <a:t>?</a:t>
            </a:r>
            <a:endParaRPr lang="en-US" sz="2200" i="1" dirty="0"/>
          </a:p>
        </p:txBody>
      </p:sp>
    </p:spTree>
    <p:extLst>
      <p:ext uri="{BB962C8B-B14F-4D97-AF65-F5344CB8AC3E}">
        <p14:creationId xmlns:p14="http://schemas.microsoft.com/office/powerpoint/2010/main" val="356086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rmAutofit fontScale="90000"/>
          </a:bodyPr>
          <a:lstStyle/>
          <a:p>
            <a:r>
              <a:rPr lang="en-US" sz="4800" b="1" dirty="0" smtClean="0">
                <a:solidFill>
                  <a:srgbClr val="E41C76"/>
                </a:solidFill>
              </a:rPr>
              <a:t>Science vs. Non-Science</a:t>
            </a:r>
            <a:endParaRPr lang="en-US" sz="4800" b="1" dirty="0">
              <a:solidFill>
                <a:srgbClr val="E41C76"/>
              </a:solidFill>
            </a:endParaRPr>
          </a:p>
        </p:txBody>
      </p:sp>
      <p:sp>
        <p:nvSpPr>
          <p:cNvPr id="3" name="Content Placeholder 2"/>
          <p:cNvSpPr>
            <a:spLocks noGrp="1"/>
          </p:cNvSpPr>
          <p:nvPr>
            <p:ph idx="1"/>
          </p:nvPr>
        </p:nvSpPr>
        <p:spPr>
          <a:xfrm>
            <a:off x="914400" y="1676400"/>
            <a:ext cx="7315200" cy="4480561"/>
          </a:xfrm>
        </p:spPr>
        <p:txBody>
          <a:bodyPr>
            <a:normAutofit fontScale="85000" lnSpcReduction="20000"/>
          </a:bodyPr>
          <a:lstStyle/>
          <a:p>
            <a:pPr marL="560070" indent="-514350">
              <a:buFont typeface="+mj-lt"/>
              <a:buAutoNum type="arabicPeriod" startAt="2"/>
            </a:pPr>
            <a:r>
              <a:rPr lang="en-US" sz="2800" b="1" dirty="0" smtClean="0">
                <a:solidFill>
                  <a:srgbClr val="E41C76"/>
                </a:solidFill>
              </a:rPr>
              <a:t>Observability </a:t>
            </a:r>
            <a:r>
              <a:rPr lang="en-US" sz="2800" b="1" dirty="0" smtClean="0"/>
              <a:t>=</a:t>
            </a:r>
            <a:r>
              <a:rPr lang="en-US" sz="2800" b="1" dirty="0" smtClean="0">
                <a:solidFill>
                  <a:srgbClr val="E41C76"/>
                </a:solidFill>
              </a:rPr>
              <a:t> </a:t>
            </a:r>
            <a:r>
              <a:rPr lang="en-US" sz="2800" b="1" dirty="0"/>
              <a:t>The event </a:t>
            </a:r>
            <a:r>
              <a:rPr lang="en-US" sz="2800" b="1" dirty="0" smtClean="0">
                <a:solidFill>
                  <a:srgbClr val="E41C76"/>
                </a:solidFill>
              </a:rPr>
              <a:t>can be </a:t>
            </a:r>
            <a:r>
              <a:rPr lang="en-US" sz="2800" b="1" dirty="0">
                <a:solidFill>
                  <a:srgbClr val="E41C76"/>
                </a:solidFill>
              </a:rPr>
              <a:t>observed and </a:t>
            </a:r>
            <a:r>
              <a:rPr lang="en-US" sz="2800" b="1" dirty="0" smtClean="0">
                <a:solidFill>
                  <a:srgbClr val="E41C76"/>
                </a:solidFill>
              </a:rPr>
              <a:t>explained from using basic </a:t>
            </a:r>
            <a:r>
              <a:rPr lang="en-US" sz="2800" b="1" dirty="0">
                <a:solidFill>
                  <a:srgbClr val="E41C76"/>
                </a:solidFill>
              </a:rPr>
              <a:t>human </a:t>
            </a:r>
            <a:r>
              <a:rPr lang="en-US" sz="2800" b="1" dirty="0" smtClean="0">
                <a:solidFill>
                  <a:srgbClr val="E41C76"/>
                </a:solidFill>
              </a:rPr>
              <a:t>senses or </a:t>
            </a:r>
            <a:r>
              <a:rPr lang="en-US" sz="2800" b="1" dirty="0">
                <a:solidFill>
                  <a:srgbClr val="E41C76"/>
                </a:solidFill>
              </a:rPr>
              <a:t>to extensions of the senses by such things as electron </a:t>
            </a:r>
            <a:r>
              <a:rPr lang="en-US" sz="2800" b="1" dirty="0" smtClean="0">
                <a:solidFill>
                  <a:srgbClr val="E41C76"/>
                </a:solidFill>
              </a:rPr>
              <a:t>microscopes</a:t>
            </a:r>
            <a:endParaRPr lang="en-US" sz="2800" b="1" dirty="0">
              <a:solidFill>
                <a:srgbClr val="E41C76"/>
              </a:solidFill>
            </a:endParaRPr>
          </a:p>
          <a:p>
            <a:pPr lvl="1"/>
            <a:r>
              <a:rPr lang="en-US" sz="2600" dirty="0" smtClean="0"/>
              <a:t>If </a:t>
            </a:r>
            <a:r>
              <a:rPr lang="en-US" sz="2600" dirty="0"/>
              <a:t>the </a:t>
            </a:r>
            <a:r>
              <a:rPr lang="en-US" sz="2600" dirty="0" smtClean="0"/>
              <a:t>event cannot be reproduced </a:t>
            </a:r>
            <a:r>
              <a:rPr lang="en-US" sz="2600" dirty="0"/>
              <a:t>through </a:t>
            </a:r>
            <a:r>
              <a:rPr lang="en-US" sz="2600" dirty="0" smtClean="0"/>
              <a:t>controlled conditions</a:t>
            </a:r>
            <a:r>
              <a:rPr lang="en-US" sz="2600" dirty="0"/>
              <a:t>, natural evidence of the event's occurrence must be available </a:t>
            </a:r>
            <a:r>
              <a:rPr lang="en-US" sz="2600" dirty="0" smtClean="0"/>
              <a:t>for investigation.</a:t>
            </a:r>
          </a:p>
          <a:p>
            <a:pPr lvl="1"/>
            <a:endParaRPr lang="en-US" sz="2200" dirty="0" smtClean="0"/>
          </a:p>
          <a:p>
            <a:pPr marL="45720" indent="0">
              <a:buNone/>
            </a:pPr>
            <a:r>
              <a:rPr lang="en-US" sz="2100" b="1" dirty="0"/>
              <a:t>REALITY CHECK #2: which of the following is a scientific statement, and which one is </a:t>
            </a:r>
            <a:r>
              <a:rPr lang="en-US" sz="2100" b="1" dirty="0" smtClean="0"/>
              <a:t>not?</a:t>
            </a:r>
            <a:endParaRPr lang="en-US" sz="2100" b="1" dirty="0"/>
          </a:p>
          <a:p>
            <a:pPr marL="45720" indent="0">
              <a:buNone/>
            </a:pPr>
            <a:r>
              <a:rPr lang="en-US" sz="2100" b="1" dirty="0"/>
              <a:t>1. Some plants eat meat.</a:t>
            </a:r>
          </a:p>
          <a:p>
            <a:pPr marL="45720" indent="0">
              <a:buNone/>
            </a:pPr>
            <a:r>
              <a:rPr lang="en-US" sz="2100" b="1" dirty="0"/>
              <a:t>2. Extraterrestrial beings have visited Earth</a:t>
            </a:r>
            <a:r>
              <a:rPr lang="en-US" sz="2100" b="1" dirty="0" smtClean="0"/>
              <a:t>.</a:t>
            </a:r>
          </a:p>
          <a:p>
            <a:pPr marL="45720" indent="0">
              <a:buNone/>
            </a:pPr>
            <a:endParaRPr lang="en-US" sz="1200" b="1" dirty="0" smtClean="0"/>
          </a:p>
          <a:p>
            <a:pPr marL="45720" indent="0" algn="ctr">
              <a:buNone/>
            </a:pPr>
            <a:r>
              <a:rPr lang="en-US" sz="2100" i="1" dirty="0"/>
              <a:t>Using the idea of "Observability", how can we determine which statement above is a scientific</a:t>
            </a:r>
          </a:p>
          <a:p>
            <a:pPr marL="45720" indent="0" algn="ctr">
              <a:buNone/>
            </a:pPr>
            <a:r>
              <a:rPr lang="en-US" sz="2100" i="1" dirty="0"/>
              <a:t>one?</a:t>
            </a:r>
            <a:endParaRPr lang="en-US" sz="2100" i="1" dirty="0"/>
          </a:p>
        </p:txBody>
      </p:sp>
    </p:spTree>
    <p:extLst>
      <p:ext uri="{BB962C8B-B14F-4D97-AF65-F5344CB8AC3E}">
        <p14:creationId xmlns:p14="http://schemas.microsoft.com/office/powerpoint/2010/main" val="600990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rmAutofit fontScale="90000"/>
          </a:bodyPr>
          <a:lstStyle/>
          <a:p>
            <a:r>
              <a:rPr lang="en-US" sz="4800" b="1" dirty="0" smtClean="0">
                <a:solidFill>
                  <a:srgbClr val="E41C76"/>
                </a:solidFill>
              </a:rPr>
              <a:t>Science vs. Non-Science</a:t>
            </a:r>
            <a:endParaRPr lang="en-US" sz="4800" b="1" dirty="0">
              <a:solidFill>
                <a:srgbClr val="E41C76"/>
              </a:solidFill>
            </a:endParaRPr>
          </a:p>
        </p:txBody>
      </p:sp>
      <p:sp>
        <p:nvSpPr>
          <p:cNvPr id="3" name="Content Placeholder 2"/>
          <p:cNvSpPr>
            <a:spLocks noGrp="1"/>
          </p:cNvSpPr>
          <p:nvPr>
            <p:ph idx="1"/>
          </p:nvPr>
        </p:nvSpPr>
        <p:spPr>
          <a:xfrm>
            <a:off x="914400" y="1676400"/>
            <a:ext cx="7315200" cy="4480561"/>
          </a:xfrm>
        </p:spPr>
        <p:txBody>
          <a:bodyPr>
            <a:normAutofit fontScale="85000" lnSpcReduction="20000"/>
          </a:bodyPr>
          <a:lstStyle/>
          <a:p>
            <a:pPr marL="560070" indent="-514350">
              <a:buFont typeface="+mj-lt"/>
              <a:buAutoNum type="arabicPeriod" startAt="3"/>
            </a:pPr>
            <a:r>
              <a:rPr lang="en-US" sz="2800" b="1" dirty="0" smtClean="0">
                <a:solidFill>
                  <a:srgbClr val="E41C76"/>
                </a:solidFill>
              </a:rPr>
              <a:t>Natural </a:t>
            </a:r>
            <a:r>
              <a:rPr lang="en-US" sz="2800" b="1" dirty="0" smtClean="0"/>
              <a:t>= </a:t>
            </a:r>
            <a:r>
              <a:rPr lang="en-US" sz="2800" b="1" dirty="0" smtClean="0">
                <a:solidFill>
                  <a:srgbClr val="E41C76"/>
                </a:solidFill>
              </a:rPr>
              <a:t> </a:t>
            </a:r>
            <a:r>
              <a:rPr lang="en-US" sz="2800" b="1" dirty="0"/>
              <a:t>A</a:t>
            </a:r>
            <a:r>
              <a:rPr lang="en-US" sz="2800" b="1" dirty="0">
                <a:solidFill>
                  <a:srgbClr val="E41C76"/>
                </a:solidFill>
              </a:rPr>
              <a:t> natural cause </a:t>
            </a:r>
            <a:r>
              <a:rPr lang="en-US" sz="2800" b="1" dirty="0"/>
              <a:t>(mechanism) must be used to explain</a:t>
            </a:r>
            <a:r>
              <a:rPr lang="en-US" sz="2800" b="1" dirty="0">
                <a:solidFill>
                  <a:srgbClr val="E41C76"/>
                </a:solidFill>
              </a:rPr>
              <a:t> why or how </a:t>
            </a:r>
            <a:r>
              <a:rPr lang="en-US" sz="2800" b="1" dirty="0" smtClean="0"/>
              <a:t>the naturally </a:t>
            </a:r>
            <a:r>
              <a:rPr lang="en-US" sz="2800" b="1" dirty="0"/>
              <a:t>occurring event happens. </a:t>
            </a:r>
            <a:endParaRPr lang="en-US" sz="2800" b="1" dirty="0" smtClean="0"/>
          </a:p>
          <a:p>
            <a:pPr lvl="1"/>
            <a:r>
              <a:rPr lang="en-US" sz="2600" b="1" dirty="0" smtClean="0"/>
              <a:t>Scientists </a:t>
            </a:r>
            <a:r>
              <a:rPr lang="en-US" sz="2600" b="1" dirty="0"/>
              <a:t>may not use </a:t>
            </a:r>
            <a:r>
              <a:rPr lang="en-US" sz="2600" b="1" dirty="0" smtClean="0">
                <a:solidFill>
                  <a:srgbClr val="E41C76"/>
                </a:solidFill>
              </a:rPr>
              <a:t>supernatural explanations </a:t>
            </a:r>
            <a:r>
              <a:rPr lang="en-US" sz="2600" b="1" dirty="0"/>
              <a:t>as to why or how naturally occurring events happen because</a:t>
            </a:r>
            <a:r>
              <a:rPr lang="en-US" sz="2600" b="1" dirty="0">
                <a:solidFill>
                  <a:srgbClr val="E41C76"/>
                </a:solidFill>
              </a:rPr>
              <a:t> </a:t>
            </a:r>
            <a:r>
              <a:rPr lang="en-US" sz="2600" b="1" dirty="0" smtClean="0"/>
              <a:t>reference to </a:t>
            </a:r>
            <a:r>
              <a:rPr lang="en-US" sz="2600" b="1" dirty="0"/>
              <a:t>the supernatural is </a:t>
            </a:r>
            <a:r>
              <a:rPr lang="en-US" sz="2600" b="1" dirty="0">
                <a:solidFill>
                  <a:srgbClr val="E41C76"/>
                </a:solidFill>
              </a:rPr>
              <a:t>outside of the realm of science. </a:t>
            </a:r>
            <a:endParaRPr lang="en-US" sz="2600" b="1" dirty="0" smtClean="0">
              <a:solidFill>
                <a:srgbClr val="E41C76"/>
              </a:solidFill>
            </a:endParaRPr>
          </a:p>
          <a:p>
            <a:pPr lvl="1"/>
            <a:endParaRPr lang="en-US" sz="2200" dirty="0" smtClean="0"/>
          </a:p>
          <a:p>
            <a:pPr marL="45720" indent="0">
              <a:buNone/>
            </a:pPr>
            <a:r>
              <a:rPr lang="en-US" b="1" dirty="0" smtClean="0"/>
              <a:t>REALITY </a:t>
            </a:r>
            <a:r>
              <a:rPr lang="en-US" b="1" dirty="0"/>
              <a:t>CHECK #3: which of the following is a scientific statement, and which one is </a:t>
            </a:r>
            <a:r>
              <a:rPr lang="en-US" b="1" dirty="0" smtClean="0"/>
              <a:t>not?</a:t>
            </a:r>
            <a:endParaRPr lang="en-US" b="1" dirty="0"/>
          </a:p>
          <a:p>
            <a:pPr marL="45720" indent="0">
              <a:buNone/>
            </a:pPr>
            <a:r>
              <a:rPr lang="en-US" b="1" dirty="0"/>
              <a:t>1. Green plants convert sunlight into energy.</a:t>
            </a:r>
          </a:p>
          <a:p>
            <a:pPr marL="45720" indent="0">
              <a:buNone/>
            </a:pPr>
            <a:r>
              <a:rPr lang="en-US" b="1" dirty="0"/>
              <a:t>2. With a rod, Moses parted the sea so his people could cross to the other side</a:t>
            </a:r>
            <a:r>
              <a:rPr lang="en-US" b="1" dirty="0" smtClean="0"/>
              <a:t>.</a:t>
            </a:r>
          </a:p>
          <a:p>
            <a:endParaRPr lang="en-US" sz="1200" b="1" dirty="0" smtClean="0"/>
          </a:p>
          <a:p>
            <a:pPr marL="45720" indent="0" algn="ctr">
              <a:buNone/>
            </a:pPr>
            <a:r>
              <a:rPr lang="en-US" sz="2100" i="1" dirty="0" smtClean="0"/>
              <a:t>Using the idea of “Natural", how can we determine which statement  above is a scientific one?</a:t>
            </a:r>
            <a:endParaRPr lang="en-US" sz="2100" i="1" dirty="0"/>
          </a:p>
        </p:txBody>
      </p:sp>
    </p:spTree>
    <p:extLst>
      <p:ext uri="{BB962C8B-B14F-4D97-AF65-F5344CB8AC3E}">
        <p14:creationId xmlns:p14="http://schemas.microsoft.com/office/powerpoint/2010/main" val="281658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rmAutofit fontScale="90000"/>
          </a:bodyPr>
          <a:lstStyle/>
          <a:p>
            <a:r>
              <a:rPr lang="en-US" sz="4800" b="1" dirty="0" smtClean="0">
                <a:solidFill>
                  <a:srgbClr val="E41C76"/>
                </a:solidFill>
              </a:rPr>
              <a:t>Science vs. Non-Science</a:t>
            </a:r>
            <a:endParaRPr lang="en-US" sz="4800" b="1" dirty="0">
              <a:solidFill>
                <a:srgbClr val="E41C76"/>
              </a:solidFill>
            </a:endParaRPr>
          </a:p>
        </p:txBody>
      </p:sp>
      <p:sp>
        <p:nvSpPr>
          <p:cNvPr id="3" name="Content Placeholder 2"/>
          <p:cNvSpPr>
            <a:spLocks noGrp="1"/>
          </p:cNvSpPr>
          <p:nvPr>
            <p:ph idx="1"/>
          </p:nvPr>
        </p:nvSpPr>
        <p:spPr>
          <a:xfrm>
            <a:off x="914400" y="1676400"/>
            <a:ext cx="7315200" cy="4480561"/>
          </a:xfrm>
        </p:spPr>
        <p:txBody>
          <a:bodyPr>
            <a:normAutofit fontScale="85000" lnSpcReduction="20000"/>
          </a:bodyPr>
          <a:lstStyle/>
          <a:p>
            <a:pPr marL="560070" indent="-514350">
              <a:buFont typeface="+mj-lt"/>
              <a:buAutoNum type="arabicPeriod" startAt="4"/>
            </a:pPr>
            <a:r>
              <a:rPr lang="en-US" sz="2800" b="1" dirty="0" smtClean="0">
                <a:solidFill>
                  <a:srgbClr val="E41C76"/>
                </a:solidFill>
              </a:rPr>
              <a:t>Predictability </a:t>
            </a:r>
            <a:r>
              <a:rPr lang="en-US" sz="2800" b="1" dirty="0" smtClean="0"/>
              <a:t>=</a:t>
            </a:r>
            <a:r>
              <a:rPr lang="en-US" sz="2800" b="1" dirty="0" smtClean="0">
                <a:solidFill>
                  <a:srgbClr val="E41C76"/>
                </a:solidFill>
              </a:rPr>
              <a:t> </a:t>
            </a:r>
            <a:r>
              <a:rPr lang="en-US" sz="2800" b="1" dirty="0"/>
              <a:t>The natural cause (mechanism) of the naturally occurring event can </a:t>
            </a:r>
            <a:r>
              <a:rPr lang="en-US" sz="2800" b="1" dirty="0" smtClean="0"/>
              <a:t>be used </a:t>
            </a:r>
            <a:r>
              <a:rPr lang="en-US" sz="2800" b="1" dirty="0"/>
              <a:t>to </a:t>
            </a:r>
            <a:r>
              <a:rPr lang="en-US" sz="2800" b="1" dirty="0">
                <a:solidFill>
                  <a:srgbClr val="E41C76"/>
                </a:solidFill>
              </a:rPr>
              <a:t>make specific predictions. </a:t>
            </a:r>
            <a:endParaRPr lang="en-US" sz="2800" b="1" dirty="0" smtClean="0">
              <a:solidFill>
                <a:srgbClr val="E41C76"/>
              </a:solidFill>
            </a:endParaRPr>
          </a:p>
          <a:p>
            <a:pPr lvl="1"/>
            <a:r>
              <a:rPr lang="en-US" sz="2600" b="1" dirty="0" smtClean="0"/>
              <a:t>Each </a:t>
            </a:r>
            <a:r>
              <a:rPr lang="en-US" sz="2600" b="1" dirty="0"/>
              <a:t>prediction can be tested to determine if </a:t>
            </a:r>
            <a:r>
              <a:rPr lang="en-US" sz="2600" b="1" dirty="0" smtClean="0"/>
              <a:t>the prediction </a:t>
            </a:r>
            <a:r>
              <a:rPr lang="en-US" sz="2600" b="1" dirty="0"/>
              <a:t>is true of false</a:t>
            </a:r>
            <a:r>
              <a:rPr lang="en-US" sz="2600" b="1" dirty="0" smtClean="0"/>
              <a:t>.</a:t>
            </a:r>
          </a:p>
          <a:p>
            <a:pPr lvl="1"/>
            <a:endParaRPr lang="en-US" dirty="0" smtClean="0"/>
          </a:p>
          <a:p>
            <a:pPr marL="45720" indent="0">
              <a:buNone/>
            </a:pPr>
            <a:r>
              <a:rPr lang="en-US" b="1" dirty="0"/>
              <a:t>REALITY CHECK #4: which of the following is a scientific statement, and which one is </a:t>
            </a:r>
            <a:r>
              <a:rPr lang="en-US" b="1" dirty="0" smtClean="0"/>
              <a:t>not?</a:t>
            </a:r>
            <a:endParaRPr lang="en-US" b="1" dirty="0"/>
          </a:p>
          <a:p>
            <a:pPr marL="45720" indent="0">
              <a:buNone/>
            </a:pPr>
            <a:r>
              <a:rPr lang="en-US" b="1" dirty="0"/>
              <a:t>1. Without sunlight (or comparable artificial light), green plants will die.</a:t>
            </a:r>
          </a:p>
          <a:p>
            <a:pPr marL="45720" indent="0">
              <a:buNone/>
            </a:pPr>
            <a:r>
              <a:rPr lang="en-US" b="1" dirty="0"/>
              <a:t>2. If you are a "Scorpio", your horoscope for today is "You'll be saying 'I feel rich !' </a:t>
            </a:r>
            <a:r>
              <a:rPr lang="en-US" b="1" dirty="0" smtClean="0"/>
              <a:t>Lunar position </a:t>
            </a:r>
            <a:r>
              <a:rPr lang="en-US" b="1" dirty="0"/>
              <a:t>highlights back pay, refunds, correction of accounting error</a:t>
            </a:r>
            <a:r>
              <a:rPr lang="en-US" b="1" dirty="0" smtClean="0"/>
              <a:t>.“</a:t>
            </a:r>
          </a:p>
          <a:p>
            <a:pPr marL="45720" indent="0">
              <a:buNone/>
            </a:pPr>
            <a:endParaRPr lang="en-US" sz="1200" b="1" dirty="0" smtClean="0"/>
          </a:p>
          <a:p>
            <a:pPr marL="45720" indent="0" algn="ctr">
              <a:buNone/>
            </a:pPr>
            <a:r>
              <a:rPr lang="en-US" sz="2100" i="1" dirty="0" smtClean="0"/>
              <a:t>Using the idea of “Predictability", how can we determine which statement above is a scientific one?</a:t>
            </a:r>
            <a:endParaRPr lang="en-US" sz="2100" i="1" dirty="0"/>
          </a:p>
        </p:txBody>
      </p:sp>
    </p:spTree>
    <p:extLst>
      <p:ext uri="{BB962C8B-B14F-4D97-AF65-F5344CB8AC3E}">
        <p14:creationId xmlns:p14="http://schemas.microsoft.com/office/powerpoint/2010/main" val="3636614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normAutofit fontScale="90000"/>
          </a:bodyPr>
          <a:lstStyle/>
          <a:p>
            <a:r>
              <a:rPr lang="en-US" sz="4800" b="1" dirty="0" smtClean="0">
                <a:solidFill>
                  <a:srgbClr val="E41C76"/>
                </a:solidFill>
              </a:rPr>
              <a:t>Science vs. Non-Science</a:t>
            </a:r>
            <a:endParaRPr lang="en-US" sz="4800" b="1" dirty="0">
              <a:solidFill>
                <a:srgbClr val="E41C76"/>
              </a:solidFill>
            </a:endParaRPr>
          </a:p>
        </p:txBody>
      </p:sp>
      <p:sp>
        <p:nvSpPr>
          <p:cNvPr id="3" name="Content Placeholder 2"/>
          <p:cNvSpPr>
            <a:spLocks noGrp="1"/>
          </p:cNvSpPr>
          <p:nvPr>
            <p:ph idx="1"/>
          </p:nvPr>
        </p:nvSpPr>
        <p:spPr>
          <a:xfrm>
            <a:off x="914400" y="1676400"/>
            <a:ext cx="7315200" cy="4480561"/>
          </a:xfrm>
        </p:spPr>
        <p:txBody>
          <a:bodyPr>
            <a:normAutofit fontScale="85000" lnSpcReduction="20000"/>
          </a:bodyPr>
          <a:lstStyle/>
          <a:p>
            <a:pPr marL="560070" indent="-514350">
              <a:buFont typeface="+mj-lt"/>
              <a:buAutoNum type="arabicPeriod" startAt="5"/>
            </a:pPr>
            <a:r>
              <a:rPr lang="en-US" sz="2800" b="1" dirty="0" smtClean="0">
                <a:solidFill>
                  <a:srgbClr val="E41C76"/>
                </a:solidFill>
              </a:rPr>
              <a:t>Testability </a:t>
            </a:r>
            <a:r>
              <a:rPr lang="en-US" sz="2800" b="1" dirty="0" smtClean="0"/>
              <a:t>=</a:t>
            </a:r>
            <a:r>
              <a:rPr lang="en-US" sz="2800" b="1" dirty="0" smtClean="0">
                <a:solidFill>
                  <a:srgbClr val="E41C76"/>
                </a:solidFill>
              </a:rPr>
              <a:t> </a:t>
            </a:r>
            <a:r>
              <a:rPr lang="en-US" sz="2800" b="1" dirty="0"/>
              <a:t>The natural cause (mechanism) of the naturally occurring event must </a:t>
            </a:r>
            <a:r>
              <a:rPr lang="en-US" sz="2800" b="1" dirty="0" smtClean="0"/>
              <a:t>be </a:t>
            </a:r>
            <a:r>
              <a:rPr lang="en-US" sz="2800" b="1" dirty="0" smtClean="0">
                <a:solidFill>
                  <a:srgbClr val="E41C76"/>
                </a:solidFill>
              </a:rPr>
              <a:t>testable </a:t>
            </a:r>
            <a:r>
              <a:rPr lang="en-US" sz="2800" b="1" dirty="0">
                <a:solidFill>
                  <a:srgbClr val="E41C76"/>
                </a:solidFill>
              </a:rPr>
              <a:t>through the processes of science, </a:t>
            </a:r>
            <a:r>
              <a:rPr lang="en-US" sz="2800" b="1" dirty="0"/>
              <a:t>controlled experimentation being </a:t>
            </a:r>
            <a:r>
              <a:rPr lang="en-US" sz="2800" b="1" dirty="0" smtClean="0"/>
              <a:t>only one </a:t>
            </a:r>
            <a:r>
              <a:rPr lang="en-US" sz="2800" b="1" dirty="0"/>
              <a:t>of these. </a:t>
            </a:r>
            <a:endParaRPr lang="en-US" sz="2800" b="1" dirty="0" smtClean="0"/>
          </a:p>
          <a:p>
            <a:pPr lvl="1"/>
            <a:r>
              <a:rPr lang="en-US" sz="2600" b="1" dirty="0" smtClean="0"/>
              <a:t>Reference </a:t>
            </a:r>
            <a:r>
              <a:rPr lang="en-US" sz="2600" b="1" dirty="0"/>
              <a:t>to supernatural events or causes are not relevant tests</a:t>
            </a:r>
            <a:r>
              <a:rPr lang="en-US" sz="2600" b="1" dirty="0" smtClean="0"/>
              <a:t>.</a:t>
            </a:r>
          </a:p>
          <a:p>
            <a:pPr marL="560070" indent="-514350">
              <a:buFont typeface="+mj-lt"/>
              <a:buAutoNum type="arabicPeriod" startAt="5"/>
            </a:pPr>
            <a:endParaRPr lang="en-US" dirty="0" smtClean="0"/>
          </a:p>
          <a:p>
            <a:pPr marL="45720" indent="0">
              <a:buNone/>
            </a:pPr>
            <a:r>
              <a:rPr lang="en-US" b="1" dirty="0"/>
              <a:t>REALITY CHECK #5: which of the following is a scientific statement, and which one </a:t>
            </a:r>
            <a:r>
              <a:rPr lang="en-US" b="1" dirty="0" smtClean="0"/>
              <a:t>is not?</a:t>
            </a:r>
            <a:endParaRPr lang="en-US" b="1" dirty="0"/>
          </a:p>
          <a:p>
            <a:pPr marL="45720" indent="0">
              <a:buNone/>
            </a:pPr>
            <a:r>
              <a:rPr lang="en-US" b="1" dirty="0"/>
              <a:t>1. The Bermuda Triangle causes ships and planes to sink and </a:t>
            </a:r>
            <a:r>
              <a:rPr lang="en-US" b="1" dirty="0" smtClean="0"/>
              <a:t> disappear</a:t>
            </a:r>
            <a:r>
              <a:rPr lang="en-US" b="1" dirty="0"/>
              <a:t>.</a:t>
            </a:r>
          </a:p>
          <a:p>
            <a:pPr marL="45720" indent="0">
              <a:buNone/>
            </a:pPr>
            <a:r>
              <a:rPr lang="en-US" b="1" dirty="0"/>
              <a:t>2. Life comes from life and cannot come from non-life</a:t>
            </a:r>
            <a:r>
              <a:rPr lang="en-US" b="1" dirty="0" smtClean="0"/>
              <a:t>.</a:t>
            </a:r>
          </a:p>
          <a:p>
            <a:pPr marL="45720" indent="0">
              <a:buNone/>
            </a:pPr>
            <a:endParaRPr lang="en-US" sz="1200" b="1" dirty="0" smtClean="0"/>
          </a:p>
          <a:p>
            <a:pPr marL="45720" indent="0" algn="ctr">
              <a:buNone/>
            </a:pPr>
            <a:r>
              <a:rPr lang="en-US" sz="2100" i="1" dirty="0" smtClean="0"/>
              <a:t>Using the idea of “Testability", how can we determine which statement above is a scientific one?</a:t>
            </a:r>
            <a:endParaRPr lang="en-US" sz="2100" i="1" dirty="0"/>
          </a:p>
        </p:txBody>
      </p:sp>
    </p:spTree>
    <p:extLst>
      <p:ext uri="{BB962C8B-B14F-4D97-AF65-F5344CB8AC3E}">
        <p14:creationId xmlns:p14="http://schemas.microsoft.com/office/powerpoint/2010/main" val="1017020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138</TotalTime>
  <Words>1119</Words>
  <Application>Microsoft Office PowerPoint</Application>
  <PresentationFormat>On-screen Show (4:3)</PresentationFormat>
  <Paragraphs>90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Perspective</vt:lpstr>
      <vt:lpstr>The Nature of Science</vt:lpstr>
      <vt:lpstr>What does science do?</vt:lpstr>
      <vt:lpstr>What does science do?</vt:lpstr>
      <vt:lpstr>Science vs. Non-Science</vt:lpstr>
      <vt:lpstr>Science vs. Non-Science</vt:lpstr>
      <vt:lpstr>Science vs. Non-Science</vt:lpstr>
      <vt:lpstr>Science vs. Non-Science</vt:lpstr>
      <vt:lpstr>Science vs. Non-Science</vt:lpstr>
      <vt:lpstr>Science vs. Non-Science</vt:lpstr>
      <vt:lpstr>Science vs. Non-Science</vt:lpstr>
      <vt:lpstr>WHAT IS "EMERGING SCIENCE"?</vt:lpstr>
      <vt:lpstr>WHAT IS "NON-SCIENCE"?</vt:lpstr>
      <vt:lpstr>WHAT IS "FALSE SCIENCE"?</vt:lpstr>
    </vt:vector>
  </TitlesOfParts>
  <Company>PCSB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Science</dc:title>
  <dc:creator>McCabe, Ashley</dc:creator>
  <cp:lastModifiedBy>McCabe, Ashley</cp:lastModifiedBy>
  <cp:revision>14</cp:revision>
  <dcterms:created xsi:type="dcterms:W3CDTF">2015-08-27T19:06:35Z</dcterms:created>
  <dcterms:modified xsi:type="dcterms:W3CDTF">2015-08-27T21:24:56Z</dcterms:modified>
</cp:coreProperties>
</file>