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31"/>
  </p:notesMasterIdLst>
  <p:handoutMasterIdLst>
    <p:handoutMasterId r:id="rId32"/>
  </p:handoutMasterIdLst>
  <p:sldIdLst>
    <p:sldId id="256" r:id="rId3"/>
    <p:sldId id="273" r:id="rId4"/>
    <p:sldId id="279" r:id="rId5"/>
    <p:sldId id="280" r:id="rId6"/>
    <p:sldId id="281" r:id="rId7"/>
    <p:sldId id="282" r:id="rId8"/>
    <p:sldId id="283" r:id="rId9"/>
    <p:sldId id="284" r:id="rId10"/>
    <p:sldId id="291" r:id="rId11"/>
    <p:sldId id="285" r:id="rId12"/>
    <p:sldId id="286" r:id="rId13"/>
    <p:sldId id="292" r:id="rId14"/>
    <p:sldId id="287" r:id="rId15"/>
    <p:sldId id="288" r:id="rId16"/>
    <p:sldId id="293" r:id="rId17"/>
    <p:sldId id="289" r:id="rId18"/>
    <p:sldId id="290" r:id="rId19"/>
    <p:sldId id="294" r:id="rId20"/>
    <p:sldId id="295" r:id="rId21"/>
    <p:sldId id="301" r:id="rId22"/>
    <p:sldId id="296" r:id="rId23"/>
    <p:sldId id="299" r:id="rId24"/>
    <p:sldId id="303" r:id="rId25"/>
    <p:sldId id="304" r:id="rId26"/>
    <p:sldId id="300" r:id="rId27"/>
    <p:sldId id="298" r:id="rId28"/>
    <p:sldId id="297" r:id="rId29"/>
    <p:sldId id="302" r:id="rId30"/>
  </p:sldIdLst>
  <p:sldSz cx="12188825" cy="6858000"/>
  <p:notesSz cx="9309100" cy="6954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91" userDrawn="1">
          <p15:clr>
            <a:srgbClr val="A4A3A4"/>
          </p15:clr>
        </p15:guide>
        <p15:guide id="2" pos="29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2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0711" autoAdjust="0"/>
  </p:normalViewPr>
  <p:slideViewPr>
    <p:cSldViewPr>
      <p:cViewPr varScale="1">
        <p:scale>
          <a:sx n="84" d="100"/>
          <a:sy n="84" d="100"/>
        </p:scale>
        <p:origin x="324" y="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191"/>
        <p:guide pos="2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en-US"/>
              <a:t>9/28/2015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05889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05889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en-US"/>
              <a:t>9/28/2015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522288"/>
            <a:ext cx="4632325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03548"/>
            <a:ext cx="7447280" cy="3129677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05889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05889"/>
            <a:ext cx="4033943" cy="347742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150-FA26-45B5-BF0B-186B42A09DC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81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150-FA26-45B5-BF0B-186B42A09DC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97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150-FA26-45B5-BF0B-186B42A09DC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76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150-FA26-45B5-BF0B-186B42A09DC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04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150-FA26-45B5-BF0B-186B42A09DC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36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that in a food web, energy and matter are transformed one way through the one-way arrow. In the pyramid only some energy (10%) is transferred from one level to the </a:t>
            </a:r>
            <a:r>
              <a:rPr lang="en-US" baseline="0" smtClean="0"/>
              <a:t>next.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150-FA26-45B5-BF0B-186B42A09DC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45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150-FA26-45B5-BF0B-186B42A09DC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52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150-FA26-45B5-BF0B-186B42A09DC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29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9/28/2015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9/28/2015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9/28/2015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9/28/2015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9/28/2015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9/28/2015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9/28/2015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9/28/2015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9/28/2015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9/28/2015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9/28/2015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en-US"/>
              <a:t>9/28/2015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com/url?sa=i&amp;rct=j&amp;q=&amp;esrc=s&amp;source=images&amp;cd=&amp;cad=rja&amp;uact=8&amp;ved=0CAcQjRxqFQoTCM7EweiPmsgCFcTSHgodpEYCKA&amp;url=http://idahoptv.org/sciencetrek/topics/food_chain/facts.cfm&amp;psig=AFQjCNFQ4f_MDFrfTcmGdB8fmtmGKtAMbw&amp;ust=1443543240178927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S6e11NBwiw?feature=player_detailpage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com/url?sa=i&amp;rct=j&amp;q=&amp;esrc=s&amp;source=images&amp;cd=&amp;cad=rja&amp;uact=8&amp;ved=0CAcQjRxqFQoTCM7EweiPmsgCFcTSHgodpEYCKA&amp;url=http://idahoptv.org/sciencetrek/topics/food_chain/facts.cfm&amp;psig=AFQjCNFQ4f_MDFrfTcmGdB8fmtmGKtAMbw&amp;ust=144354324017892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com/url?sa=i&amp;rct=j&amp;q=&amp;esrc=s&amp;source=images&amp;cd=&amp;cad=rja&amp;uact=8&amp;ved=0CAcQjRxqFQoTCM7EweiPmsgCFcTSHgodpEYCKA&amp;url=http://idahoptv.org/sciencetrek/topics/food_chain/facts.cfm&amp;psig=AFQjCNFQ4f_MDFrfTcmGdB8fmtmGKtAMbw&amp;ust=144354324017892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Unit 2 – Ecology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u="sng" dirty="0" smtClean="0">
                <a:solidFill>
                  <a:srgbClr val="4A206A"/>
                </a:solidFill>
              </a:rPr>
              <a:t>Energy Flow through the Ecosystem</a:t>
            </a:r>
            <a:endParaRPr lang="en-US" b="1" u="sng" dirty="0">
              <a:solidFill>
                <a:srgbClr val="4A206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Ms. McCabe</a:t>
            </a:r>
          </a:p>
          <a:p>
            <a:r>
              <a:rPr lang="en-US" b="1" dirty="0"/>
              <a:t>SC.912.L.17.9, SC.912.E.7.1, SC.912.P.10.1 (Honors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0412" y="189723"/>
            <a:ext cx="10972800" cy="1144556"/>
          </a:xfrm>
        </p:spPr>
        <p:txBody>
          <a:bodyPr/>
          <a:lstStyle/>
          <a:p>
            <a:r>
              <a:rPr lang="en-US" b="1" dirty="0" smtClean="0"/>
              <a:t>Explore – The Blind Artist (Procedure)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1676400"/>
            <a:ext cx="9753600" cy="5105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For the Carbon Cycle, the person at </a:t>
            </a:r>
            <a:r>
              <a:rPr lang="en-US" sz="2400" b="1" u="sng" dirty="0" smtClean="0"/>
              <a:t>Seat 2</a:t>
            </a:r>
            <a:r>
              <a:rPr lang="en-US" b="1" dirty="0" smtClean="0"/>
              <a:t> will need the paper and colored pencils/markers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Your team will have </a:t>
            </a:r>
            <a:r>
              <a:rPr lang="en-US" b="1" dirty="0" smtClean="0">
                <a:solidFill>
                  <a:srgbClr val="FF0000"/>
                </a:solidFill>
              </a:rPr>
              <a:t>6 minutes </a:t>
            </a:r>
            <a:r>
              <a:rPr lang="en-US" b="1" dirty="0" smtClean="0"/>
              <a:t>to describe and draw this cycle.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This person is to remain “blind” throughout this activity.</a:t>
            </a:r>
          </a:p>
          <a:p>
            <a:pPr marL="865505" lvl="1" indent="-457200">
              <a:buFont typeface="+mj-lt"/>
              <a:buAutoNum type="arabicPeriod"/>
            </a:pPr>
            <a:r>
              <a:rPr lang="en-US" sz="2000" b="1" dirty="0" smtClean="0"/>
              <a:t>Must be seated so that they cannot see the board</a:t>
            </a:r>
          </a:p>
          <a:p>
            <a:pPr marL="865505" lvl="1" indent="-457200">
              <a:buFont typeface="+mj-lt"/>
              <a:buAutoNum type="arabicPeriod"/>
            </a:pPr>
            <a:r>
              <a:rPr lang="en-US" b="1" dirty="0" smtClean="0"/>
              <a:t>May only draw exactly as they have been told by team members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Team instructions:</a:t>
            </a:r>
          </a:p>
          <a:p>
            <a:pPr marL="865505" lvl="1" indent="-457200">
              <a:buFont typeface="+mj-lt"/>
              <a:buAutoNum type="arabicPeriod"/>
            </a:pPr>
            <a:r>
              <a:rPr lang="en-US" sz="2000" b="1" dirty="0" smtClean="0"/>
              <a:t>Person 1 – landscape and caption describer (bodies of water, mountains, ground description, boxes of information)</a:t>
            </a:r>
          </a:p>
          <a:p>
            <a:pPr marL="865505" lvl="1" indent="-457200">
              <a:buFont typeface="+mj-lt"/>
              <a:buAutoNum type="arabicPeriod"/>
            </a:pPr>
            <a:r>
              <a:rPr lang="en-US" b="1" dirty="0" smtClean="0"/>
              <a:t>Person 3 – weather &amp; arrow describer (precipitation, clouds, lightning, direction/color of arrows)</a:t>
            </a:r>
          </a:p>
          <a:p>
            <a:pPr marL="865505" lvl="1" indent="-457200">
              <a:buFont typeface="+mj-lt"/>
              <a:buAutoNum type="arabicPeriod"/>
            </a:pPr>
            <a:r>
              <a:rPr lang="en-US" sz="2000" b="1" dirty="0" smtClean="0"/>
              <a:t>Person 4 – animal, plant, and industry describer (where are they, what are they doing)</a:t>
            </a:r>
          </a:p>
        </p:txBody>
      </p:sp>
    </p:spTree>
    <p:extLst>
      <p:ext uri="{BB962C8B-B14F-4D97-AF65-F5344CB8AC3E}">
        <p14:creationId xmlns:p14="http://schemas.microsoft.com/office/powerpoint/2010/main" val="285841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0412" y="0"/>
            <a:ext cx="10972800" cy="724679"/>
          </a:xfrm>
        </p:spPr>
        <p:txBody>
          <a:bodyPr/>
          <a:lstStyle/>
          <a:p>
            <a:r>
              <a:rPr lang="en-US" b="1" dirty="0" smtClean="0"/>
              <a:t>Explore – The Blind Artist :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The Carbon Cycle, p.83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2" y="685800"/>
            <a:ext cx="8001000" cy="6248399"/>
          </a:xfrm>
        </p:spPr>
      </p:pic>
    </p:spTree>
    <p:extLst>
      <p:ext uri="{BB962C8B-B14F-4D97-AF65-F5344CB8AC3E}">
        <p14:creationId xmlns:p14="http://schemas.microsoft.com/office/powerpoint/2010/main" val="260244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0412" y="189723"/>
            <a:ext cx="10972800" cy="1144556"/>
          </a:xfrm>
        </p:spPr>
        <p:txBody>
          <a:bodyPr/>
          <a:lstStyle/>
          <a:p>
            <a:r>
              <a:rPr lang="en-US" b="1" dirty="0" smtClean="0"/>
              <a:t>Explore – The Blind Artist (Procedure)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1676400"/>
            <a:ext cx="9753600" cy="51054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Team check the artist’s creation.</a:t>
            </a:r>
            <a:endParaRPr lang="en-US" sz="2000" b="1" dirty="0" smtClean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12" y="1688163"/>
            <a:ext cx="6619914" cy="516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8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0412" y="189723"/>
            <a:ext cx="10972800" cy="1144556"/>
          </a:xfrm>
        </p:spPr>
        <p:txBody>
          <a:bodyPr/>
          <a:lstStyle/>
          <a:p>
            <a:r>
              <a:rPr lang="en-US" b="1" dirty="0" smtClean="0"/>
              <a:t>Explore – The Blind Artist (Procedure)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1676400"/>
            <a:ext cx="9753600" cy="5105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For the </a:t>
            </a:r>
            <a:r>
              <a:rPr lang="en-US" b="1" dirty="0" smtClean="0"/>
              <a:t>Phosphorus </a:t>
            </a:r>
            <a:r>
              <a:rPr lang="en-US" sz="2400" b="1" dirty="0" smtClean="0"/>
              <a:t>Cycle, the person at </a:t>
            </a:r>
            <a:r>
              <a:rPr lang="en-US" sz="2400" b="1" u="sng" dirty="0" smtClean="0"/>
              <a:t>Seat 4</a:t>
            </a:r>
            <a:r>
              <a:rPr lang="en-US" b="1" dirty="0" smtClean="0"/>
              <a:t> will need the paper and colored pencils/markers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Your team will have </a:t>
            </a:r>
            <a:r>
              <a:rPr lang="en-US" b="1" dirty="0">
                <a:solidFill>
                  <a:srgbClr val="FF0000"/>
                </a:solidFill>
              </a:rPr>
              <a:t>6 minutes </a:t>
            </a:r>
            <a:r>
              <a:rPr lang="en-US" b="1" dirty="0"/>
              <a:t>to describe and draw this cycle</a:t>
            </a:r>
            <a:r>
              <a:rPr lang="en-US" b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This person is to remain “blind” throughout this activity.</a:t>
            </a:r>
          </a:p>
          <a:p>
            <a:pPr marL="865505" lvl="1" indent="-457200">
              <a:buFont typeface="+mj-lt"/>
              <a:buAutoNum type="arabicPeriod"/>
            </a:pPr>
            <a:r>
              <a:rPr lang="en-US" sz="2000" b="1" dirty="0" smtClean="0"/>
              <a:t>Must be seated so that they cannot see the board</a:t>
            </a:r>
          </a:p>
          <a:p>
            <a:pPr marL="865505" lvl="1" indent="-457200">
              <a:buFont typeface="+mj-lt"/>
              <a:buAutoNum type="arabicPeriod"/>
            </a:pPr>
            <a:r>
              <a:rPr lang="en-US" b="1" dirty="0" smtClean="0"/>
              <a:t>May only draw exactly as they have been told by team members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Team instructions:</a:t>
            </a:r>
          </a:p>
          <a:p>
            <a:pPr marL="865505" lvl="1" indent="-457200">
              <a:buFont typeface="+mj-lt"/>
              <a:buAutoNum type="arabicPeriod"/>
            </a:pPr>
            <a:r>
              <a:rPr lang="en-US" sz="2000" b="1" dirty="0" smtClean="0"/>
              <a:t>Person 1 – landscape and caption describer (bodies of water, mountains, ground description, boxes of information)</a:t>
            </a:r>
          </a:p>
          <a:p>
            <a:pPr marL="865505" lvl="1" indent="-457200">
              <a:buFont typeface="+mj-lt"/>
              <a:buAutoNum type="arabicPeriod"/>
            </a:pPr>
            <a:r>
              <a:rPr lang="en-US" b="1" dirty="0" smtClean="0"/>
              <a:t>Person 2 – weather &amp; arrow describer (precipitation, clouds, lightning, direction/color of arrows)</a:t>
            </a:r>
          </a:p>
          <a:p>
            <a:pPr marL="865505" lvl="1" indent="-457200">
              <a:buFont typeface="+mj-lt"/>
              <a:buAutoNum type="arabicPeriod"/>
            </a:pPr>
            <a:r>
              <a:rPr lang="en-US" sz="2000" b="1" dirty="0" smtClean="0"/>
              <a:t>Person 3 – animal, plant, and industry describer (where are they, what are they doing)</a:t>
            </a:r>
          </a:p>
        </p:txBody>
      </p:sp>
    </p:spTree>
    <p:extLst>
      <p:ext uri="{BB962C8B-B14F-4D97-AF65-F5344CB8AC3E}">
        <p14:creationId xmlns:p14="http://schemas.microsoft.com/office/powerpoint/2010/main" val="366912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0412" y="0"/>
            <a:ext cx="10972800" cy="724679"/>
          </a:xfrm>
        </p:spPr>
        <p:txBody>
          <a:bodyPr/>
          <a:lstStyle/>
          <a:p>
            <a:r>
              <a:rPr lang="en-US" b="1" dirty="0" smtClean="0"/>
              <a:t>Explore – The Blind Artist :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The Nitrogen Cycle, p.84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36" y="724679"/>
            <a:ext cx="9735376" cy="6157418"/>
          </a:xfrm>
        </p:spPr>
      </p:pic>
    </p:spTree>
    <p:extLst>
      <p:ext uri="{BB962C8B-B14F-4D97-AF65-F5344CB8AC3E}">
        <p14:creationId xmlns:p14="http://schemas.microsoft.com/office/powerpoint/2010/main" val="192147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0412" y="189723"/>
            <a:ext cx="10972800" cy="1144556"/>
          </a:xfrm>
        </p:spPr>
        <p:txBody>
          <a:bodyPr/>
          <a:lstStyle/>
          <a:p>
            <a:r>
              <a:rPr lang="en-US" b="1" dirty="0" smtClean="0"/>
              <a:t>Explore – The Blind Artist (Procedure)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1676400"/>
            <a:ext cx="9753600" cy="51054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Team check the artist’s creation.</a:t>
            </a:r>
            <a:endParaRPr lang="en-US" sz="2000" b="1" dirty="0" smtClean="0"/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225" y="2134902"/>
            <a:ext cx="7467600" cy="472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8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0412" y="189723"/>
            <a:ext cx="10972800" cy="1144556"/>
          </a:xfrm>
        </p:spPr>
        <p:txBody>
          <a:bodyPr/>
          <a:lstStyle/>
          <a:p>
            <a:r>
              <a:rPr lang="en-US" b="1" dirty="0" smtClean="0"/>
              <a:t>Explore – The Blind Artist (Procedure)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1676400"/>
            <a:ext cx="9753600" cy="5105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For the Nitrogen Cycle, the person at </a:t>
            </a:r>
            <a:r>
              <a:rPr lang="en-US" sz="2400" b="1" u="sng" dirty="0" smtClean="0"/>
              <a:t>Seat 3</a:t>
            </a:r>
            <a:r>
              <a:rPr lang="en-US" b="1" dirty="0" smtClean="0"/>
              <a:t> will need the paper and colored pencils/markers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Your team will have </a:t>
            </a:r>
            <a:r>
              <a:rPr lang="en-US" b="1" dirty="0">
                <a:solidFill>
                  <a:srgbClr val="FF0000"/>
                </a:solidFill>
              </a:rPr>
              <a:t>6 minutes </a:t>
            </a:r>
            <a:r>
              <a:rPr lang="en-US" b="1" dirty="0"/>
              <a:t>to describe and draw this cycle.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This person is to remain “blind” throughout this activity.</a:t>
            </a:r>
          </a:p>
          <a:p>
            <a:pPr marL="865505" lvl="1" indent="-457200">
              <a:buFont typeface="+mj-lt"/>
              <a:buAutoNum type="arabicPeriod"/>
            </a:pPr>
            <a:r>
              <a:rPr lang="en-US" sz="2000" b="1" dirty="0" smtClean="0"/>
              <a:t>Must be seated so that they cannot see the board</a:t>
            </a:r>
          </a:p>
          <a:p>
            <a:pPr marL="865505" lvl="1" indent="-457200">
              <a:buFont typeface="+mj-lt"/>
              <a:buAutoNum type="arabicPeriod"/>
            </a:pPr>
            <a:r>
              <a:rPr lang="en-US" b="1" dirty="0" smtClean="0"/>
              <a:t>May only draw exactly as they have been told by team members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Team instructions:</a:t>
            </a:r>
          </a:p>
          <a:p>
            <a:pPr marL="865505" lvl="1" indent="-457200">
              <a:buFont typeface="+mj-lt"/>
              <a:buAutoNum type="arabicPeriod"/>
            </a:pPr>
            <a:r>
              <a:rPr lang="en-US" sz="2000" b="1" dirty="0" smtClean="0"/>
              <a:t>Person 1 – landscape and caption describer (bodies of water, mountains, ground description, boxes of information)</a:t>
            </a:r>
          </a:p>
          <a:p>
            <a:pPr marL="865505" lvl="1" indent="-457200">
              <a:buFont typeface="+mj-lt"/>
              <a:buAutoNum type="arabicPeriod"/>
            </a:pPr>
            <a:r>
              <a:rPr lang="en-US" b="1" dirty="0" smtClean="0"/>
              <a:t>Person 2 – weather &amp; arrow describer (precipitation, clouds, lightning, direction/color of arrows)</a:t>
            </a:r>
          </a:p>
          <a:p>
            <a:pPr marL="865505" lvl="1" indent="-457200">
              <a:buFont typeface="+mj-lt"/>
              <a:buAutoNum type="arabicPeriod"/>
            </a:pPr>
            <a:r>
              <a:rPr lang="en-US" sz="2000" b="1" dirty="0" smtClean="0"/>
              <a:t>Person 4 – animal, plant, and industry describer (where are they, what are they doing)</a:t>
            </a:r>
          </a:p>
        </p:txBody>
      </p:sp>
    </p:spTree>
    <p:extLst>
      <p:ext uri="{BB962C8B-B14F-4D97-AF65-F5344CB8AC3E}">
        <p14:creationId xmlns:p14="http://schemas.microsoft.com/office/powerpoint/2010/main" val="328073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0412" y="0"/>
            <a:ext cx="10972800" cy="724679"/>
          </a:xfrm>
        </p:spPr>
        <p:txBody>
          <a:bodyPr/>
          <a:lstStyle/>
          <a:p>
            <a:r>
              <a:rPr lang="en-US" b="1" dirty="0" smtClean="0"/>
              <a:t>Explore – The Blind Artist :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The Phosphorus Cycle, p.85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96" y="762000"/>
            <a:ext cx="10241216" cy="6109888"/>
          </a:xfrm>
        </p:spPr>
      </p:pic>
    </p:spTree>
    <p:extLst>
      <p:ext uri="{BB962C8B-B14F-4D97-AF65-F5344CB8AC3E}">
        <p14:creationId xmlns:p14="http://schemas.microsoft.com/office/powerpoint/2010/main" val="337942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0412" y="189723"/>
            <a:ext cx="10972800" cy="1144556"/>
          </a:xfrm>
        </p:spPr>
        <p:txBody>
          <a:bodyPr/>
          <a:lstStyle/>
          <a:p>
            <a:r>
              <a:rPr lang="en-US" b="1" dirty="0" smtClean="0"/>
              <a:t>Explore – The Blind Artist (Procedure)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1676400"/>
            <a:ext cx="9753600" cy="51054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Team check the artist’s creation.</a:t>
            </a:r>
            <a:endParaRPr lang="en-US" sz="2000" b="1" dirty="0" smtClean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612" y="2057401"/>
            <a:ext cx="8096213" cy="483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2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0412" y="189723"/>
            <a:ext cx="10972800" cy="1144556"/>
          </a:xfrm>
        </p:spPr>
        <p:txBody>
          <a:bodyPr/>
          <a:lstStyle/>
          <a:p>
            <a:r>
              <a:rPr lang="en-US" b="1" dirty="0" smtClean="0"/>
              <a:t>Explain – The Blind Artist Review</a:t>
            </a:r>
            <a:endParaRPr lang="en-US" b="1" dirty="0"/>
          </a:p>
        </p:txBody>
      </p:sp>
      <p:sp>
        <p:nvSpPr>
          <p:cNvPr id="3" name="AutoShape 2" descr="Image result for law of conservation of energy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12" y="2209800"/>
            <a:ext cx="5029200" cy="3791978"/>
          </a:xfrm>
          <a:prstGeom prst="rect">
            <a:avLst/>
          </a:prstGeom>
          <a:ln>
            <a:solidFill>
              <a:srgbClr val="4A206A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2186940"/>
            <a:ext cx="5436971" cy="379197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399212" y="2362200"/>
            <a:ext cx="4800600" cy="1295400"/>
          </a:xfrm>
          <a:prstGeom prst="roundRect">
            <a:avLst/>
          </a:prstGeom>
          <a:noFill/>
          <a:ln w="76200">
            <a:solidFill>
              <a:srgbClr val="4A2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93712" y="2286000"/>
            <a:ext cx="4800600" cy="2667000"/>
          </a:xfrm>
          <a:prstGeom prst="roundRect">
            <a:avLst/>
          </a:prstGeom>
          <a:noFill/>
          <a:ln w="76200">
            <a:solidFill>
              <a:srgbClr val="4A2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6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0412" y="189723"/>
            <a:ext cx="10972800" cy="1144556"/>
          </a:xfrm>
        </p:spPr>
        <p:txBody>
          <a:bodyPr/>
          <a:lstStyle/>
          <a:p>
            <a:r>
              <a:rPr lang="en-US" b="1" dirty="0" smtClean="0"/>
              <a:t>Do Now								9/29-30/15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1676400"/>
            <a:ext cx="4114800" cy="51054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Examine the following food web. </a:t>
            </a:r>
            <a:endParaRPr lang="en-US" b="1" dirty="0" smtClean="0"/>
          </a:p>
          <a:p>
            <a:r>
              <a:rPr lang="en-US" b="1" dirty="0" smtClean="0"/>
              <a:t>Assume there was </a:t>
            </a:r>
            <a:r>
              <a:rPr lang="en-US" b="1" dirty="0"/>
              <a:t>a “weasel disease” that wiped out all male weasels. </a:t>
            </a:r>
            <a:endParaRPr lang="en-US" b="1" dirty="0" smtClean="0"/>
          </a:p>
          <a:p>
            <a:r>
              <a:rPr lang="en-US" b="1" dirty="0" smtClean="0"/>
              <a:t>Tell what would happen to the grasshopper, spider, shrew, and owl populations because of the weasel disease.</a:t>
            </a:r>
          </a:p>
          <a:p>
            <a:r>
              <a:rPr lang="en-US" b="1" dirty="0" smtClean="0"/>
              <a:t>Pay close </a:t>
            </a:r>
            <a:r>
              <a:rPr lang="en-US" b="1" dirty="0"/>
              <a:t>attention to the arrows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Turn in at the basket when finished.</a:t>
            </a:r>
            <a:endParaRPr lang="en-US" b="1" dirty="0"/>
          </a:p>
        </p:txBody>
      </p:sp>
      <p:pic>
        <p:nvPicPr>
          <p:cNvPr id="4" name="Picture 3" descr="http://idahoptv.org/sciencetrek/topics/food_chain/images/web2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2" y="1752600"/>
            <a:ext cx="7085013" cy="51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0412" y="189723"/>
            <a:ext cx="10972800" cy="1144556"/>
          </a:xfrm>
        </p:spPr>
        <p:txBody>
          <a:bodyPr/>
          <a:lstStyle/>
          <a:p>
            <a:r>
              <a:rPr lang="en-US" b="1" dirty="0" smtClean="0"/>
              <a:t>Explain – The Blind Artist Review</a:t>
            </a:r>
            <a:endParaRPr lang="en-US" b="1" dirty="0"/>
          </a:p>
        </p:txBody>
      </p:sp>
      <p:pic>
        <p:nvPicPr>
          <p:cNvPr id="2" name="2S6e11NBwi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7355" y="582880"/>
            <a:ext cx="12206180" cy="626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2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0412" y="189723"/>
            <a:ext cx="10972800" cy="1144556"/>
          </a:xfrm>
        </p:spPr>
        <p:txBody>
          <a:bodyPr/>
          <a:lstStyle/>
          <a:p>
            <a:r>
              <a:rPr lang="en-US" b="1" dirty="0" smtClean="0"/>
              <a:t>Explain – </a:t>
            </a:r>
            <a:r>
              <a:rPr lang="en-US" b="1" u="sng" dirty="0" smtClean="0">
                <a:solidFill>
                  <a:srgbClr val="4A206A"/>
                </a:solidFill>
              </a:rPr>
              <a:t>Biogeochemical Cycles</a:t>
            </a:r>
            <a:endParaRPr lang="en-US" b="1" u="sng" dirty="0">
              <a:solidFill>
                <a:srgbClr val="4A206A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31812" y="1676400"/>
            <a:ext cx="11353800" cy="495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Answer/copy the following on a separate sheet of notebook paper.</a:t>
            </a:r>
          </a:p>
          <a:p>
            <a:pPr lvl="1"/>
            <a:r>
              <a:rPr lang="en-US" sz="2400" b="1" dirty="0" smtClean="0"/>
              <a:t>Individual assignment.</a:t>
            </a:r>
          </a:p>
          <a:p>
            <a:pPr lvl="1"/>
            <a:r>
              <a:rPr lang="en-US" sz="2400" b="1" dirty="0" smtClean="0"/>
              <a:t>Noise level = a whisper!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u="sng" dirty="0" smtClean="0">
                <a:solidFill>
                  <a:srgbClr val="4A206A"/>
                </a:solidFill>
              </a:rPr>
              <a:t>How do the biogeochemical cycles (water, carbon, nitrogen, &amp; phosphorus) support the Law of Conservation of Matter?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u="sng" dirty="0" smtClean="0">
                <a:solidFill>
                  <a:srgbClr val="4A206A"/>
                </a:solidFill>
              </a:rPr>
              <a:t>What would happen to the water cycle if there were no producers/autotrophs?</a:t>
            </a:r>
          </a:p>
        </p:txBody>
      </p:sp>
    </p:spTree>
    <p:extLst>
      <p:ext uri="{BB962C8B-B14F-4D97-AF65-F5344CB8AC3E}">
        <p14:creationId xmlns:p14="http://schemas.microsoft.com/office/powerpoint/2010/main" val="63544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0412" y="189723"/>
            <a:ext cx="10972800" cy="1144556"/>
          </a:xfrm>
        </p:spPr>
        <p:txBody>
          <a:bodyPr/>
          <a:lstStyle/>
          <a:p>
            <a:r>
              <a:rPr lang="en-US" b="1" dirty="0" smtClean="0"/>
              <a:t>Explain – </a:t>
            </a:r>
            <a:r>
              <a:rPr lang="en-US" b="1" u="sng" dirty="0" smtClean="0">
                <a:solidFill>
                  <a:srgbClr val="4A206A"/>
                </a:solidFill>
              </a:rPr>
              <a:t>Biogeochemical Cycle Processes</a:t>
            </a:r>
            <a:endParaRPr lang="en-US" b="1" u="sng" dirty="0">
              <a:solidFill>
                <a:srgbClr val="4A206A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31812" y="1676400"/>
            <a:ext cx="11353800" cy="4953000"/>
          </a:xfrm>
        </p:spPr>
        <p:txBody>
          <a:bodyPr>
            <a:normAutofit/>
          </a:bodyPr>
          <a:lstStyle/>
          <a:p>
            <a:r>
              <a:rPr lang="en-US" sz="2800" b="1" i="1" dirty="0" smtClean="0"/>
              <a:t>What makes these cycles happen?</a:t>
            </a:r>
          </a:p>
          <a:p>
            <a:r>
              <a:rPr lang="en-US" sz="2800" b="1" u="sng" dirty="0" smtClean="0">
                <a:solidFill>
                  <a:srgbClr val="4A206A"/>
                </a:solidFill>
              </a:rPr>
              <a:t>Biological = by living organisms</a:t>
            </a:r>
          </a:p>
          <a:p>
            <a:pPr lvl="1"/>
            <a:r>
              <a:rPr lang="en-US" sz="2400" b="1" u="sng" dirty="0" smtClean="0">
                <a:solidFill>
                  <a:srgbClr val="4A206A"/>
                </a:solidFill>
              </a:rPr>
              <a:t>Eating, breathing, “burning” food, eliminating waste</a:t>
            </a:r>
          </a:p>
          <a:p>
            <a:r>
              <a:rPr lang="en-US" sz="2800" b="1" u="sng" dirty="0" smtClean="0">
                <a:solidFill>
                  <a:srgbClr val="4A206A"/>
                </a:solidFill>
              </a:rPr>
              <a:t>Geological = volcanic eruptions, formation/breakdown of rock, major movements of matter below Earth’s surface</a:t>
            </a:r>
          </a:p>
          <a:p>
            <a:endParaRPr lang="en-US" sz="2800" b="1" u="sng" dirty="0" smtClean="0">
              <a:solidFill>
                <a:srgbClr val="4A20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03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0412" y="189723"/>
            <a:ext cx="10972800" cy="1144556"/>
          </a:xfrm>
        </p:spPr>
        <p:txBody>
          <a:bodyPr/>
          <a:lstStyle/>
          <a:p>
            <a:r>
              <a:rPr lang="en-US" b="1" dirty="0" smtClean="0"/>
              <a:t>Explain – </a:t>
            </a:r>
            <a:r>
              <a:rPr lang="en-US" b="1" u="sng" dirty="0" smtClean="0">
                <a:solidFill>
                  <a:srgbClr val="4A206A"/>
                </a:solidFill>
              </a:rPr>
              <a:t>Biogeochemical Cycle Processes</a:t>
            </a:r>
            <a:endParaRPr lang="en-US" b="1" u="sng" dirty="0">
              <a:solidFill>
                <a:srgbClr val="4A206A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31812" y="1676400"/>
            <a:ext cx="11353800" cy="4953000"/>
          </a:xfrm>
        </p:spPr>
        <p:txBody>
          <a:bodyPr>
            <a:normAutofit/>
          </a:bodyPr>
          <a:lstStyle/>
          <a:p>
            <a:r>
              <a:rPr lang="en-US" sz="2800" b="1" i="1" dirty="0" smtClean="0"/>
              <a:t>What makes these cycles happen?</a:t>
            </a:r>
          </a:p>
          <a:p>
            <a:r>
              <a:rPr lang="en-US" sz="2800" b="1" u="sng" dirty="0" smtClean="0">
                <a:solidFill>
                  <a:srgbClr val="4A206A"/>
                </a:solidFill>
              </a:rPr>
              <a:t>Biological = by living organisms</a:t>
            </a:r>
          </a:p>
          <a:p>
            <a:pPr lvl="1"/>
            <a:r>
              <a:rPr lang="en-US" sz="2400" b="1" u="sng" dirty="0" smtClean="0">
                <a:solidFill>
                  <a:srgbClr val="4A206A"/>
                </a:solidFill>
              </a:rPr>
              <a:t>Eating, breathing, “burning” food, eliminating waste</a:t>
            </a:r>
          </a:p>
          <a:p>
            <a:r>
              <a:rPr lang="en-US" sz="2800" b="1" u="sng" dirty="0" smtClean="0">
                <a:solidFill>
                  <a:srgbClr val="4A206A"/>
                </a:solidFill>
              </a:rPr>
              <a:t>Geological = volcanic eruptions, formation/breakdown of rock, major movements of matter below Earth’s surface</a:t>
            </a:r>
          </a:p>
          <a:p>
            <a:endParaRPr lang="en-US" sz="2800" b="1" u="sng" dirty="0" smtClean="0">
              <a:solidFill>
                <a:srgbClr val="4A206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152400"/>
            <a:ext cx="12175436" cy="6534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26539" y="1524000"/>
            <a:ext cx="615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B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2412" y="3252355"/>
            <a:ext cx="615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B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60812" y="3124200"/>
            <a:ext cx="615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B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58980" y="4495800"/>
            <a:ext cx="649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G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7020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0412" y="189723"/>
            <a:ext cx="10972800" cy="1144556"/>
          </a:xfrm>
        </p:spPr>
        <p:txBody>
          <a:bodyPr/>
          <a:lstStyle/>
          <a:p>
            <a:r>
              <a:rPr lang="en-US" b="1" dirty="0" smtClean="0"/>
              <a:t>Explain – </a:t>
            </a:r>
            <a:r>
              <a:rPr lang="en-US" b="1" u="sng" dirty="0" smtClean="0">
                <a:solidFill>
                  <a:srgbClr val="4A206A"/>
                </a:solidFill>
              </a:rPr>
              <a:t>Biogeochemical Cycle Processes</a:t>
            </a:r>
            <a:endParaRPr lang="en-US" b="1" u="sng" dirty="0">
              <a:solidFill>
                <a:srgbClr val="4A206A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31812" y="1676400"/>
            <a:ext cx="11353800" cy="4953000"/>
          </a:xfrm>
        </p:spPr>
        <p:txBody>
          <a:bodyPr>
            <a:normAutofit/>
          </a:bodyPr>
          <a:lstStyle/>
          <a:p>
            <a:r>
              <a:rPr lang="en-US" sz="2800" b="1" i="1" dirty="0" smtClean="0"/>
              <a:t>What makes these cycles happen?</a:t>
            </a:r>
          </a:p>
          <a:p>
            <a:r>
              <a:rPr lang="en-US" sz="2800" b="1" u="sng" dirty="0" smtClean="0">
                <a:solidFill>
                  <a:srgbClr val="4A206A"/>
                </a:solidFill>
              </a:rPr>
              <a:t>Chemical &amp; Physical = weather, clouds, precipitation, running water, lightning</a:t>
            </a:r>
          </a:p>
          <a:p>
            <a:r>
              <a:rPr lang="en-US" sz="2800" b="1" u="sng" dirty="0" smtClean="0">
                <a:solidFill>
                  <a:srgbClr val="4A206A"/>
                </a:solidFill>
              </a:rPr>
              <a:t>Human Activity = mining &amp; burning of fossil fuels, land clearing, forest burning, making &amp; using fertilizers</a:t>
            </a:r>
          </a:p>
        </p:txBody>
      </p:sp>
    </p:spTree>
    <p:extLst>
      <p:ext uri="{BB962C8B-B14F-4D97-AF65-F5344CB8AC3E}">
        <p14:creationId xmlns:p14="http://schemas.microsoft.com/office/powerpoint/2010/main" val="39407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0412" y="189723"/>
            <a:ext cx="10972800" cy="1144556"/>
          </a:xfrm>
        </p:spPr>
        <p:txBody>
          <a:bodyPr/>
          <a:lstStyle/>
          <a:p>
            <a:r>
              <a:rPr lang="en-US" b="1" dirty="0" smtClean="0"/>
              <a:t>Explain – </a:t>
            </a:r>
            <a:r>
              <a:rPr lang="en-US" b="1" u="sng" dirty="0" smtClean="0">
                <a:solidFill>
                  <a:srgbClr val="4A206A"/>
                </a:solidFill>
              </a:rPr>
              <a:t>Biogeochemical Cycle Processes</a:t>
            </a:r>
            <a:endParaRPr lang="en-US" b="1" u="sng" dirty="0">
              <a:solidFill>
                <a:srgbClr val="4A206A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31812" y="1676400"/>
            <a:ext cx="11353800" cy="4953000"/>
          </a:xfrm>
        </p:spPr>
        <p:txBody>
          <a:bodyPr>
            <a:normAutofit/>
          </a:bodyPr>
          <a:lstStyle/>
          <a:p>
            <a:r>
              <a:rPr lang="en-US" sz="2800" b="1" i="1" dirty="0" smtClean="0"/>
              <a:t>What makes these cycles happen?</a:t>
            </a:r>
          </a:p>
          <a:p>
            <a:r>
              <a:rPr lang="en-US" sz="2800" b="1" u="sng" dirty="0" smtClean="0">
                <a:solidFill>
                  <a:srgbClr val="4A206A"/>
                </a:solidFill>
              </a:rPr>
              <a:t>Chemical &amp; Physical = weather, clouds, precipitation, running water, lightning</a:t>
            </a:r>
          </a:p>
          <a:p>
            <a:r>
              <a:rPr lang="en-US" sz="2800" b="1" u="sng" dirty="0" smtClean="0">
                <a:solidFill>
                  <a:srgbClr val="4A206A"/>
                </a:solidFill>
              </a:rPr>
              <a:t>Human Activity = mining &amp; burning of fossil fuels, land clearing, forest burning, making &amp; using fertilizers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9" y="119990"/>
            <a:ext cx="12175436" cy="65341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94798" y="300336"/>
            <a:ext cx="1483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C&amp;P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0412" y="1060498"/>
            <a:ext cx="668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H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63714" y="119990"/>
            <a:ext cx="1483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C&amp;P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39087" y="298458"/>
            <a:ext cx="1483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C&amp;P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56612" y="2882010"/>
            <a:ext cx="668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H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75769" y="3048000"/>
            <a:ext cx="1483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C&amp;P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01960" y="3691235"/>
            <a:ext cx="668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</a:rPr>
              <a:t>H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144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0412" y="189723"/>
            <a:ext cx="10972800" cy="1144556"/>
          </a:xfrm>
        </p:spPr>
        <p:txBody>
          <a:bodyPr/>
          <a:lstStyle/>
          <a:p>
            <a:r>
              <a:rPr lang="en-US" b="1" dirty="0" smtClean="0"/>
              <a:t>Elaborate – </a:t>
            </a:r>
            <a:r>
              <a:rPr lang="en-US" b="1" u="sng" dirty="0" smtClean="0">
                <a:solidFill>
                  <a:srgbClr val="4A206A"/>
                </a:solidFill>
              </a:rPr>
              <a:t>Forms of Energy</a:t>
            </a:r>
            <a:endParaRPr lang="en-US" b="1" u="sng" dirty="0">
              <a:solidFill>
                <a:srgbClr val="4A206A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31812" y="1676400"/>
            <a:ext cx="11353800" cy="4953000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4A206A"/>
                </a:solidFill>
              </a:rPr>
              <a:t>Energy is a one-way flow through the biosphere.</a:t>
            </a:r>
          </a:p>
          <a:p>
            <a:r>
              <a:rPr lang="en-US" sz="2800" b="1" u="sng" dirty="0" smtClean="0">
                <a:solidFill>
                  <a:srgbClr val="4A206A"/>
                </a:solidFill>
              </a:rPr>
              <a:t>Matter is recycled within and between ecosystems in the biosphere.</a:t>
            </a:r>
          </a:p>
          <a:p>
            <a:pPr marL="0" indent="0" algn="ctr">
              <a:buNone/>
            </a:pPr>
            <a:r>
              <a:rPr lang="en-US" sz="2800" b="1" dirty="0" smtClean="0"/>
              <a:t>Food Web          vs.        Energy Pyramid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5806261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" t="4959" r="3120"/>
          <a:stretch/>
        </p:blipFill>
        <p:spPr>
          <a:xfrm>
            <a:off x="6331106" y="3362960"/>
            <a:ext cx="4876800" cy="34950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505200"/>
            <a:ext cx="608012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38072" y="3362960"/>
            <a:ext cx="1661339" cy="218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564189" y="3362960"/>
            <a:ext cx="635623" cy="828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9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0412" y="189723"/>
            <a:ext cx="10972800" cy="1144556"/>
          </a:xfrm>
        </p:spPr>
        <p:txBody>
          <a:bodyPr/>
          <a:lstStyle/>
          <a:p>
            <a:r>
              <a:rPr lang="en-US" b="1" dirty="0" smtClean="0"/>
              <a:t>Elaborate – </a:t>
            </a:r>
            <a:r>
              <a:rPr lang="en-US" b="1" u="sng" dirty="0" smtClean="0">
                <a:solidFill>
                  <a:srgbClr val="4A206A"/>
                </a:solidFill>
              </a:rPr>
              <a:t>Forms of Energy (HONORS)</a:t>
            </a:r>
            <a:endParaRPr lang="en-US" b="1" u="sng" dirty="0">
              <a:solidFill>
                <a:srgbClr val="4A206A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31812" y="1676400"/>
            <a:ext cx="113538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u="sng" dirty="0" smtClean="0">
                <a:solidFill>
                  <a:srgbClr val="4A206A"/>
                </a:solidFill>
              </a:rPr>
              <a:t>Potential</a:t>
            </a:r>
          </a:p>
          <a:p>
            <a:r>
              <a:rPr lang="en-US" sz="2800" b="1" u="sng" dirty="0" smtClean="0">
                <a:solidFill>
                  <a:srgbClr val="4A206A"/>
                </a:solidFill>
              </a:rPr>
              <a:t>Kinetic</a:t>
            </a:r>
          </a:p>
          <a:p>
            <a:r>
              <a:rPr lang="en-US" sz="2800" b="1" u="sng" dirty="0" smtClean="0">
                <a:solidFill>
                  <a:srgbClr val="4A206A"/>
                </a:solidFill>
              </a:rPr>
              <a:t>Mechanical</a:t>
            </a:r>
          </a:p>
          <a:p>
            <a:r>
              <a:rPr lang="en-US" sz="2800" b="1" u="sng" dirty="0" smtClean="0">
                <a:solidFill>
                  <a:srgbClr val="4A206A"/>
                </a:solidFill>
              </a:rPr>
              <a:t>Heat</a:t>
            </a:r>
          </a:p>
          <a:p>
            <a:r>
              <a:rPr lang="en-US" sz="2800" b="1" u="sng" dirty="0" smtClean="0">
                <a:solidFill>
                  <a:srgbClr val="4A206A"/>
                </a:solidFill>
              </a:rPr>
              <a:t>Electrical</a:t>
            </a:r>
          </a:p>
          <a:p>
            <a:r>
              <a:rPr lang="en-US" sz="2800" b="1" u="sng" dirty="0" smtClean="0">
                <a:solidFill>
                  <a:srgbClr val="4A206A"/>
                </a:solidFill>
              </a:rPr>
              <a:t>Electromagnetic</a:t>
            </a:r>
          </a:p>
          <a:p>
            <a:r>
              <a:rPr lang="en-US" sz="2800" b="1" u="sng" dirty="0" smtClean="0">
                <a:solidFill>
                  <a:srgbClr val="4A206A"/>
                </a:solidFill>
              </a:rPr>
              <a:t>Sound</a:t>
            </a:r>
          </a:p>
          <a:p>
            <a:r>
              <a:rPr lang="en-US" sz="2800" b="1" u="sng" dirty="0" smtClean="0">
                <a:solidFill>
                  <a:srgbClr val="4A206A"/>
                </a:solidFill>
              </a:rPr>
              <a:t>Chemical</a:t>
            </a:r>
          </a:p>
          <a:p>
            <a:r>
              <a:rPr lang="en-US" sz="2800" b="1" u="sng" dirty="0" smtClean="0">
                <a:solidFill>
                  <a:srgbClr val="4A206A"/>
                </a:solidFill>
              </a:rPr>
              <a:t>Nuclear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612" y="1524000"/>
            <a:ext cx="9010493" cy="522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2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0412" y="189723"/>
            <a:ext cx="10972800" cy="1144556"/>
          </a:xfrm>
        </p:spPr>
        <p:txBody>
          <a:bodyPr/>
          <a:lstStyle/>
          <a:p>
            <a:r>
              <a:rPr lang="en-US" b="1" dirty="0" smtClean="0"/>
              <a:t>Evaluate – </a:t>
            </a:r>
            <a:r>
              <a:rPr lang="en-US" b="1" dirty="0" smtClean="0">
                <a:solidFill>
                  <a:srgbClr val="4A206A"/>
                </a:solidFill>
              </a:rPr>
              <a:t>HOMEWORK due next class</a:t>
            </a:r>
            <a:endParaRPr lang="en-US" b="1" u="sng" dirty="0">
              <a:solidFill>
                <a:srgbClr val="4A206A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31812" y="1676400"/>
            <a:ext cx="11353800" cy="495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4A206A"/>
                </a:solidFill>
              </a:rPr>
              <a:t>Your homework is the </a:t>
            </a:r>
            <a:r>
              <a:rPr lang="en-US" sz="3200" b="1" u="sng" dirty="0" smtClean="0">
                <a:solidFill>
                  <a:srgbClr val="4A206A"/>
                </a:solidFill>
              </a:rPr>
              <a:t>Food Chains &amp; Webs Worksheet</a:t>
            </a:r>
            <a:r>
              <a:rPr lang="en-US" sz="3200" b="1" dirty="0" smtClean="0">
                <a:solidFill>
                  <a:srgbClr val="4A206A"/>
                </a:solidFill>
              </a:rPr>
              <a:t> Packet</a:t>
            </a:r>
          </a:p>
          <a:p>
            <a:r>
              <a:rPr lang="en-US" sz="3200" b="1" dirty="0" smtClean="0">
                <a:solidFill>
                  <a:srgbClr val="4A206A"/>
                </a:solidFill>
              </a:rPr>
              <a:t>There are 22 questions</a:t>
            </a:r>
          </a:p>
          <a:p>
            <a:r>
              <a:rPr lang="en-US" sz="3200" b="1" dirty="0" smtClean="0">
                <a:solidFill>
                  <a:srgbClr val="4A206A"/>
                </a:solidFill>
              </a:rPr>
              <a:t>It is worth 25 points</a:t>
            </a:r>
          </a:p>
          <a:p>
            <a:r>
              <a:rPr lang="en-US" sz="3200" b="1" dirty="0" smtClean="0">
                <a:solidFill>
                  <a:srgbClr val="4A206A"/>
                </a:solidFill>
              </a:rPr>
              <a:t>You may write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18887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0412" y="189723"/>
            <a:ext cx="10972800" cy="1144556"/>
          </a:xfrm>
        </p:spPr>
        <p:txBody>
          <a:bodyPr/>
          <a:lstStyle/>
          <a:p>
            <a:r>
              <a:rPr lang="en-US" b="1" dirty="0" smtClean="0"/>
              <a:t>Guiding Questions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1752600"/>
            <a:ext cx="11125200" cy="5029200"/>
          </a:xfrm>
        </p:spPr>
        <p:txBody>
          <a:bodyPr>
            <a:normAutofit/>
          </a:bodyPr>
          <a:lstStyle/>
          <a:p>
            <a:r>
              <a:rPr lang="en-US" b="1" dirty="0" smtClean="0"/>
              <a:t>What influence do decomposers, producers, and consumers have on an ecosystem?</a:t>
            </a:r>
          </a:p>
          <a:p>
            <a:pPr lvl="1"/>
            <a:r>
              <a:rPr lang="en-US" b="1" dirty="0" smtClean="0"/>
              <a:t>Identify symbiotic relationships.</a:t>
            </a:r>
          </a:p>
          <a:p>
            <a:r>
              <a:rPr lang="en-US" b="1" dirty="0" smtClean="0"/>
              <a:t>How do we use food webs and energy pyramids to show the flow of energy through an ecosystem?</a:t>
            </a:r>
          </a:p>
          <a:p>
            <a:pPr lvl="1"/>
            <a:r>
              <a:rPr lang="en-US" b="1" dirty="0" smtClean="0"/>
              <a:t>Describe the energy pathways through a food web or energy pyramid.</a:t>
            </a:r>
          </a:p>
          <a:p>
            <a:pPr lvl="1"/>
            <a:r>
              <a:rPr lang="en-US" b="1" dirty="0" smtClean="0"/>
              <a:t>Discuss how available energy is lost between trophic levels.</a:t>
            </a:r>
          </a:p>
          <a:p>
            <a:r>
              <a:rPr lang="en-US" b="1" dirty="0" smtClean="0"/>
              <a:t>How do the biogeochemical cycles support the Law of Conservation of Matter?</a:t>
            </a:r>
          </a:p>
          <a:p>
            <a:pPr lvl="1"/>
            <a:r>
              <a:rPr lang="en-US" b="1" dirty="0" smtClean="0"/>
              <a:t>How do the cycles relate to the sustainability and maintenance of an ecosystem?</a:t>
            </a:r>
          </a:p>
          <a:p>
            <a:pPr lvl="1"/>
            <a:r>
              <a:rPr lang="en-US" b="1" dirty="0" smtClean="0"/>
              <a:t>Explain how homeostasis requires a constant energy input and is maintained by the cycling of matter through biotic and abiotic portions of the ecosystem.</a:t>
            </a:r>
            <a:endParaRPr lang="en-US" b="1" dirty="0"/>
          </a:p>
          <a:p>
            <a:r>
              <a:rPr lang="en-US" b="1" dirty="0" smtClean="0"/>
              <a:t>How is the Sun the ultimate source of energy for life on Earth?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012" y="0"/>
            <a:ext cx="2436813" cy="159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9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0412" y="189723"/>
            <a:ext cx="10972800" cy="1144556"/>
          </a:xfrm>
        </p:spPr>
        <p:txBody>
          <a:bodyPr/>
          <a:lstStyle/>
          <a:p>
            <a:r>
              <a:rPr lang="en-US" b="1" dirty="0" smtClean="0"/>
              <a:t>Engage – Label the Picture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1676400"/>
            <a:ext cx="4114800" cy="5105400"/>
          </a:xfrm>
        </p:spPr>
        <p:txBody>
          <a:bodyPr>
            <a:normAutofit/>
          </a:bodyPr>
          <a:lstStyle/>
          <a:p>
            <a:r>
              <a:rPr lang="en-US" b="1" dirty="0" smtClean="0"/>
              <a:t>Take out 1 sticky note per group</a:t>
            </a:r>
          </a:p>
          <a:p>
            <a:r>
              <a:rPr lang="en-US" b="1" dirty="0" smtClean="0"/>
              <a:t>List the following organisms in this order:</a:t>
            </a:r>
          </a:p>
          <a:p>
            <a:pPr lvl="1"/>
            <a:r>
              <a:rPr lang="en-US" b="1" dirty="0" smtClean="0"/>
              <a:t>Plant</a:t>
            </a:r>
          </a:p>
          <a:p>
            <a:pPr lvl="1"/>
            <a:r>
              <a:rPr lang="en-US" b="1" dirty="0" smtClean="0"/>
              <a:t>Grasshopper</a:t>
            </a:r>
          </a:p>
          <a:p>
            <a:pPr lvl="1"/>
            <a:r>
              <a:rPr lang="en-US" b="1" dirty="0" smtClean="0"/>
              <a:t>Spider</a:t>
            </a:r>
          </a:p>
          <a:p>
            <a:pPr lvl="1"/>
            <a:r>
              <a:rPr lang="en-US" b="1" dirty="0" smtClean="0"/>
              <a:t>Shrew</a:t>
            </a:r>
          </a:p>
          <a:p>
            <a:pPr lvl="1"/>
            <a:r>
              <a:rPr lang="en-US" b="1" dirty="0" smtClean="0"/>
              <a:t>Weasel</a:t>
            </a:r>
          </a:p>
          <a:p>
            <a:pPr lvl="1"/>
            <a:r>
              <a:rPr lang="en-US" b="1" dirty="0" smtClean="0"/>
              <a:t>Hawk</a:t>
            </a:r>
          </a:p>
          <a:p>
            <a:pPr lvl="1"/>
            <a:r>
              <a:rPr lang="en-US" b="1" dirty="0" smtClean="0"/>
              <a:t>Owl</a:t>
            </a:r>
            <a:endParaRPr lang="en-US" b="1" dirty="0"/>
          </a:p>
        </p:txBody>
      </p:sp>
      <p:pic>
        <p:nvPicPr>
          <p:cNvPr id="4" name="Picture 3" descr="http://idahoptv.org/sciencetrek/topics/food_chain/images/web2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2" y="1447800"/>
            <a:ext cx="7313613" cy="5410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344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0412" y="189723"/>
            <a:ext cx="10972800" cy="1144556"/>
          </a:xfrm>
        </p:spPr>
        <p:txBody>
          <a:bodyPr/>
          <a:lstStyle/>
          <a:p>
            <a:r>
              <a:rPr lang="en-US" b="1" dirty="0" smtClean="0"/>
              <a:t>Engage – Label the Picture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8012" y="1943099"/>
            <a:ext cx="4114800" cy="4419600"/>
          </a:xfrm>
        </p:spPr>
        <p:txBody>
          <a:bodyPr>
            <a:normAutofit/>
          </a:bodyPr>
          <a:lstStyle/>
          <a:p>
            <a:r>
              <a:rPr lang="en-US" b="1" dirty="0" smtClean="0"/>
              <a:t>Tell whether each organism is a producer, consumer, or decomposer</a:t>
            </a:r>
          </a:p>
          <a:p>
            <a:r>
              <a:rPr lang="en-US" b="1" dirty="0" smtClean="0"/>
              <a:t>Who are the decomposers??</a:t>
            </a:r>
            <a:endParaRPr lang="en-US" b="1" dirty="0"/>
          </a:p>
          <a:p>
            <a:pPr lvl="1"/>
            <a:r>
              <a:rPr lang="en-US" b="1" dirty="0" smtClean="0"/>
              <a:t>Worms, fungi, crayfish, and bacteria (and more!)</a:t>
            </a:r>
          </a:p>
          <a:p>
            <a:r>
              <a:rPr lang="en-US" b="1" dirty="0" smtClean="0"/>
              <a:t>What’s their trophic level?</a:t>
            </a:r>
          </a:p>
          <a:p>
            <a:pPr lvl="1"/>
            <a:r>
              <a:rPr lang="en-US" b="1" dirty="0" smtClean="0"/>
              <a:t>Secondary consumers</a:t>
            </a:r>
          </a:p>
          <a:p>
            <a:pPr lvl="1"/>
            <a:r>
              <a:rPr lang="en-US" b="1" dirty="0" smtClean="0"/>
              <a:t>Return nutrients from living things back into the environment</a:t>
            </a:r>
          </a:p>
        </p:txBody>
      </p:sp>
      <p:pic>
        <p:nvPicPr>
          <p:cNvPr id="4" name="Picture 3" descr="http://idahoptv.org/sciencetrek/topics/food_chain/images/web2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2" y="1447800"/>
            <a:ext cx="7313613" cy="541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212" y="1349370"/>
            <a:ext cx="7313613" cy="5534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12" y="0"/>
            <a:ext cx="2513013" cy="190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61212" y="3276600"/>
            <a:ext cx="3657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3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0412" y="189723"/>
            <a:ext cx="10972800" cy="1144556"/>
          </a:xfrm>
        </p:spPr>
        <p:txBody>
          <a:bodyPr/>
          <a:lstStyle/>
          <a:p>
            <a:r>
              <a:rPr lang="en-US" b="1" dirty="0" smtClean="0"/>
              <a:t>Explore – The Blind Artist (Materials)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1676400"/>
            <a:ext cx="9753600" cy="51054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Per group materials</a:t>
            </a:r>
          </a:p>
          <a:p>
            <a:pPr lvl="1"/>
            <a:r>
              <a:rPr lang="en-US" sz="2800" b="1" dirty="0" smtClean="0"/>
              <a:t>1 set of colored pencils or markers</a:t>
            </a:r>
          </a:p>
          <a:p>
            <a:pPr lvl="1"/>
            <a:r>
              <a:rPr lang="en-US" sz="2800" b="1" dirty="0" smtClean="0"/>
              <a:t>1 sheet of white paper</a:t>
            </a:r>
          </a:p>
          <a:p>
            <a:r>
              <a:rPr lang="en-US" sz="3200" b="1" dirty="0" smtClean="0"/>
              <a:t>Fold the paper into 4 sections</a:t>
            </a:r>
          </a:p>
          <a:p>
            <a:r>
              <a:rPr lang="en-US" sz="3200" b="1" dirty="0" smtClean="0"/>
              <a:t>Label each section</a:t>
            </a:r>
          </a:p>
          <a:p>
            <a:pPr lvl="1"/>
            <a:r>
              <a:rPr lang="en-US" sz="2800" b="1" dirty="0" smtClean="0"/>
              <a:t>Water Cycle – Seat 1</a:t>
            </a:r>
          </a:p>
          <a:p>
            <a:pPr lvl="1"/>
            <a:r>
              <a:rPr lang="en-US" sz="2800" b="1" dirty="0" smtClean="0"/>
              <a:t>Carbon Cycle – Seat 2</a:t>
            </a:r>
          </a:p>
          <a:p>
            <a:pPr lvl="1"/>
            <a:r>
              <a:rPr lang="en-US" sz="2800" b="1" dirty="0" smtClean="0"/>
              <a:t>Nitrogen Cycle – Seat 3</a:t>
            </a:r>
          </a:p>
          <a:p>
            <a:pPr lvl="1"/>
            <a:r>
              <a:rPr lang="en-US" sz="2800" b="1" dirty="0" smtClean="0"/>
              <a:t>Phosphorus Cycle – Seat 4</a:t>
            </a:r>
          </a:p>
        </p:txBody>
      </p:sp>
    </p:spTree>
    <p:extLst>
      <p:ext uri="{BB962C8B-B14F-4D97-AF65-F5344CB8AC3E}">
        <p14:creationId xmlns:p14="http://schemas.microsoft.com/office/powerpoint/2010/main" val="407285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0412" y="189723"/>
            <a:ext cx="10972800" cy="1144556"/>
          </a:xfrm>
        </p:spPr>
        <p:txBody>
          <a:bodyPr/>
          <a:lstStyle/>
          <a:p>
            <a:r>
              <a:rPr lang="en-US" b="1" dirty="0" smtClean="0"/>
              <a:t>Explore – The Blind Artist (Procedure)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1676400"/>
            <a:ext cx="9753600" cy="5105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For the Water Cycle, the person at </a:t>
            </a:r>
            <a:r>
              <a:rPr lang="en-US" sz="2400" b="1" u="sng" dirty="0" smtClean="0"/>
              <a:t>Seat 1</a:t>
            </a:r>
            <a:r>
              <a:rPr lang="en-US" b="1" dirty="0"/>
              <a:t> </a:t>
            </a:r>
            <a:r>
              <a:rPr lang="en-US" b="1" dirty="0" smtClean="0"/>
              <a:t>will need the paper and colored pencils/markers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Your team will have </a:t>
            </a:r>
            <a:r>
              <a:rPr lang="en-US" b="1" dirty="0">
                <a:solidFill>
                  <a:srgbClr val="FF0000"/>
                </a:solidFill>
              </a:rPr>
              <a:t>6 minutes </a:t>
            </a:r>
            <a:r>
              <a:rPr lang="en-US" b="1" dirty="0"/>
              <a:t>to describe and draw this cycle</a:t>
            </a:r>
            <a:r>
              <a:rPr lang="en-US" b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This person is to remain “blind” throughout this activity.</a:t>
            </a:r>
          </a:p>
          <a:p>
            <a:pPr marL="865505" lvl="1" indent="-457200">
              <a:buFont typeface="+mj-lt"/>
              <a:buAutoNum type="arabicPeriod"/>
            </a:pPr>
            <a:r>
              <a:rPr lang="en-US" sz="2000" b="1" dirty="0" smtClean="0"/>
              <a:t>Must be seated so that they cannot see the board</a:t>
            </a:r>
          </a:p>
          <a:p>
            <a:pPr marL="865505" lvl="1" indent="-457200">
              <a:buFont typeface="+mj-lt"/>
              <a:buAutoNum type="arabicPeriod"/>
            </a:pPr>
            <a:r>
              <a:rPr lang="en-US" b="1" dirty="0" smtClean="0"/>
              <a:t>May only draw exactly as they have been told by team members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Team instructions:</a:t>
            </a:r>
          </a:p>
          <a:p>
            <a:pPr marL="865505" lvl="1" indent="-457200">
              <a:buFont typeface="+mj-lt"/>
              <a:buAutoNum type="arabicPeriod"/>
            </a:pPr>
            <a:r>
              <a:rPr lang="en-US" sz="2000" b="1" dirty="0" smtClean="0"/>
              <a:t>Person 2 – landscape and caption describer (bodies of water, mountains, ground description, boxes of information)</a:t>
            </a:r>
          </a:p>
          <a:p>
            <a:pPr marL="865505" lvl="1" indent="-457200">
              <a:buFont typeface="+mj-lt"/>
              <a:buAutoNum type="arabicPeriod"/>
            </a:pPr>
            <a:r>
              <a:rPr lang="en-US" b="1" dirty="0" smtClean="0"/>
              <a:t>Person 3 – weather &amp; arrow describer (precipitation, clouds, lightning, direction/color of arrows)</a:t>
            </a:r>
          </a:p>
          <a:p>
            <a:pPr marL="865505" lvl="1" indent="-457200">
              <a:buFont typeface="+mj-lt"/>
              <a:buAutoNum type="arabicPeriod"/>
            </a:pPr>
            <a:r>
              <a:rPr lang="en-US" sz="2000" b="1" dirty="0" smtClean="0"/>
              <a:t>Person 4 – animal, plant, and industry describer (where are they, what are they doing)</a:t>
            </a:r>
          </a:p>
        </p:txBody>
      </p:sp>
    </p:spTree>
    <p:extLst>
      <p:ext uri="{BB962C8B-B14F-4D97-AF65-F5344CB8AC3E}">
        <p14:creationId xmlns:p14="http://schemas.microsoft.com/office/powerpoint/2010/main" val="410658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0412" y="76200"/>
            <a:ext cx="10972800" cy="724679"/>
          </a:xfrm>
        </p:spPr>
        <p:txBody>
          <a:bodyPr/>
          <a:lstStyle/>
          <a:p>
            <a:r>
              <a:rPr lang="en-US" b="1" dirty="0" smtClean="0"/>
              <a:t>Explore – The Blind Artist :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The Water Cycle, p.81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902432"/>
            <a:ext cx="10515600" cy="5955568"/>
          </a:xfrm>
        </p:spPr>
      </p:pic>
    </p:spTree>
    <p:extLst>
      <p:ext uri="{BB962C8B-B14F-4D97-AF65-F5344CB8AC3E}">
        <p14:creationId xmlns:p14="http://schemas.microsoft.com/office/powerpoint/2010/main" val="3280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60412" y="189723"/>
            <a:ext cx="10972800" cy="1144556"/>
          </a:xfrm>
        </p:spPr>
        <p:txBody>
          <a:bodyPr/>
          <a:lstStyle/>
          <a:p>
            <a:r>
              <a:rPr lang="en-US" b="1" dirty="0" smtClean="0"/>
              <a:t>Explore – The Blind Artist (Procedure)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1676400"/>
            <a:ext cx="9753600" cy="51054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Team check the artist’s creation.</a:t>
            </a:r>
            <a:endParaRPr lang="en-US" sz="2000" b="1" dirty="0" smtClean="0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612" y="2067652"/>
            <a:ext cx="8458200" cy="479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3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661D01-5C9C-48FA-9887-83B1E66B59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Earth tone presentation (widescreen)</Template>
  <TotalTime>0</TotalTime>
  <Words>1349</Words>
  <Application>Microsoft Office PowerPoint</Application>
  <PresentationFormat>Custom</PresentationFormat>
  <Paragraphs>163</Paragraphs>
  <Slides>28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Corbel</vt:lpstr>
      <vt:lpstr>Earthtones 16x9</vt:lpstr>
      <vt:lpstr>Unit 2 – Ecology  Energy Flow through the Ecosystem</vt:lpstr>
      <vt:lpstr>Do Now        9/29-30/15</vt:lpstr>
      <vt:lpstr>Guiding Questions</vt:lpstr>
      <vt:lpstr>Engage – Label the Picture</vt:lpstr>
      <vt:lpstr>Engage – Label the Picture</vt:lpstr>
      <vt:lpstr>Explore – The Blind Artist (Materials)</vt:lpstr>
      <vt:lpstr>Explore – The Blind Artist (Procedure)</vt:lpstr>
      <vt:lpstr>Explore – The Blind Artist : The Water Cycle, p.81</vt:lpstr>
      <vt:lpstr>Explore – The Blind Artist (Procedure)</vt:lpstr>
      <vt:lpstr>Explore – The Blind Artist (Procedure)</vt:lpstr>
      <vt:lpstr>Explore – The Blind Artist : The Carbon Cycle, p.83</vt:lpstr>
      <vt:lpstr>Explore – The Blind Artist (Procedure)</vt:lpstr>
      <vt:lpstr>Explore – The Blind Artist (Procedure)</vt:lpstr>
      <vt:lpstr>Explore – The Blind Artist : The Nitrogen Cycle, p.84</vt:lpstr>
      <vt:lpstr>Explore – The Blind Artist (Procedure)</vt:lpstr>
      <vt:lpstr>Explore – The Blind Artist (Procedure)</vt:lpstr>
      <vt:lpstr>Explore – The Blind Artist : The Phosphorus Cycle, p.85</vt:lpstr>
      <vt:lpstr>Explore – The Blind Artist (Procedure)</vt:lpstr>
      <vt:lpstr>Explain – The Blind Artist Review</vt:lpstr>
      <vt:lpstr>Explain – The Blind Artist Review</vt:lpstr>
      <vt:lpstr>Explain – Biogeochemical Cycles</vt:lpstr>
      <vt:lpstr>Explain – Biogeochemical Cycle Processes</vt:lpstr>
      <vt:lpstr>Explain – Biogeochemical Cycle Processes</vt:lpstr>
      <vt:lpstr>Explain – Biogeochemical Cycle Processes</vt:lpstr>
      <vt:lpstr>Explain – Biogeochemical Cycle Processes</vt:lpstr>
      <vt:lpstr>Elaborate – Forms of Energy</vt:lpstr>
      <vt:lpstr>Elaborate – Forms of Energy (HONORS)</vt:lpstr>
      <vt:lpstr>Evaluate – HOMEWORK due next class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2015-09-28T16:18:41Z</dcterms:created>
  <dcterms:modified xsi:type="dcterms:W3CDTF">2015-09-28T19:47:06Z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TC028010659991</vt:lpwstr>
  </property>
</Properties>
</file>