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5" r:id="rId9"/>
    <p:sldId id="278" r:id="rId10"/>
    <p:sldId id="266" r:id="rId11"/>
    <p:sldId id="267" r:id="rId12"/>
    <p:sldId id="270" r:id="rId13"/>
    <p:sldId id="281" r:id="rId14"/>
    <p:sldId id="282" r:id="rId15"/>
    <p:sldId id="272" r:id="rId16"/>
    <p:sldId id="275" r:id="rId17"/>
    <p:sldId id="280" r:id="rId18"/>
    <p:sldId id="273" r:id="rId19"/>
    <p:sldId id="274"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2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1001" autoAdjust="0"/>
  </p:normalViewPr>
  <p:slideViewPr>
    <p:cSldViewPr snapToGrid="0">
      <p:cViewPr varScale="1">
        <p:scale>
          <a:sx n="84" d="100"/>
          <a:sy n="84" d="100"/>
        </p:scale>
        <p:origin x="4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F6319-9F88-40D3-ABE1-C19A54DB7EC3}" type="datetimeFigureOut">
              <a:rPr lang="en-US" smtClean="0"/>
              <a:t>10/14/2015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666F0-1092-4949-B16D-C121CAE6C5F8}" type="slidenum">
              <a:rPr lang="en-US" smtClean="0"/>
              <a:t>‹#›</a:t>
            </a:fld>
            <a:endParaRPr lang="en-US"/>
          </a:p>
        </p:txBody>
      </p:sp>
    </p:spTree>
    <p:extLst>
      <p:ext uri="{BB962C8B-B14F-4D97-AF65-F5344CB8AC3E}">
        <p14:creationId xmlns:p14="http://schemas.microsoft.com/office/powerpoint/2010/main" val="34825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SC.912.L.17.8 Recognize </a:t>
            </a:r>
            <a:r>
              <a:rPr lang="en-US" dirty="0" smtClean="0"/>
              <a:t>the consequences of the losses of biodiversity due to catastrophic events, climate changes, human activity, and the introduction of invasive, non-native species.</a:t>
            </a:r>
          </a:p>
          <a:p>
            <a:r>
              <a:rPr lang="en-US" b="1" dirty="0" smtClean="0"/>
              <a:t>SC.912.L.17.20 Predict </a:t>
            </a:r>
            <a:r>
              <a:rPr lang="en-US" dirty="0" smtClean="0"/>
              <a:t>the impact of individuals on environmental systems and examine how human lifestyles affect sustainability.</a:t>
            </a:r>
          </a:p>
          <a:p>
            <a:r>
              <a:rPr lang="en-US" b="1" dirty="0" smtClean="0"/>
              <a:t>SC.912.L.17.11 Evaluate </a:t>
            </a:r>
            <a:r>
              <a:rPr lang="en-US" dirty="0" smtClean="0"/>
              <a:t>the costs and benefits of renewable and nonrenewable resources, such as water, energy, fossil fuels, wildlife, and forests.</a:t>
            </a:r>
          </a:p>
          <a:p>
            <a:r>
              <a:rPr lang="en-US" b="1" dirty="0" smtClean="0"/>
              <a:t>SC.912.L.17.16 (Honors) Discuss </a:t>
            </a:r>
            <a:r>
              <a:rPr lang="en-US" dirty="0" smtClean="0"/>
              <a:t>the large-scale environmental impacts resulting from human activity, including waste spills, oil spills, runoff, greenhouse gases, ozone depletion, and surface and groundwater pollution.</a:t>
            </a:r>
          </a:p>
          <a:p>
            <a:r>
              <a:rPr lang="en-US" b="1" dirty="0" smtClean="0"/>
              <a:t>HE.912.C.1.3 Evaluate </a:t>
            </a:r>
            <a:r>
              <a:rPr lang="en-US" dirty="0" smtClean="0"/>
              <a:t>how environment and personal health are </a:t>
            </a:r>
            <a:r>
              <a:rPr lang="en-US" smtClean="0"/>
              <a:t>interrelated.</a:t>
            </a:r>
            <a:endParaRPr lang="en-US" dirty="0" smtClean="0"/>
          </a:p>
        </p:txBody>
      </p:sp>
      <p:sp>
        <p:nvSpPr>
          <p:cNvPr id="4" name="Slide Number Placeholder 3"/>
          <p:cNvSpPr>
            <a:spLocks noGrp="1"/>
          </p:cNvSpPr>
          <p:nvPr>
            <p:ph type="sldNum" sz="quarter" idx="10"/>
          </p:nvPr>
        </p:nvSpPr>
        <p:spPr/>
        <p:txBody>
          <a:bodyPr/>
          <a:lstStyle/>
          <a:p>
            <a:fld id="{A9D666F0-1092-4949-B16D-C121CAE6C5F8}" type="slidenum">
              <a:rPr lang="en-US" smtClean="0"/>
              <a:t>1</a:t>
            </a:fld>
            <a:endParaRPr lang="en-US"/>
          </a:p>
        </p:txBody>
      </p:sp>
    </p:spTree>
    <p:extLst>
      <p:ext uri="{BB962C8B-B14F-4D97-AF65-F5344CB8AC3E}">
        <p14:creationId xmlns:p14="http://schemas.microsoft.com/office/powerpoint/2010/main" val="81950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RR</a:t>
            </a:r>
            <a:r>
              <a:rPr lang="en-US" baseline="0" dirty="0" smtClean="0"/>
              <a:t> = trees, fish, soil, sunlight, water, wind</a:t>
            </a:r>
          </a:p>
          <a:p>
            <a:r>
              <a:rPr lang="en-US" baseline="0" dirty="0" smtClean="0"/>
              <a:t>NR = gas, oil</a:t>
            </a:r>
            <a:endParaRPr lang="en-US" dirty="0"/>
          </a:p>
        </p:txBody>
      </p:sp>
      <p:sp>
        <p:nvSpPr>
          <p:cNvPr id="4" name="Slide Number Placeholder 3"/>
          <p:cNvSpPr>
            <a:spLocks noGrp="1"/>
          </p:cNvSpPr>
          <p:nvPr>
            <p:ph type="sldNum" sz="quarter" idx="10"/>
          </p:nvPr>
        </p:nvSpPr>
        <p:spPr/>
        <p:txBody>
          <a:bodyPr/>
          <a:lstStyle/>
          <a:p>
            <a:fld id="{A9D666F0-1092-4949-B16D-C121CAE6C5F8}" type="slidenum">
              <a:rPr lang="en-US" smtClean="0"/>
              <a:t>18</a:t>
            </a:fld>
            <a:endParaRPr lang="en-US"/>
          </a:p>
        </p:txBody>
      </p:sp>
    </p:spTree>
    <p:extLst>
      <p:ext uri="{BB962C8B-B14F-4D97-AF65-F5344CB8AC3E}">
        <p14:creationId xmlns:p14="http://schemas.microsoft.com/office/powerpoint/2010/main" val="340984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RR</a:t>
            </a:r>
            <a:r>
              <a:rPr lang="en-US" baseline="0" dirty="0" smtClean="0"/>
              <a:t> = trees, fish, soil, sunlight, water, wind</a:t>
            </a:r>
          </a:p>
          <a:p>
            <a:r>
              <a:rPr lang="en-US" baseline="0" dirty="0" smtClean="0"/>
              <a:t>NR = gas, oil</a:t>
            </a:r>
            <a:endParaRPr lang="en-US" dirty="0"/>
          </a:p>
        </p:txBody>
      </p:sp>
      <p:sp>
        <p:nvSpPr>
          <p:cNvPr id="4" name="Slide Number Placeholder 3"/>
          <p:cNvSpPr>
            <a:spLocks noGrp="1"/>
          </p:cNvSpPr>
          <p:nvPr>
            <p:ph type="sldNum" sz="quarter" idx="10"/>
          </p:nvPr>
        </p:nvSpPr>
        <p:spPr/>
        <p:txBody>
          <a:bodyPr/>
          <a:lstStyle/>
          <a:p>
            <a:fld id="{A9D666F0-1092-4949-B16D-C121CAE6C5F8}" type="slidenum">
              <a:rPr lang="en-US" smtClean="0"/>
              <a:t>19</a:t>
            </a:fld>
            <a:endParaRPr lang="en-US"/>
          </a:p>
        </p:txBody>
      </p:sp>
    </p:spTree>
    <p:extLst>
      <p:ext uri="{BB962C8B-B14F-4D97-AF65-F5344CB8AC3E}">
        <p14:creationId xmlns:p14="http://schemas.microsoft.com/office/powerpoint/2010/main" val="314016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and describe some of the species shown</a:t>
            </a:r>
            <a:r>
              <a:rPr lang="en-US" baseline="0" dirty="0" smtClean="0"/>
              <a:t> in the rainforest of El </a:t>
            </a:r>
            <a:r>
              <a:rPr lang="en-US" baseline="0" dirty="0" err="1" smtClean="0"/>
              <a:t>Yunque</a:t>
            </a:r>
            <a:r>
              <a:rPr lang="en-US" baseline="0" dirty="0" smtClean="0"/>
              <a:t> in Puerto Rico</a:t>
            </a:r>
          </a:p>
          <a:p>
            <a:endParaRPr lang="en-US" dirty="0"/>
          </a:p>
        </p:txBody>
      </p:sp>
      <p:sp>
        <p:nvSpPr>
          <p:cNvPr id="4" name="Slide Number Placeholder 3"/>
          <p:cNvSpPr>
            <a:spLocks noGrp="1"/>
          </p:cNvSpPr>
          <p:nvPr>
            <p:ph type="sldNum" sz="quarter" idx="10"/>
          </p:nvPr>
        </p:nvSpPr>
        <p:spPr/>
        <p:txBody>
          <a:bodyPr/>
          <a:lstStyle/>
          <a:p>
            <a:fld id="{A9D666F0-1092-4949-B16D-C121CAE6C5F8}" type="slidenum">
              <a:rPr lang="en-US" smtClean="0"/>
              <a:t>4</a:t>
            </a:fld>
            <a:endParaRPr lang="en-US"/>
          </a:p>
        </p:txBody>
      </p:sp>
    </p:spTree>
    <p:extLst>
      <p:ext uri="{BB962C8B-B14F-4D97-AF65-F5344CB8AC3E}">
        <p14:creationId xmlns:p14="http://schemas.microsoft.com/office/powerpoint/2010/main" val="223426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Biodiversity – Ted Ed</a:t>
            </a:r>
            <a:endParaRPr lang="en-US" dirty="0"/>
          </a:p>
        </p:txBody>
      </p:sp>
      <p:sp>
        <p:nvSpPr>
          <p:cNvPr id="4" name="Slide Number Placeholder 3"/>
          <p:cNvSpPr>
            <a:spLocks noGrp="1"/>
          </p:cNvSpPr>
          <p:nvPr>
            <p:ph type="sldNum" sz="quarter" idx="10"/>
          </p:nvPr>
        </p:nvSpPr>
        <p:spPr/>
        <p:txBody>
          <a:bodyPr/>
          <a:lstStyle/>
          <a:p>
            <a:fld id="{A9D666F0-1092-4949-B16D-C121CAE6C5F8}" type="slidenum">
              <a:rPr lang="en-US" smtClean="0"/>
              <a:t>6</a:t>
            </a:fld>
            <a:endParaRPr lang="en-US"/>
          </a:p>
        </p:txBody>
      </p:sp>
    </p:spTree>
    <p:extLst>
      <p:ext uri="{BB962C8B-B14F-4D97-AF65-F5344CB8AC3E}">
        <p14:creationId xmlns:p14="http://schemas.microsoft.com/office/powerpoint/2010/main" val="328944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(Think-pair-share)</a:t>
            </a:r>
            <a:endParaRPr lang="en-US" dirty="0"/>
          </a:p>
        </p:txBody>
      </p:sp>
      <p:sp>
        <p:nvSpPr>
          <p:cNvPr id="4" name="Slide Number Placeholder 3"/>
          <p:cNvSpPr>
            <a:spLocks noGrp="1"/>
          </p:cNvSpPr>
          <p:nvPr>
            <p:ph type="sldNum" sz="quarter" idx="10"/>
          </p:nvPr>
        </p:nvSpPr>
        <p:spPr/>
        <p:txBody>
          <a:bodyPr/>
          <a:lstStyle/>
          <a:p>
            <a:fld id="{F642DB39-A33B-4249-8C2C-790801238413}" type="slidenum">
              <a:rPr lang="en-US" smtClean="0"/>
              <a:t>9</a:t>
            </a:fld>
            <a:endParaRPr lang="en-US"/>
          </a:p>
        </p:txBody>
      </p:sp>
    </p:spTree>
    <p:extLst>
      <p:ext uri="{BB962C8B-B14F-4D97-AF65-F5344CB8AC3E}">
        <p14:creationId xmlns:p14="http://schemas.microsoft.com/office/powerpoint/2010/main" val="51411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rPr>
              <a:t>Species have been evolving, changing, and dying out since life began. Scientists estimate that over 99% of the species that have ever lived are now extinct.</a:t>
            </a:r>
          </a:p>
        </p:txBody>
      </p:sp>
      <p:sp>
        <p:nvSpPr>
          <p:cNvPr id="4" name="Slide Number Placeholder 3"/>
          <p:cNvSpPr>
            <a:spLocks noGrp="1"/>
          </p:cNvSpPr>
          <p:nvPr>
            <p:ph type="sldNum" sz="quarter" idx="10"/>
          </p:nvPr>
        </p:nvSpPr>
        <p:spPr/>
        <p:txBody>
          <a:bodyPr/>
          <a:lstStyle/>
          <a:p>
            <a:fld id="{A9D666F0-1092-4949-B16D-C121CAE6C5F8}" type="slidenum">
              <a:rPr lang="en-US" smtClean="0"/>
              <a:t>10</a:t>
            </a:fld>
            <a:endParaRPr lang="en-US"/>
          </a:p>
        </p:txBody>
      </p:sp>
    </p:spTree>
    <p:extLst>
      <p:ext uri="{BB962C8B-B14F-4D97-AF65-F5344CB8AC3E}">
        <p14:creationId xmlns:p14="http://schemas.microsoft.com/office/powerpoint/2010/main" val="240734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rPr>
              <a:t>Species have been evolving, changing, and dying out since life began. Scientists estimate that over 99% of the species that have ever lived are now extinct.</a:t>
            </a:r>
          </a:p>
        </p:txBody>
      </p:sp>
      <p:sp>
        <p:nvSpPr>
          <p:cNvPr id="4" name="Slide Number Placeholder 3"/>
          <p:cNvSpPr>
            <a:spLocks noGrp="1"/>
          </p:cNvSpPr>
          <p:nvPr>
            <p:ph type="sldNum" sz="quarter" idx="10"/>
          </p:nvPr>
        </p:nvSpPr>
        <p:spPr/>
        <p:txBody>
          <a:bodyPr/>
          <a:lstStyle/>
          <a:p>
            <a:fld id="{A9D666F0-1092-4949-B16D-C121CAE6C5F8}" type="slidenum">
              <a:rPr lang="en-US" smtClean="0"/>
              <a:t>11</a:t>
            </a:fld>
            <a:endParaRPr lang="en-US"/>
          </a:p>
        </p:txBody>
      </p:sp>
    </p:spTree>
    <p:extLst>
      <p:ext uri="{BB962C8B-B14F-4D97-AF65-F5344CB8AC3E}">
        <p14:creationId xmlns:p14="http://schemas.microsoft.com/office/powerpoint/2010/main" val="157334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1295D96E-E11C-4EB4-9266-7E5D2B1CD340}" type="slidenum">
              <a:rPr lang="en-US" altLang="en-US"/>
              <a:pPr/>
              <a:t>13</a:t>
            </a:fld>
            <a:endParaRPr lang="en-US" altLang="en-US"/>
          </a:p>
        </p:txBody>
      </p:sp>
    </p:spTree>
    <p:extLst>
      <p:ext uri="{BB962C8B-B14F-4D97-AF65-F5344CB8AC3E}">
        <p14:creationId xmlns:p14="http://schemas.microsoft.com/office/powerpoint/2010/main" val="2423005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7B3FE24-0D97-4CA6-B25D-9567BA348D89}" type="slidenum">
              <a:rPr lang="en-US" altLang="en-US"/>
              <a:pPr/>
              <a:t>14</a:t>
            </a:fld>
            <a:endParaRPr lang="en-US" altLang="en-US"/>
          </a:p>
        </p:txBody>
      </p:sp>
    </p:spTree>
    <p:extLst>
      <p:ext uri="{BB962C8B-B14F-4D97-AF65-F5344CB8AC3E}">
        <p14:creationId xmlns:p14="http://schemas.microsoft.com/office/powerpoint/2010/main" val="111577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other renewable and nonrenewable resources</a:t>
            </a:r>
            <a:endParaRPr lang="en-US" dirty="0"/>
          </a:p>
        </p:txBody>
      </p:sp>
      <p:sp>
        <p:nvSpPr>
          <p:cNvPr id="4" name="Slide Number Placeholder 3"/>
          <p:cNvSpPr>
            <a:spLocks noGrp="1"/>
          </p:cNvSpPr>
          <p:nvPr>
            <p:ph type="sldNum" sz="quarter" idx="10"/>
          </p:nvPr>
        </p:nvSpPr>
        <p:spPr/>
        <p:txBody>
          <a:bodyPr/>
          <a:lstStyle/>
          <a:p>
            <a:fld id="{F642DB39-A33B-4249-8C2C-790801238413}" type="slidenum">
              <a:rPr lang="en-US" smtClean="0"/>
              <a:t>17</a:t>
            </a:fld>
            <a:endParaRPr lang="en-US"/>
          </a:p>
        </p:txBody>
      </p:sp>
    </p:spTree>
    <p:extLst>
      <p:ext uri="{BB962C8B-B14F-4D97-AF65-F5344CB8AC3E}">
        <p14:creationId xmlns:p14="http://schemas.microsoft.com/office/powerpoint/2010/main" val="1301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10/14/2015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10/14/2015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10/14/2015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10/14/2015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10/14/2015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10/14/2015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10/14/2015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10/14/2015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10/14/2015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10/14/2015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10/14/2015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10/14/2015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jp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gif"/><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K_vRtHJZu4?feature=player_detailpage"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883511"/>
            <a:ext cx="8473139" cy="893870"/>
          </a:xfrm>
          <a:solidFill>
            <a:schemeClr val="bg2"/>
          </a:solidFill>
        </p:spPr>
        <p:txBody>
          <a:bodyPr/>
          <a:lstStyle/>
          <a:p>
            <a:r>
              <a:rPr lang="en-US" b="1" u="sng" dirty="0" smtClean="0">
                <a:solidFill>
                  <a:srgbClr val="E8245C"/>
                </a:solidFill>
              </a:rPr>
              <a:t>Humans in the Biosphere	</a:t>
            </a:r>
            <a:endParaRPr lang="en-US" b="1" u="sng" dirty="0">
              <a:solidFill>
                <a:srgbClr val="E8245C"/>
              </a:solidFill>
            </a:endParaRPr>
          </a:p>
        </p:txBody>
      </p:sp>
      <p:sp>
        <p:nvSpPr>
          <p:cNvPr id="3" name="Subtitle 2"/>
          <p:cNvSpPr>
            <a:spLocks noGrp="1"/>
          </p:cNvSpPr>
          <p:nvPr>
            <p:ph type="subTitle" idx="1"/>
          </p:nvPr>
        </p:nvSpPr>
        <p:spPr>
          <a:xfrm>
            <a:off x="1154955" y="4800240"/>
            <a:ext cx="8825658" cy="861420"/>
          </a:xfrm>
        </p:spPr>
        <p:txBody>
          <a:bodyPr>
            <a:normAutofit fontScale="77500" lnSpcReduction="20000"/>
          </a:bodyPr>
          <a:lstStyle/>
          <a:p>
            <a:r>
              <a:rPr lang="en-US" b="1" dirty="0" smtClean="0"/>
              <a:t>2015-2016</a:t>
            </a:r>
          </a:p>
          <a:p>
            <a:r>
              <a:rPr lang="en-US" b="1" dirty="0" smtClean="0"/>
              <a:t>Ms. M</a:t>
            </a:r>
            <a:r>
              <a:rPr lang="en-US" b="1" cap="none" dirty="0" smtClean="0"/>
              <a:t>c</a:t>
            </a:r>
            <a:r>
              <a:rPr lang="en-US" b="1" dirty="0" smtClean="0"/>
              <a:t>Cabe</a:t>
            </a:r>
          </a:p>
          <a:p>
            <a:r>
              <a:rPr lang="en-US" b="1" dirty="0" smtClean="0"/>
              <a:t>Biology/Biology Honors</a:t>
            </a:r>
            <a:endParaRPr lang="en-US" b="1" dirty="0"/>
          </a:p>
        </p:txBody>
      </p:sp>
    </p:spTree>
    <p:extLst>
      <p:ext uri="{BB962C8B-B14F-4D97-AF65-F5344CB8AC3E}">
        <p14:creationId xmlns:p14="http://schemas.microsoft.com/office/powerpoint/2010/main" val="157687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600" y="3898968"/>
            <a:ext cx="7357110" cy="2932362"/>
          </a:xfrm>
          <a:prstGeom prst="rect">
            <a:avLst/>
          </a:prstGeom>
        </p:spPr>
      </p:pic>
      <p:sp>
        <p:nvSpPr>
          <p:cNvPr id="2" name="Title 1"/>
          <p:cNvSpPr>
            <a:spLocks noGrp="1"/>
          </p:cNvSpPr>
          <p:nvPr>
            <p:ph type="title"/>
          </p:nvPr>
        </p:nvSpPr>
        <p:spPr>
          <a:xfrm>
            <a:off x="1154954" y="973668"/>
            <a:ext cx="4965292" cy="706964"/>
          </a:xfrm>
          <a:solidFill>
            <a:schemeClr val="bg2"/>
          </a:solidFill>
        </p:spPr>
        <p:txBody>
          <a:bodyPr/>
          <a:lstStyle/>
          <a:p>
            <a:r>
              <a:rPr lang="en-US" b="1" u="sng" dirty="0" smtClean="0">
                <a:solidFill>
                  <a:srgbClr val="E8245C"/>
                </a:solidFill>
              </a:rPr>
              <a:t>Threats to Biodiversity</a:t>
            </a:r>
            <a:endParaRPr lang="en-US" b="1" u="sng" dirty="0">
              <a:solidFill>
                <a:srgbClr val="E8245C"/>
              </a:solidFill>
            </a:endParaRPr>
          </a:p>
        </p:txBody>
      </p:sp>
      <p:sp>
        <p:nvSpPr>
          <p:cNvPr id="5" name="Content Placeholder 4"/>
          <p:cNvSpPr>
            <a:spLocks noGrp="1"/>
          </p:cNvSpPr>
          <p:nvPr>
            <p:ph idx="1"/>
          </p:nvPr>
        </p:nvSpPr>
        <p:spPr>
          <a:xfrm>
            <a:off x="163682" y="2213091"/>
            <a:ext cx="7879228" cy="4447308"/>
          </a:xfrm>
        </p:spPr>
        <p:txBody>
          <a:bodyPr>
            <a:noAutofit/>
          </a:bodyPr>
          <a:lstStyle/>
          <a:p>
            <a:r>
              <a:rPr lang="en-US" sz="2200" b="1" u="sng" dirty="0" smtClean="0">
                <a:solidFill>
                  <a:srgbClr val="E8245C"/>
                </a:solidFill>
              </a:rPr>
              <a:t>The more genetically diverse a species is, the greater its chances of surviving disturbances.</a:t>
            </a:r>
          </a:p>
          <a:p>
            <a:r>
              <a:rPr lang="en-US" sz="2200" b="1" u="sng" dirty="0" smtClean="0">
                <a:solidFill>
                  <a:srgbClr val="E8245C"/>
                </a:solidFill>
              </a:rPr>
              <a:t>Humans reduce BD by…</a:t>
            </a:r>
          </a:p>
          <a:p>
            <a:pPr lvl="1"/>
            <a:r>
              <a:rPr lang="en-US" sz="1800" b="1" u="sng" dirty="0" smtClean="0">
                <a:solidFill>
                  <a:srgbClr val="E8245C"/>
                </a:solidFill>
              </a:rPr>
              <a:t>Habitat fragmentation/degradation</a:t>
            </a:r>
            <a:r>
              <a:rPr lang="en-US" sz="1800" b="1" dirty="0" smtClean="0">
                <a:solidFill>
                  <a:srgbClr val="00B050"/>
                </a:solidFill>
              </a:rPr>
              <a:t> = splitting of ecosystems to leave habitat “islands”</a:t>
            </a:r>
          </a:p>
          <a:p>
            <a:pPr lvl="1"/>
            <a:r>
              <a:rPr lang="en-US" sz="1800" b="1" u="sng" dirty="0" smtClean="0">
                <a:solidFill>
                  <a:srgbClr val="E8245C"/>
                </a:solidFill>
              </a:rPr>
              <a:t>Hunting</a:t>
            </a:r>
          </a:p>
          <a:p>
            <a:pPr lvl="1"/>
            <a:r>
              <a:rPr lang="en-US" sz="1800" b="1" u="sng" dirty="0" smtClean="0">
                <a:solidFill>
                  <a:srgbClr val="E8245C"/>
                </a:solidFill>
              </a:rPr>
              <a:t>Introducing invasive species</a:t>
            </a:r>
            <a:r>
              <a:rPr lang="en-US" sz="1800" b="1" dirty="0" smtClean="0">
                <a:solidFill>
                  <a:srgbClr val="00B050"/>
                </a:solidFill>
              </a:rPr>
              <a:t> (kudzu and lionfish)</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49239"/>
            <a:ext cx="3827834" cy="1499235"/>
          </a:xfrm>
          <a:prstGeom prst="rect">
            <a:avLst/>
          </a:prstGeom>
        </p:spPr>
      </p:pic>
    </p:spTree>
    <p:extLst>
      <p:ext uri="{BB962C8B-B14F-4D97-AF65-F5344CB8AC3E}">
        <p14:creationId xmlns:p14="http://schemas.microsoft.com/office/powerpoint/2010/main" val="352832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1000"/>
                                        <p:tgtEl>
                                          <p:spTgt spid="5">
                                            <p:txEl>
                                              <p:pRg st="2" end="2"/>
                                            </p:txEl>
                                          </p:spTgt>
                                        </p:tgtEl>
                                      </p:cBhvr>
                                    </p:animEffect>
                                    <p:anim calcmode="lin" valueType="num">
                                      <p:cBhvr>
                                        <p:cTn id="1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anim calcmode="lin" valueType="num">
                                      <p:cBhvr>
                                        <p:cTn id="1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anim calcmode="lin" valueType="num">
                                      <p:cBhvr>
                                        <p:cTn id="2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619" y="4137660"/>
            <a:ext cx="4164381" cy="2720340"/>
          </a:xfrm>
          <a:prstGeom prst="rect">
            <a:avLst/>
          </a:prstGeom>
        </p:spPr>
      </p:pic>
      <p:sp>
        <p:nvSpPr>
          <p:cNvPr id="2" name="Title 1"/>
          <p:cNvSpPr>
            <a:spLocks noGrp="1"/>
          </p:cNvSpPr>
          <p:nvPr>
            <p:ph type="title"/>
          </p:nvPr>
        </p:nvSpPr>
        <p:spPr>
          <a:xfrm>
            <a:off x="1817894" y="1087548"/>
            <a:ext cx="4965292" cy="706964"/>
          </a:xfrm>
          <a:solidFill>
            <a:schemeClr val="bg2"/>
          </a:solidFill>
        </p:spPr>
        <p:txBody>
          <a:bodyPr/>
          <a:lstStyle/>
          <a:p>
            <a:r>
              <a:rPr lang="en-US" b="1" u="sng" dirty="0" smtClean="0">
                <a:solidFill>
                  <a:srgbClr val="E8245C"/>
                </a:solidFill>
              </a:rPr>
              <a:t>Threats to Biodiversity</a:t>
            </a:r>
            <a:endParaRPr lang="en-US" b="1" u="sng" dirty="0">
              <a:solidFill>
                <a:srgbClr val="E8245C"/>
              </a:solidFill>
            </a:endParaRPr>
          </a:p>
        </p:txBody>
      </p:sp>
      <p:sp>
        <p:nvSpPr>
          <p:cNvPr id="5" name="Content Placeholder 4"/>
          <p:cNvSpPr>
            <a:spLocks noGrp="1"/>
          </p:cNvSpPr>
          <p:nvPr>
            <p:ph idx="1"/>
          </p:nvPr>
        </p:nvSpPr>
        <p:spPr>
          <a:xfrm>
            <a:off x="529937" y="2286001"/>
            <a:ext cx="6716684" cy="4447308"/>
          </a:xfrm>
        </p:spPr>
        <p:txBody>
          <a:bodyPr>
            <a:noAutofit/>
          </a:bodyPr>
          <a:lstStyle/>
          <a:p>
            <a:r>
              <a:rPr lang="en-US" sz="2800" b="1" u="sng" dirty="0" smtClean="0">
                <a:solidFill>
                  <a:srgbClr val="E8245C"/>
                </a:solidFill>
              </a:rPr>
              <a:t>Humans reduce BD by…</a:t>
            </a:r>
          </a:p>
          <a:p>
            <a:pPr lvl="1"/>
            <a:r>
              <a:rPr lang="en-US" sz="2000" b="1" u="sng" dirty="0" smtClean="0">
                <a:solidFill>
                  <a:srgbClr val="E8245C"/>
                </a:solidFill>
              </a:rPr>
              <a:t>Releasing pollution into food webs</a:t>
            </a:r>
          </a:p>
          <a:p>
            <a:pPr lvl="2"/>
            <a:r>
              <a:rPr lang="en-US" sz="1800" b="1" dirty="0" smtClean="0">
                <a:solidFill>
                  <a:srgbClr val="00B050"/>
                </a:solidFill>
              </a:rPr>
              <a:t>DDT (pesticide) prevents birds from laying healthy eggs</a:t>
            </a:r>
          </a:p>
          <a:p>
            <a:pPr lvl="2"/>
            <a:r>
              <a:rPr lang="en-US" sz="1800" b="1" dirty="0" smtClean="0">
                <a:solidFill>
                  <a:srgbClr val="00B050"/>
                </a:solidFill>
              </a:rPr>
              <a:t>Acid rain stresses water organisms</a:t>
            </a:r>
          </a:p>
          <a:p>
            <a:pPr lvl="2"/>
            <a:r>
              <a:rPr lang="en-US" sz="1800" b="1" dirty="0" smtClean="0">
                <a:solidFill>
                  <a:srgbClr val="00B050"/>
                </a:solidFill>
              </a:rPr>
              <a:t>Increased CO</a:t>
            </a:r>
            <a:r>
              <a:rPr lang="en-US" sz="1800" b="1" baseline="-25000" dirty="0" smtClean="0">
                <a:solidFill>
                  <a:srgbClr val="00B050"/>
                </a:solidFill>
              </a:rPr>
              <a:t>2</a:t>
            </a:r>
            <a:r>
              <a:rPr lang="en-US" sz="1800" b="1" dirty="0" smtClean="0">
                <a:solidFill>
                  <a:srgbClr val="00B050"/>
                </a:solidFill>
              </a:rPr>
              <a:t> makes oceans more acidic which leads to coral bleaching</a:t>
            </a:r>
          </a:p>
          <a:p>
            <a:pPr lvl="1"/>
            <a:r>
              <a:rPr lang="en-US" sz="2000" b="1" u="sng" dirty="0" smtClean="0">
                <a:solidFill>
                  <a:srgbClr val="E8245C"/>
                </a:solidFill>
              </a:rPr>
              <a:t>Contributing to climate change</a:t>
            </a:r>
            <a:r>
              <a:rPr lang="en-US" sz="2000" b="1" dirty="0" smtClean="0">
                <a:solidFill>
                  <a:srgbClr val="00B050"/>
                </a:solidFill>
              </a:rPr>
              <a:t> = if abiotic conditions change beyond an organism’s tolerance, the organism must migrate, adapt, or die.</a:t>
            </a:r>
          </a:p>
          <a:p>
            <a:pPr lvl="1"/>
            <a:r>
              <a:rPr lang="en-US" sz="2000" b="1" u="sng" dirty="0" smtClean="0">
                <a:solidFill>
                  <a:srgbClr val="E8245C"/>
                </a:solidFill>
              </a:rPr>
              <a:t>Cloning crops or animals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6502" y="2044022"/>
            <a:ext cx="2908958" cy="1931548"/>
          </a:xfrm>
          <a:prstGeom prst="rect">
            <a:avLst/>
          </a:prstGeom>
        </p:spPr>
      </p:pic>
    </p:spTree>
    <p:extLst>
      <p:ext uri="{BB962C8B-B14F-4D97-AF65-F5344CB8AC3E}">
        <p14:creationId xmlns:p14="http://schemas.microsoft.com/office/powerpoint/2010/main" val="59915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0961" y="4453666"/>
            <a:ext cx="2581612" cy="2404334"/>
          </a:xfrm>
          <a:prstGeom prst="rect">
            <a:avLst/>
          </a:prstGeom>
        </p:spPr>
      </p:pic>
      <p:sp>
        <p:nvSpPr>
          <p:cNvPr id="2" name="Title 1"/>
          <p:cNvSpPr>
            <a:spLocks noGrp="1"/>
          </p:cNvSpPr>
          <p:nvPr>
            <p:ph type="title"/>
          </p:nvPr>
        </p:nvSpPr>
        <p:spPr/>
        <p:txBody>
          <a:bodyPr/>
          <a:lstStyle/>
          <a:p>
            <a:r>
              <a:rPr lang="en-US" b="1" dirty="0" smtClean="0"/>
              <a:t>Guiding Questions</a:t>
            </a:r>
            <a:endParaRPr lang="en-US" b="1" dirty="0"/>
          </a:p>
        </p:txBody>
      </p:sp>
      <p:sp>
        <p:nvSpPr>
          <p:cNvPr id="3" name="Content Placeholder 2"/>
          <p:cNvSpPr>
            <a:spLocks noGrp="1"/>
          </p:cNvSpPr>
          <p:nvPr>
            <p:ph idx="1"/>
          </p:nvPr>
        </p:nvSpPr>
        <p:spPr>
          <a:xfrm>
            <a:off x="1181773" y="2270013"/>
            <a:ext cx="10344970" cy="3416300"/>
          </a:xfrm>
        </p:spPr>
        <p:txBody>
          <a:bodyPr>
            <a:normAutofit/>
          </a:bodyPr>
          <a:lstStyle/>
          <a:p>
            <a:r>
              <a:rPr lang="en-US" sz="2400" b="1" dirty="0">
                <a:solidFill>
                  <a:schemeClr val="tx1"/>
                </a:solidFill>
              </a:rPr>
              <a:t>What are the major causes and effects of the loss of </a:t>
            </a:r>
            <a:r>
              <a:rPr lang="en-US" sz="2400" b="1" dirty="0" smtClean="0">
                <a:solidFill>
                  <a:schemeClr val="tx1"/>
                </a:solidFill>
              </a:rPr>
              <a:t>biodiversity?</a:t>
            </a:r>
          </a:p>
          <a:p>
            <a:r>
              <a:rPr lang="en-US" sz="2400" b="1" dirty="0" smtClean="0">
                <a:solidFill>
                  <a:srgbClr val="0070C0"/>
                </a:solidFill>
              </a:rPr>
              <a:t>How </a:t>
            </a:r>
            <a:r>
              <a:rPr lang="en-US" sz="2400" b="1" dirty="0">
                <a:solidFill>
                  <a:srgbClr val="0070C0"/>
                </a:solidFill>
              </a:rPr>
              <a:t>can we predict the impact humans have on environmental systems and sustainability? </a:t>
            </a:r>
            <a:endParaRPr lang="en-US" sz="2400" b="1" dirty="0" smtClean="0">
              <a:solidFill>
                <a:srgbClr val="0070C0"/>
              </a:solidFill>
            </a:endParaRPr>
          </a:p>
          <a:p>
            <a:r>
              <a:rPr lang="en-US" sz="2400" b="1" dirty="0" smtClean="0"/>
              <a:t>What </a:t>
            </a:r>
            <a:r>
              <a:rPr lang="en-US" sz="2400" b="1" dirty="0"/>
              <a:t>are the short- and long-term costs and benefits associated with our use of renewable and nonrenewable resources? </a:t>
            </a:r>
          </a:p>
        </p:txBody>
      </p:sp>
    </p:spTree>
    <p:extLst>
      <p:ext uri="{BB962C8B-B14F-4D97-AF65-F5344CB8AC3E}">
        <p14:creationId xmlns:p14="http://schemas.microsoft.com/office/powerpoint/2010/main" val="2531675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04293" y="372602"/>
            <a:ext cx="9404723" cy="1400530"/>
          </a:xfrm>
        </p:spPr>
        <p:txBody>
          <a:bodyPr/>
          <a:lstStyle/>
          <a:p>
            <a:pPr algn="ctr"/>
            <a:r>
              <a:rPr lang="en-US" altLang="en-US" dirty="0" smtClean="0"/>
              <a:t>Why is Biodiversity Declining?</a:t>
            </a:r>
          </a:p>
        </p:txBody>
      </p:sp>
      <p:sp>
        <p:nvSpPr>
          <p:cNvPr id="9219" name="Content Placeholder 2"/>
          <p:cNvSpPr>
            <a:spLocks noGrp="1"/>
          </p:cNvSpPr>
          <p:nvPr>
            <p:ph idx="1"/>
          </p:nvPr>
        </p:nvSpPr>
        <p:spPr>
          <a:xfrm>
            <a:off x="1104293" y="1447800"/>
            <a:ext cx="8946541" cy="4195481"/>
          </a:xfrm>
        </p:spPr>
        <p:txBody>
          <a:bodyPr/>
          <a:lstStyle/>
          <a:p>
            <a:pPr marL="0" indent="0" algn="ctr">
              <a:buNone/>
            </a:pPr>
            <a:r>
              <a:rPr lang="en-US" altLang="en-US" sz="4800" b="1" dirty="0" smtClean="0"/>
              <a:t>  Think </a:t>
            </a:r>
            <a:r>
              <a:rPr lang="en-US" altLang="en-US" sz="4800" b="1" dirty="0" smtClean="0">
                <a:solidFill>
                  <a:srgbClr val="FFFF00"/>
                </a:solidFill>
              </a:rPr>
              <a:t>H.I.P.P.O. C.</a:t>
            </a:r>
            <a:r>
              <a:rPr lang="en-US" altLang="en-US" sz="4800" b="1" dirty="0" smtClean="0"/>
              <a:t>!</a:t>
            </a:r>
          </a:p>
          <a:p>
            <a:pPr algn="ctr">
              <a:buFont typeface="Arial" panose="020B0604020202020204" pitchFamily="34" charset="0"/>
              <a:buNone/>
            </a:pPr>
            <a:endParaRPr lang="en-US" altLang="en-US" dirty="0" smtClean="0"/>
          </a:p>
          <a:p>
            <a:pPr>
              <a:buFont typeface="Arial" panose="020B0604020202020204" pitchFamily="34" charset="0"/>
              <a:buNone/>
            </a:pPr>
            <a:endParaRPr lang="en-US" altLang="en-US" dirty="0" smtClean="0"/>
          </a:p>
        </p:txBody>
      </p:sp>
      <p:sp>
        <p:nvSpPr>
          <p:cNvPr id="9220" name="TextBox 4"/>
          <p:cNvSpPr txBox="1">
            <a:spLocks noChangeArrowheads="1"/>
          </p:cNvSpPr>
          <p:nvPr/>
        </p:nvSpPr>
        <p:spPr bwMode="auto">
          <a:xfrm>
            <a:off x="7772401" y="6018214"/>
            <a:ext cx="15160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400"/>
              <a:t>http://commons.wikimedia.org/wiki/File:Hroch_obojzivelny.jpg</a:t>
            </a:r>
          </a:p>
        </p:txBody>
      </p:sp>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l="12373" t="14478" b="9766"/>
          <a:stretch>
            <a:fillRect/>
          </a:stretch>
        </p:blipFill>
        <p:spPr bwMode="auto">
          <a:xfrm>
            <a:off x="2810247" y="2439538"/>
            <a:ext cx="5992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50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70683" y="234354"/>
            <a:ext cx="9404723" cy="1400530"/>
          </a:xfrm>
        </p:spPr>
        <p:txBody>
          <a:bodyPr/>
          <a:lstStyle/>
          <a:p>
            <a:pPr algn="ctr"/>
            <a:r>
              <a:rPr lang="en-US" altLang="en-US" b="1" dirty="0" smtClean="0">
                <a:solidFill>
                  <a:srgbClr val="92D050"/>
                </a:solidFill>
              </a:rPr>
              <a:t>H.I.P.P.O  C.</a:t>
            </a:r>
          </a:p>
        </p:txBody>
      </p:sp>
      <p:sp>
        <p:nvSpPr>
          <p:cNvPr id="10243" name="Content Placeholder 2"/>
          <p:cNvSpPr>
            <a:spLocks noGrp="1"/>
          </p:cNvSpPr>
          <p:nvPr>
            <p:ph idx="1"/>
          </p:nvPr>
        </p:nvSpPr>
        <p:spPr>
          <a:xfrm>
            <a:off x="333963" y="2199499"/>
            <a:ext cx="8946541" cy="4195481"/>
          </a:xfrm>
        </p:spPr>
        <p:txBody>
          <a:bodyPr>
            <a:noAutofit/>
          </a:bodyPr>
          <a:lstStyle/>
          <a:p>
            <a:pPr marL="0" indent="0">
              <a:buNone/>
            </a:pPr>
            <a:r>
              <a:rPr lang="en-US" altLang="en-US" sz="3200" b="1" dirty="0" smtClean="0">
                <a:solidFill>
                  <a:srgbClr val="92D050"/>
                </a:solidFill>
              </a:rPr>
              <a:t>H-Habitat Loss</a:t>
            </a:r>
            <a:r>
              <a:rPr lang="en-US" altLang="en-US" sz="3200" b="1" dirty="0" smtClean="0"/>
              <a:t>-destruction, degradation and fragmentation (mostly due to humans)</a:t>
            </a:r>
          </a:p>
          <a:p>
            <a:pPr marL="0" indent="0">
              <a:buNone/>
            </a:pPr>
            <a:r>
              <a:rPr lang="en-US" altLang="en-US" sz="3200" b="1" dirty="0" smtClean="0">
                <a:solidFill>
                  <a:srgbClr val="92D050"/>
                </a:solidFill>
              </a:rPr>
              <a:t>I-Invasive Species </a:t>
            </a:r>
          </a:p>
          <a:p>
            <a:pPr marL="0" indent="0">
              <a:buNone/>
            </a:pPr>
            <a:r>
              <a:rPr lang="en-US" altLang="en-US" sz="3200" b="1" dirty="0" smtClean="0">
                <a:solidFill>
                  <a:srgbClr val="92D050"/>
                </a:solidFill>
              </a:rPr>
              <a:t>P-Population of humans increasing</a:t>
            </a:r>
          </a:p>
          <a:p>
            <a:pPr marL="0" indent="0">
              <a:buNone/>
            </a:pPr>
            <a:r>
              <a:rPr lang="en-US" altLang="en-US" sz="3200" b="1" dirty="0" smtClean="0">
                <a:solidFill>
                  <a:srgbClr val="92D050"/>
                </a:solidFill>
              </a:rPr>
              <a:t>P-Pollution</a:t>
            </a:r>
            <a:r>
              <a:rPr lang="en-US" altLang="en-US" sz="3200" b="1" dirty="0" smtClean="0"/>
              <a:t> ( mostly from us homo sapiens)</a:t>
            </a:r>
          </a:p>
          <a:p>
            <a:pPr marL="0" indent="0">
              <a:buNone/>
            </a:pPr>
            <a:r>
              <a:rPr lang="en-US" altLang="en-US" sz="3200" b="1" dirty="0" smtClean="0">
                <a:solidFill>
                  <a:srgbClr val="92D050"/>
                </a:solidFill>
              </a:rPr>
              <a:t>O-Overharvesting</a:t>
            </a:r>
            <a:r>
              <a:rPr lang="en-US" altLang="en-US" sz="3200" b="1" dirty="0" smtClean="0"/>
              <a:t>—Taking too much at a time!</a:t>
            </a:r>
          </a:p>
          <a:p>
            <a:pPr marL="0" indent="0">
              <a:buNone/>
            </a:pPr>
            <a:r>
              <a:rPr lang="en-US" altLang="en-US" sz="3200" b="1" dirty="0" smtClean="0">
                <a:solidFill>
                  <a:srgbClr val="92D050"/>
                </a:solidFill>
              </a:rPr>
              <a:t>C- Climate Change</a:t>
            </a:r>
            <a:endParaRPr lang="en-US" altLang="en-US" sz="3200" b="1"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2373" t="14478" b="9766"/>
          <a:stretch>
            <a:fillRect/>
          </a:stretch>
        </p:blipFill>
        <p:spPr bwMode="auto">
          <a:xfrm>
            <a:off x="8852585" y="4628809"/>
            <a:ext cx="3125315" cy="20266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8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356" y="4420974"/>
            <a:ext cx="6619774" cy="2548871"/>
          </a:xfrm>
          <a:prstGeom prst="rect">
            <a:avLst/>
          </a:prstGeom>
        </p:spPr>
      </p:pic>
      <p:sp>
        <p:nvSpPr>
          <p:cNvPr id="2" name="Title 1"/>
          <p:cNvSpPr>
            <a:spLocks noGrp="1"/>
          </p:cNvSpPr>
          <p:nvPr>
            <p:ph type="title"/>
          </p:nvPr>
        </p:nvSpPr>
        <p:spPr>
          <a:xfrm>
            <a:off x="765545" y="917489"/>
            <a:ext cx="5726695" cy="706964"/>
          </a:xfrm>
          <a:noFill/>
        </p:spPr>
        <p:txBody>
          <a:bodyPr/>
          <a:lstStyle/>
          <a:p>
            <a:r>
              <a:rPr lang="en-US" b="1" dirty="0" smtClean="0">
                <a:solidFill>
                  <a:schemeClr val="bg1"/>
                </a:solidFill>
              </a:rPr>
              <a:t>How can we fix it?</a:t>
            </a:r>
            <a:endParaRPr lang="en-US" b="1" dirty="0">
              <a:solidFill>
                <a:schemeClr val="bg1"/>
              </a:solidFill>
            </a:endParaRPr>
          </a:p>
        </p:txBody>
      </p:sp>
      <p:sp>
        <p:nvSpPr>
          <p:cNvPr id="5" name="Content Placeholder 4"/>
          <p:cNvSpPr>
            <a:spLocks noGrp="1"/>
          </p:cNvSpPr>
          <p:nvPr>
            <p:ph sz="half" idx="2"/>
          </p:nvPr>
        </p:nvSpPr>
        <p:spPr>
          <a:xfrm>
            <a:off x="765545" y="2227575"/>
            <a:ext cx="11213095" cy="2514695"/>
          </a:xfrm>
        </p:spPr>
        <p:txBody>
          <a:bodyPr>
            <a:noAutofit/>
          </a:bodyPr>
          <a:lstStyle/>
          <a:p>
            <a:r>
              <a:rPr lang="en-US" sz="3200" b="1" u="sng" dirty="0" smtClean="0">
                <a:solidFill>
                  <a:srgbClr val="E8245C"/>
                </a:solidFill>
              </a:rPr>
              <a:t>Sustainable Development</a:t>
            </a:r>
          </a:p>
          <a:p>
            <a:pPr lvl="1"/>
            <a:r>
              <a:rPr lang="en-US" sz="2400" b="1" u="sng" dirty="0" smtClean="0">
                <a:solidFill>
                  <a:srgbClr val="E8245C"/>
                </a:solidFill>
              </a:rPr>
              <a:t>Provides for human needs while preserving the ecosystems that produce natural resources.</a:t>
            </a:r>
          </a:p>
          <a:p>
            <a:pPr lvl="1"/>
            <a:r>
              <a:rPr lang="en-US" sz="2400" b="1" dirty="0" smtClean="0">
                <a:solidFill>
                  <a:srgbClr val="00B050"/>
                </a:solidFill>
              </a:rPr>
              <a:t>No long-term harm to soil, water, or climate</a:t>
            </a:r>
          </a:p>
          <a:p>
            <a:pPr lvl="1"/>
            <a:r>
              <a:rPr lang="en-US" sz="2400" b="1" dirty="0" smtClean="0">
                <a:solidFill>
                  <a:srgbClr val="00B050"/>
                </a:solidFill>
              </a:rPr>
              <a:t>Flexible to survive environmental stresses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730" y="0"/>
            <a:ext cx="2259330" cy="2635885"/>
          </a:xfrm>
          <a:prstGeom prst="rect">
            <a:avLst/>
          </a:prstGeom>
        </p:spPr>
      </p:pic>
    </p:spTree>
    <p:extLst>
      <p:ext uri="{BB962C8B-B14F-4D97-AF65-F5344CB8AC3E}">
        <p14:creationId xmlns:p14="http://schemas.microsoft.com/office/powerpoint/2010/main" val="1549688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0961" y="4453666"/>
            <a:ext cx="2581612" cy="2404334"/>
          </a:xfrm>
          <a:prstGeom prst="rect">
            <a:avLst/>
          </a:prstGeom>
        </p:spPr>
      </p:pic>
      <p:sp>
        <p:nvSpPr>
          <p:cNvPr id="2" name="Title 1"/>
          <p:cNvSpPr>
            <a:spLocks noGrp="1"/>
          </p:cNvSpPr>
          <p:nvPr>
            <p:ph type="title"/>
          </p:nvPr>
        </p:nvSpPr>
        <p:spPr/>
        <p:txBody>
          <a:bodyPr/>
          <a:lstStyle/>
          <a:p>
            <a:r>
              <a:rPr lang="en-US" b="1" dirty="0" smtClean="0"/>
              <a:t>Guiding Questions</a:t>
            </a:r>
            <a:endParaRPr lang="en-US" b="1" dirty="0"/>
          </a:p>
        </p:txBody>
      </p:sp>
      <p:sp>
        <p:nvSpPr>
          <p:cNvPr id="3" name="Content Placeholder 2"/>
          <p:cNvSpPr>
            <a:spLocks noGrp="1"/>
          </p:cNvSpPr>
          <p:nvPr>
            <p:ph idx="1"/>
          </p:nvPr>
        </p:nvSpPr>
        <p:spPr>
          <a:xfrm>
            <a:off x="1181773" y="2270013"/>
            <a:ext cx="10344970" cy="3416300"/>
          </a:xfrm>
        </p:spPr>
        <p:txBody>
          <a:bodyPr>
            <a:normAutofit/>
          </a:bodyPr>
          <a:lstStyle/>
          <a:p>
            <a:r>
              <a:rPr lang="en-US" sz="2400" b="1" dirty="0">
                <a:solidFill>
                  <a:schemeClr val="tx1"/>
                </a:solidFill>
              </a:rPr>
              <a:t>What are the major causes and effects of the loss of </a:t>
            </a:r>
            <a:r>
              <a:rPr lang="en-US" sz="2400" b="1" dirty="0" smtClean="0">
                <a:solidFill>
                  <a:schemeClr val="tx1"/>
                </a:solidFill>
              </a:rPr>
              <a:t>biodiversity?</a:t>
            </a:r>
          </a:p>
          <a:p>
            <a:r>
              <a:rPr lang="en-US" sz="2400" b="1" dirty="0" smtClean="0">
                <a:solidFill>
                  <a:schemeClr val="tx1"/>
                </a:solidFill>
              </a:rPr>
              <a:t>How </a:t>
            </a:r>
            <a:r>
              <a:rPr lang="en-US" sz="2400" b="1" dirty="0">
                <a:solidFill>
                  <a:schemeClr val="tx1"/>
                </a:solidFill>
              </a:rPr>
              <a:t>can we predict the impact humans have on environmental systems and sustainability? </a:t>
            </a:r>
            <a:endParaRPr lang="en-US" sz="2400" b="1" dirty="0" smtClean="0">
              <a:solidFill>
                <a:schemeClr val="tx1"/>
              </a:solidFill>
            </a:endParaRPr>
          </a:p>
          <a:p>
            <a:r>
              <a:rPr lang="en-US" sz="2400" b="1" dirty="0" smtClean="0">
                <a:solidFill>
                  <a:srgbClr val="0070C0"/>
                </a:solidFill>
              </a:rPr>
              <a:t>What </a:t>
            </a:r>
            <a:r>
              <a:rPr lang="en-US" sz="2400" b="1" dirty="0">
                <a:solidFill>
                  <a:srgbClr val="0070C0"/>
                </a:solidFill>
              </a:rPr>
              <a:t>are the short- and long-term costs and benefits associated with our use of renewable and nonrenewable resources? </a:t>
            </a:r>
          </a:p>
        </p:txBody>
      </p:sp>
    </p:spTree>
    <p:extLst>
      <p:ext uri="{BB962C8B-B14F-4D97-AF65-F5344CB8AC3E}">
        <p14:creationId xmlns:p14="http://schemas.microsoft.com/office/powerpoint/2010/main" val="1581808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982" y="652388"/>
            <a:ext cx="9404723" cy="1400530"/>
          </a:xfrm>
        </p:spPr>
        <p:txBody>
          <a:bodyPr/>
          <a:lstStyle/>
          <a:p>
            <a:pPr algn="ctr"/>
            <a:r>
              <a:rPr lang="en-US" sz="3600" b="1" dirty="0" smtClean="0">
                <a:solidFill>
                  <a:srgbClr val="FFC000"/>
                </a:solidFill>
              </a:rPr>
              <a:t>Renewable Resources </a:t>
            </a:r>
            <a:br>
              <a:rPr lang="en-US" sz="3600" b="1" dirty="0" smtClean="0">
                <a:solidFill>
                  <a:srgbClr val="FFC000"/>
                </a:solidFill>
              </a:rPr>
            </a:br>
            <a:r>
              <a:rPr lang="en-US" sz="3600" b="1" i="1" dirty="0" smtClean="0">
                <a:solidFill>
                  <a:srgbClr val="FF0000"/>
                </a:solidFill>
              </a:rPr>
              <a:t>vs</a:t>
            </a:r>
            <a:r>
              <a:rPr lang="en-US" sz="3600" b="1" dirty="0" smtClean="0">
                <a:solidFill>
                  <a:srgbClr val="FFC000"/>
                </a:solidFill>
              </a:rPr>
              <a:t> </a:t>
            </a:r>
            <a:br>
              <a:rPr lang="en-US" sz="3600" b="1" dirty="0" smtClean="0">
                <a:solidFill>
                  <a:srgbClr val="FFC000"/>
                </a:solidFill>
              </a:rPr>
            </a:br>
            <a:r>
              <a:rPr lang="en-US" sz="3600" b="1" dirty="0" smtClean="0">
                <a:solidFill>
                  <a:srgbClr val="FFC000"/>
                </a:solidFill>
              </a:rPr>
              <a:t>Nonrenewable Resources</a:t>
            </a:r>
            <a:endParaRPr lang="en-US" sz="3600" b="1" dirty="0">
              <a:solidFill>
                <a:srgbClr val="FFC000"/>
              </a:solidFill>
            </a:endParaRPr>
          </a:p>
        </p:txBody>
      </p:sp>
      <p:sp>
        <p:nvSpPr>
          <p:cNvPr id="3" name="Content Placeholder 2"/>
          <p:cNvSpPr>
            <a:spLocks noGrp="1"/>
          </p:cNvSpPr>
          <p:nvPr>
            <p:ph idx="1"/>
          </p:nvPr>
        </p:nvSpPr>
        <p:spPr>
          <a:xfrm>
            <a:off x="852591" y="2052918"/>
            <a:ext cx="4796042" cy="4195481"/>
          </a:xfrm>
        </p:spPr>
        <p:txBody>
          <a:bodyPr>
            <a:normAutofit/>
          </a:bodyPr>
          <a:lstStyle/>
          <a:p>
            <a:pPr marL="0" indent="0" algn="ctr">
              <a:spcBef>
                <a:spcPts val="0"/>
              </a:spcBef>
              <a:buNone/>
            </a:pPr>
            <a:r>
              <a:rPr lang="en-US" sz="3200" b="1" u="sng" dirty="0" smtClean="0">
                <a:solidFill>
                  <a:srgbClr val="92D050"/>
                </a:solidFill>
              </a:rPr>
              <a:t>Renewable Resource:</a:t>
            </a:r>
            <a:endParaRPr lang="en-US" sz="3200" b="1" u="sng" dirty="0">
              <a:solidFill>
                <a:srgbClr val="92D050"/>
              </a:solidFill>
            </a:endParaRPr>
          </a:p>
          <a:p>
            <a:pPr marL="0" indent="0" algn="ctr">
              <a:spcBef>
                <a:spcPts val="0"/>
              </a:spcBef>
              <a:buNone/>
            </a:pPr>
            <a:r>
              <a:rPr lang="en-US" sz="3200" b="1" dirty="0" smtClean="0">
                <a:solidFill>
                  <a:srgbClr val="92D050"/>
                </a:solidFill>
              </a:rPr>
              <a:t>Ecosystem good or service that can be produced or replenished by a healthy ecosystem.</a:t>
            </a:r>
          </a:p>
          <a:p>
            <a:pPr marL="0" indent="0" algn="ctr">
              <a:buNone/>
            </a:pPr>
            <a:endParaRPr lang="en-US" sz="3200" b="1" dirty="0">
              <a:solidFill>
                <a:srgbClr val="92D050"/>
              </a:solidFill>
            </a:endParaRPr>
          </a:p>
        </p:txBody>
      </p:sp>
      <p:sp>
        <p:nvSpPr>
          <p:cNvPr id="4" name="TextBox 3"/>
          <p:cNvSpPr txBox="1"/>
          <p:nvPr/>
        </p:nvSpPr>
        <p:spPr>
          <a:xfrm>
            <a:off x="6386053" y="2052918"/>
            <a:ext cx="5294670" cy="6863417"/>
          </a:xfrm>
          <a:prstGeom prst="rect">
            <a:avLst/>
          </a:prstGeom>
          <a:noFill/>
        </p:spPr>
        <p:txBody>
          <a:bodyPr wrap="square" rtlCol="0">
            <a:spAutoFit/>
          </a:bodyPr>
          <a:lstStyle/>
          <a:p>
            <a:pPr algn="ctr"/>
            <a:r>
              <a:rPr lang="en-US" sz="3200" b="1" u="sng" dirty="0" smtClean="0">
                <a:solidFill>
                  <a:srgbClr val="92D050"/>
                </a:solidFill>
              </a:rPr>
              <a:t>Nonrenewable Resource:</a:t>
            </a:r>
            <a:endParaRPr lang="en-US" sz="3200" b="1" u="sng" dirty="0"/>
          </a:p>
          <a:p>
            <a:pPr algn="ctr"/>
            <a:r>
              <a:rPr lang="en-US" sz="3200" b="1" dirty="0" smtClean="0">
                <a:solidFill>
                  <a:srgbClr val="92D050"/>
                </a:solidFill>
              </a:rPr>
              <a:t>Ecosystem good or service that is not able to be replenished via natural processes within a reasonable amount of time.</a:t>
            </a:r>
            <a:endParaRPr lang="en-US" sz="3200" b="1" dirty="0">
              <a:solidFill>
                <a:srgbClr val="92D050"/>
              </a:solidFill>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rot="3021113">
            <a:off x="2496678" y="5046556"/>
            <a:ext cx="1242393" cy="1781946"/>
          </a:xfrm>
          <a:prstGeom prst="rect">
            <a:avLst/>
          </a:prstGeom>
          <a:ln>
            <a:noFill/>
          </a:ln>
          <a:effectLst>
            <a:softEdge rad="112500"/>
          </a:effectLst>
        </p:spPr>
      </p:pic>
      <p:pic>
        <p:nvPicPr>
          <p:cNvPr id="7170" name="Picture 2" descr="http://www.twothirtyvolts.org.uk/images/education/environment/slide-co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66552">
            <a:off x="7252362" y="5072624"/>
            <a:ext cx="1311906" cy="1729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99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479382">
            <a:off x="2264389" y="4666033"/>
            <a:ext cx="1421344" cy="21936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178">
            <a:off x="98784" y="4216929"/>
            <a:ext cx="2457450" cy="1857375"/>
          </a:xfrm>
          <a:prstGeom prst="rect">
            <a:avLst/>
          </a:prstGeom>
        </p:spPr>
      </p:pic>
      <p:sp>
        <p:nvSpPr>
          <p:cNvPr id="2" name="Title 1"/>
          <p:cNvSpPr>
            <a:spLocks noGrp="1"/>
          </p:cNvSpPr>
          <p:nvPr>
            <p:ph type="title"/>
          </p:nvPr>
        </p:nvSpPr>
        <p:spPr>
          <a:xfrm>
            <a:off x="3703320" y="996528"/>
            <a:ext cx="4652010" cy="706964"/>
          </a:xfrm>
        </p:spPr>
        <p:txBody>
          <a:bodyPr/>
          <a:lstStyle/>
          <a:p>
            <a:r>
              <a:rPr lang="en-US" b="1" dirty="0" smtClean="0"/>
              <a:t>Individual Activity</a:t>
            </a:r>
            <a:endParaRPr lang="en-US" b="1"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3466241" cy="2700020"/>
          </a:xfrm>
        </p:spPr>
      </p:pic>
      <p:sp>
        <p:nvSpPr>
          <p:cNvPr id="5" name="Content Placeholder 4"/>
          <p:cNvSpPr txBox="1">
            <a:spLocks/>
          </p:cNvSpPr>
          <p:nvPr/>
        </p:nvSpPr>
        <p:spPr>
          <a:xfrm>
            <a:off x="529936" y="2700019"/>
            <a:ext cx="11048654" cy="178054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smtClean="0">
                <a:solidFill>
                  <a:srgbClr val="00B050"/>
                </a:solidFill>
              </a:rPr>
              <a:t>Copy the 8 random resources onto your paper</a:t>
            </a:r>
          </a:p>
          <a:p>
            <a:r>
              <a:rPr lang="en-US" sz="2000" b="1" dirty="0" smtClean="0">
                <a:solidFill>
                  <a:srgbClr val="00B050"/>
                </a:solidFill>
              </a:rPr>
              <a:t>If the resource is </a:t>
            </a:r>
            <a:r>
              <a:rPr lang="en-US" sz="2000" b="1" dirty="0" smtClean="0">
                <a:solidFill>
                  <a:schemeClr val="accent4">
                    <a:lumMod val="50000"/>
                  </a:schemeClr>
                </a:solidFill>
              </a:rPr>
              <a:t>renewable</a:t>
            </a:r>
            <a:r>
              <a:rPr lang="en-US" sz="2000" b="1" dirty="0" smtClean="0">
                <a:solidFill>
                  <a:srgbClr val="00B050"/>
                </a:solidFill>
              </a:rPr>
              <a:t>, write RR next to the resource</a:t>
            </a:r>
          </a:p>
          <a:p>
            <a:r>
              <a:rPr lang="en-US" sz="2000" b="1" dirty="0">
                <a:solidFill>
                  <a:srgbClr val="00B050"/>
                </a:solidFill>
              </a:rPr>
              <a:t>If the resource is </a:t>
            </a:r>
            <a:r>
              <a:rPr lang="en-US" sz="2000" b="1" dirty="0" smtClean="0">
                <a:solidFill>
                  <a:schemeClr val="accent4">
                    <a:lumMod val="50000"/>
                  </a:schemeClr>
                </a:solidFill>
              </a:rPr>
              <a:t>nonrenewable</a:t>
            </a:r>
            <a:r>
              <a:rPr lang="en-US" sz="2000" b="1" dirty="0">
                <a:solidFill>
                  <a:srgbClr val="00B050"/>
                </a:solidFill>
              </a:rPr>
              <a:t>, write </a:t>
            </a:r>
            <a:r>
              <a:rPr lang="en-US" sz="2000" b="1" dirty="0" smtClean="0">
                <a:solidFill>
                  <a:srgbClr val="00B050"/>
                </a:solidFill>
              </a:rPr>
              <a:t>NR </a:t>
            </a:r>
            <a:r>
              <a:rPr lang="en-US" sz="2000" b="1" dirty="0">
                <a:solidFill>
                  <a:srgbClr val="00B050"/>
                </a:solidFill>
              </a:rPr>
              <a:t>next to the </a:t>
            </a:r>
            <a:r>
              <a:rPr lang="en-US" sz="2000" b="1" dirty="0" smtClean="0">
                <a:solidFill>
                  <a:srgbClr val="00B050"/>
                </a:solidFill>
              </a:rPr>
              <a:t>resource</a:t>
            </a:r>
          </a:p>
          <a:p>
            <a:r>
              <a:rPr lang="en-US" sz="2000" b="1" dirty="0" smtClean="0">
                <a:solidFill>
                  <a:srgbClr val="00B050"/>
                </a:solidFill>
              </a:rPr>
              <a:t>Be prepared for random calls!</a:t>
            </a:r>
            <a:endParaRPr lang="en-US" sz="3200" b="1" i="1" dirty="0" smtClean="0">
              <a:solidFill>
                <a:srgbClr val="0070C0"/>
              </a:solidFill>
            </a:endParaRPr>
          </a:p>
        </p:txBody>
      </p:sp>
      <p:pic>
        <p:nvPicPr>
          <p:cNvPr id="8" name="Picture 7"/>
          <p:cNvPicPr>
            <a:picLocks noChangeAspect="1"/>
          </p:cNvPicPr>
          <p:nvPr/>
        </p:nvPicPr>
        <p:blipFill>
          <a:blip r:embed="rId6"/>
          <a:stretch>
            <a:fillRect/>
          </a:stretch>
        </p:blipFill>
        <p:spPr>
          <a:xfrm rot="688919">
            <a:off x="8713302" y="1525075"/>
            <a:ext cx="2971867" cy="18521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3567" y="4793781"/>
            <a:ext cx="2738713" cy="194152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6995" y="4081591"/>
            <a:ext cx="1485221" cy="114457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17" y="3477943"/>
            <a:ext cx="2800350" cy="1628775"/>
          </a:xfrm>
          <a:prstGeom prst="rect">
            <a:avLst/>
          </a:prstGeom>
        </p:spPr>
      </p:pic>
      <p:pic>
        <p:nvPicPr>
          <p:cNvPr id="13" name="Picture 12"/>
          <p:cNvPicPr>
            <a:picLocks noChangeAspect="1"/>
          </p:cNvPicPr>
          <p:nvPr/>
        </p:nvPicPr>
        <p:blipFill>
          <a:blip r:embed="rId10"/>
          <a:stretch>
            <a:fillRect/>
          </a:stretch>
        </p:blipFill>
        <p:spPr>
          <a:xfrm>
            <a:off x="6633895" y="5085388"/>
            <a:ext cx="2552700" cy="17907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9816" y="5299182"/>
            <a:ext cx="3142184" cy="1558818"/>
          </a:xfrm>
          <a:prstGeom prst="rect">
            <a:avLst/>
          </a:prstGeom>
        </p:spPr>
      </p:pic>
    </p:spTree>
    <p:extLst>
      <p:ext uri="{BB962C8B-B14F-4D97-AF65-F5344CB8AC3E}">
        <p14:creationId xmlns:p14="http://schemas.microsoft.com/office/powerpoint/2010/main" val="2770217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If you said…</a:t>
            </a:r>
            <a:endParaRPr lang="en-US" b="1" dirty="0"/>
          </a:p>
        </p:txBody>
      </p:sp>
      <p:sp>
        <p:nvSpPr>
          <p:cNvPr id="12" name="Content Placeholder 11"/>
          <p:cNvSpPr>
            <a:spLocks noGrp="1"/>
          </p:cNvSpPr>
          <p:nvPr>
            <p:ph idx="1"/>
          </p:nvPr>
        </p:nvSpPr>
        <p:spPr>
          <a:xfrm>
            <a:off x="1154955" y="2603500"/>
            <a:ext cx="4354305" cy="3416300"/>
          </a:xfrm>
        </p:spPr>
        <p:txBody>
          <a:bodyPr>
            <a:normAutofit/>
          </a:bodyPr>
          <a:lstStyle/>
          <a:p>
            <a:r>
              <a:rPr lang="en-US" sz="2400" b="1" dirty="0">
                <a:solidFill>
                  <a:srgbClr val="00B050"/>
                </a:solidFill>
              </a:rPr>
              <a:t>RR = trees, fish, soil, sunlight, water, wind</a:t>
            </a:r>
          </a:p>
          <a:p>
            <a:r>
              <a:rPr lang="en-US" sz="2400" b="1" dirty="0">
                <a:solidFill>
                  <a:srgbClr val="00B050"/>
                </a:solidFill>
              </a:rPr>
              <a:t>NR = gas, </a:t>
            </a:r>
            <a:r>
              <a:rPr lang="en-US" sz="2400" b="1" dirty="0" smtClean="0">
                <a:solidFill>
                  <a:srgbClr val="00B050"/>
                </a:solidFill>
              </a:rPr>
              <a:t>oil</a:t>
            </a:r>
          </a:p>
          <a:p>
            <a:pPr marL="0" indent="0" algn="ctr">
              <a:buNone/>
            </a:pPr>
            <a:r>
              <a:rPr lang="en-US" sz="2400" b="1" i="1" dirty="0" smtClean="0">
                <a:solidFill>
                  <a:schemeClr val="accent4">
                    <a:lumMod val="50000"/>
                  </a:schemeClr>
                </a:solidFill>
              </a:rPr>
              <a:t>Then you’re correct!</a:t>
            </a:r>
            <a:endParaRPr lang="en-US" sz="2400" b="1" i="1" dirty="0">
              <a:solidFill>
                <a:schemeClr val="accent4">
                  <a:lumMod val="50000"/>
                </a:schemeClr>
              </a:solidFill>
            </a:endParaRPr>
          </a:p>
        </p:txBody>
      </p:sp>
    </p:spTree>
    <p:extLst>
      <p:ext uri="{BB962C8B-B14F-4D97-AF65-F5344CB8AC3E}">
        <p14:creationId xmlns:p14="http://schemas.microsoft.com/office/powerpoint/2010/main" val="282598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0961" y="4453666"/>
            <a:ext cx="2581612" cy="2404334"/>
          </a:xfrm>
          <a:prstGeom prst="rect">
            <a:avLst/>
          </a:prstGeom>
        </p:spPr>
      </p:pic>
      <p:sp>
        <p:nvSpPr>
          <p:cNvPr id="2" name="Title 1"/>
          <p:cNvSpPr>
            <a:spLocks noGrp="1"/>
          </p:cNvSpPr>
          <p:nvPr>
            <p:ph type="title"/>
          </p:nvPr>
        </p:nvSpPr>
        <p:spPr/>
        <p:txBody>
          <a:bodyPr/>
          <a:lstStyle/>
          <a:p>
            <a:r>
              <a:rPr lang="en-US" b="1" dirty="0" smtClean="0"/>
              <a:t>Guiding Questions</a:t>
            </a:r>
            <a:endParaRPr lang="en-US" b="1" dirty="0"/>
          </a:p>
        </p:txBody>
      </p:sp>
      <p:sp>
        <p:nvSpPr>
          <p:cNvPr id="3" name="Content Placeholder 2"/>
          <p:cNvSpPr>
            <a:spLocks noGrp="1"/>
          </p:cNvSpPr>
          <p:nvPr>
            <p:ph idx="1"/>
          </p:nvPr>
        </p:nvSpPr>
        <p:spPr>
          <a:xfrm>
            <a:off x="1181773" y="2270013"/>
            <a:ext cx="10344970" cy="3416300"/>
          </a:xfrm>
        </p:spPr>
        <p:txBody>
          <a:bodyPr>
            <a:normAutofit/>
          </a:bodyPr>
          <a:lstStyle/>
          <a:p>
            <a:r>
              <a:rPr lang="en-US" sz="2400" b="1" dirty="0">
                <a:solidFill>
                  <a:srgbClr val="0070C0"/>
                </a:solidFill>
              </a:rPr>
              <a:t>What are the major causes and effects of the loss of </a:t>
            </a:r>
            <a:r>
              <a:rPr lang="en-US" sz="2400" b="1" dirty="0" smtClean="0">
                <a:solidFill>
                  <a:srgbClr val="0070C0"/>
                </a:solidFill>
              </a:rPr>
              <a:t>biodiversity?</a:t>
            </a:r>
          </a:p>
          <a:p>
            <a:r>
              <a:rPr lang="en-US" sz="2400" b="1" dirty="0" smtClean="0"/>
              <a:t>How </a:t>
            </a:r>
            <a:r>
              <a:rPr lang="en-US" sz="2400" b="1" dirty="0"/>
              <a:t>can we predict the impact humans have on environmental systems and sustainability? </a:t>
            </a:r>
            <a:endParaRPr lang="en-US" sz="2400" b="1" dirty="0" smtClean="0"/>
          </a:p>
          <a:p>
            <a:r>
              <a:rPr lang="en-US" sz="2400" b="1" dirty="0" smtClean="0"/>
              <a:t>What </a:t>
            </a:r>
            <a:r>
              <a:rPr lang="en-US" sz="2400" b="1" dirty="0"/>
              <a:t>are the short- and long-term costs and benefits associated with our use of renewable and nonrenewable resources? </a:t>
            </a:r>
          </a:p>
        </p:txBody>
      </p:sp>
    </p:spTree>
    <p:extLst>
      <p:ext uri="{BB962C8B-B14F-4D97-AF65-F5344CB8AC3E}">
        <p14:creationId xmlns:p14="http://schemas.microsoft.com/office/powerpoint/2010/main" val="1409326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636" y="2918141"/>
            <a:ext cx="5026314" cy="357060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953" y="3305014"/>
            <a:ext cx="4049616" cy="2796857"/>
          </a:xfrm>
          <a:prstGeom prst="rect">
            <a:avLst/>
          </a:prstGeom>
        </p:spPr>
      </p:pic>
      <p:sp>
        <p:nvSpPr>
          <p:cNvPr id="9" name="Title 8"/>
          <p:cNvSpPr>
            <a:spLocks noGrp="1"/>
          </p:cNvSpPr>
          <p:nvPr>
            <p:ph type="title"/>
          </p:nvPr>
        </p:nvSpPr>
        <p:spPr/>
        <p:txBody>
          <a:bodyPr/>
          <a:lstStyle/>
          <a:p>
            <a:r>
              <a:rPr lang="en-US" b="1" dirty="0" smtClean="0">
                <a:solidFill>
                  <a:schemeClr val="bg1"/>
                </a:solidFill>
              </a:rPr>
              <a:t>Impacts on Human Health</a:t>
            </a:r>
            <a:endParaRPr lang="en-US" b="1" dirty="0">
              <a:solidFill>
                <a:schemeClr val="bg1"/>
              </a:solidFill>
            </a:endParaRPr>
          </a:p>
        </p:txBody>
      </p:sp>
    </p:spTree>
    <p:extLst>
      <p:ext uri="{BB962C8B-B14F-4D97-AF65-F5344CB8AC3E}">
        <p14:creationId xmlns:p14="http://schemas.microsoft.com/office/powerpoint/2010/main" val="2411604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914" y="871471"/>
            <a:ext cx="9746428" cy="706964"/>
          </a:xfrm>
          <a:solidFill>
            <a:schemeClr val="bg2"/>
          </a:solidFill>
        </p:spPr>
        <p:txBody>
          <a:bodyPr/>
          <a:lstStyle/>
          <a:p>
            <a:r>
              <a:rPr lang="en-US" b="1" u="sng" dirty="0" smtClean="0">
                <a:solidFill>
                  <a:srgbClr val="E8245C"/>
                </a:solidFill>
              </a:rPr>
              <a:t>Do Now												10/13-14/15</a:t>
            </a:r>
            <a:endParaRPr lang="en-US" b="1" u="sng" dirty="0">
              <a:solidFill>
                <a:srgbClr val="E8245C"/>
              </a:solidFill>
            </a:endParaRPr>
          </a:p>
        </p:txBody>
      </p:sp>
      <p:sp>
        <p:nvSpPr>
          <p:cNvPr id="3" name="Content Placeholder 2"/>
          <p:cNvSpPr>
            <a:spLocks noGrp="1"/>
          </p:cNvSpPr>
          <p:nvPr>
            <p:ph idx="1"/>
          </p:nvPr>
        </p:nvSpPr>
        <p:spPr>
          <a:xfrm>
            <a:off x="197301" y="2217420"/>
            <a:ext cx="4298443" cy="4504766"/>
          </a:xfrm>
        </p:spPr>
        <p:txBody>
          <a:bodyPr>
            <a:normAutofit/>
          </a:bodyPr>
          <a:lstStyle/>
          <a:p>
            <a:r>
              <a:rPr lang="en-US" sz="2000" b="1" dirty="0" smtClean="0"/>
              <a:t>These are products made of ivory from elephant tusks. There are laws against killing elephants to take their tusks, and trade in ivory products has been banned by international law, but a market for ivory still exists.</a:t>
            </a:r>
          </a:p>
          <a:p>
            <a:r>
              <a:rPr lang="en-US" sz="2000" b="1" i="1" u="sng" dirty="0" smtClean="0">
                <a:solidFill>
                  <a:srgbClr val="E8245C"/>
                </a:solidFill>
              </a:rPr>
              <a:t>Predict how this demand for ivory affects elephant populations and the biosphere.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3358759"/>
            <a:ext cx="5219700" cy="34992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730" y="1224953"/>
            <a:ext cx="2527899" cy="3641888"/>
          </a:xfrm>
          <a:prstGeom prst="rect">
            <a:avLst/>
          </a:prstGeom>
        </p:spPr>
      </p:pic>
    </p:spTree>
    <p:extLst>
      <p:ext uri="{BB962C8B-B14F-4D97-AF65-F5344CB8AC3E}">
        <p14:creationId xmlns:p14="http://schemas.microsoft.com/office/powerpoint/2010/main" val="424713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43" y="3943577"/>
            <a:ext cx="1905000" cy="2857500"/>
          </a:xfrm>
          <a:prstGeom prst="rect">
            <a:avLst/>
          </a:prstGeom>
        </p:spPr>
      </p:pic>
      <p:sp>
        <p:nvSpPr>
          <p:cNvPr id="2" name="Title 1"/>
          <p:cNvSpPr>
            <a:spLocks noGrp="1"/>
          </p:cNvSpPr>
          <p:nvPr>
            <p:ph type="title"/>
          </p:nvPr>
        </p:nvSpPr>
        <p:spPr>
          <a:xfrm>
            <a:off x="580914" y="871471"/>
            <a:ext cx="9746428" cy="706964"/>
          </a:xfrm>
          <a:noFill/>
        </p:spPr>
        <p:txBody>
          <a:bodyPr/>
          <a:lstStyle/>
          <a:p>
            <a:r>
              <a:rPr lang="en-US" b="1" dirty="0" smtClean="0">
                <a:solidFill>
                  <a:schemeClr val="bg1"/>
                </a:solidFill>
              </a:rPr>
              <a:t>“</a:t>
            </a:r>
            <a:r>
              <a:rPr lang="en-US" b="1" i="1" dirty="0" smtClean="0">
                <a:solidFill>
                  <a:schemeClr val="bg1"/>
                </a:solidFill>
              </a:rPr>
              <a:t>Variety</a:t>
            </a:r>
            <a:r>
              <a:rPr lang="en-US" b="1" dirty="0" smtClean="0">
                <a:solidFill>
                  <a:schemeClr val="bg1"/>
                </a:solidFill>
              </a:rPr>
              <a:t> is the spice of life”</a:t>
            </a:r>
            <a:endParaRPr lang="en-US" b="1" dirty="0">
              <a:solidFill>
                <a:schemeClr val="bg1"/>
              </a:solidFill>
            </a:endParaRPr>
          </a:p>
        </p:txBody>
      </p:sp>
      <p:sp>
        <p:nvSpPr>
          <p:cNvPr id="3" name="Content Placeholder 2"/>
          <p:cNvSpPr>
            <a:spLocks noGrp="1"/>
          </p:cNvSpPr>
          <p:nvPr>
            <p:ph idx="1"/>
          </p:nvPr>
        </p:nvSpPr>
        <p:spPr>
          <a:xfrm>
            <a:off x="81152" y="2250480"/>
            <a:ext cx="4699858" cy="3560631"/>
          </a:xfrm>
        </p:spPr>
        <p:txBody>
          <a:bodyPr>
            <a:normAutofit/>
          </a:bodyPr>
          <a:lstStyle/>
          <a:p>
            <a:r>
              <a:rPr lang="en-US" sz="2000" b="1" dirty="0" smtClean="0">
                <a:solidFill>
                  <a:schemeClr val="tx1"/>
                </a:solidFill>
              </a:rPr>
              <a:t>Think of some of your favorite places to visit in nature</a:t>
            </a:r>
          </a:p>
          <a:p>
            <a:pPr lvl="1"/>
            <a:r>
              <a:rPr lang="en-US" b="1" dirty="0" smtClean="0">
                <a:solidFill>
                  <a:schemeClr val="tx1"/>
                </a:solidFill>
              </a:rPr>
              <a:t>The beach?</a:t>
            </a:r>
          </a:p>
          <a:p>
            <a:pPr lvl="1"/>
            <a:r>
              <a:rPr lang="en-US" b="1" dirty="0" smtClean="0">
                <a:solidFill>
                  <a:schemeClr val="tx1"/>
                </a:solidFill>
              </a:rPr>
              <a:t>The mountains?</a:t>
            </a:r>
          </a:p>
          <a:p>
            <a:pPr lvl="1"/>
            <a:r>
              <a:rPr lang="en-US" b="1" dirty="0" smtClean="0">
                <a:solidFill>
                  <a:schemeClr val="tx1"/>
                </a:solidFill>
              </a:rPr>
              <a:t>The rainforest?</a:t>
            </a:r>
          </a:p>
          <a:p>
            <a:r>
              <a:rPr lang="en-US" b="1" dirty="0" smtClean="0">
                <a:solidFill>
                  <a:schemeClr val="tx1"/>
                </a:solidFill>
              </a:rPr>
              <a:t>Now, think of the many species that live there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73994"/>
            <a:ext cx="3275673" cy="2184006"/>
          </a:xfrm>
          <a:prstGeom prst="rect">
            <a:avLst/>
          </a:prstGeom>
        </p:spPr>
      </p:pic>
      <p:pic>
        <p:nvPicPr>
          <p:cNvPr id="6" name="Picture 5"/>
          <p:cNvPicPr>
            <a:picLocks noChangeAspect="1"/>
          </p:cNvPicPr>
          <p:nvPr/>
        </p:nvPicPr>
        <p:blipFill>
          <a:blip r:embed="rId5"/>
          <a:stretch>
            <a:fillRect/>
          </a:stretch>
        </p:blipFill>
        <p:spPr>
          <a:xfrm>
            <a:off x="1331509" y="5332584"/>
            <a:ext cx="2279399" cy="151683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9134" y="3528508"/>
            <a:ext cx="4742866" cy="332949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632044">
            <a:off x="6269734" y="5412234"/>
            <a:ext cx="1688329" cy="79811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7259" y="2052599"/>
            <a:ext cx="2086479" cy="1475909"/>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0621" y="720763"/>
            <a:ext cx="1741332" cy="174133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2397" y="1473103"/>
            <a:ext cx="2178106" cy="1463415"/>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2702" y="2383806"/>
            <a:ext cx="2005062" cy="1209631"/>
          </a:xfrm>
          <a:prstGeom prst="rect">
            <a:avLst/>
          </a:prstGeom>
        </p:spPr>
      </p:pic>
    </p:spTree>
    <p:extLst>
      <p:ext uri="{BB962C8B-B14F-4D97-AF65-F5344CB8AC3E}">
        <p14:creationId xmlns:p14="http://schemas.microsoft.com/office/powerpoint/2010/main" val="61150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01" y="645459"/>
            <a:ext cx="3926541" cy="1035173"/>
          </a:xfrm>
          <a:solidFill>
            <a:schemeClr val="bg2"/>
          </a:solidFill>
        </p:spPr>
        <p:txBody>
          <a:bodyPr/>
          <a:lstStyle/>
          <a:p>
            <a:r>
              <a:rPr lang="en-US" sz="3200" b="1" u="sng" dirty="0" smtClean="0">
                <a:solidFill>
                  <a:srgbClr val="E8245C"/>
                </a:solidFill>
              </a:rPr>
              <a:t>Biological Diversity</a:t>
            </a:r>
            <a:endParaRPr lang="en-US" sz="3200" b="1" u="sng" dirty="0">
              <a:solidFill>
                <a:srgbClr val="E8245C"/>
              </a:solidFill>
            </a:endParaRPr>
          </a:p>
        </p:txBody>
      </p:sp>
      <p:sp>
        <p:nvSpPr>
          <p:cNvPr id="3" name="Content Placeholder 2"/>
          <p:cNvSpPr>
            <a:spLocks noGrp="1"/>
          </p:cNvSpPr>
          <p:nvPr>
            <p:ph idx="1"/>
          </p:nvPr>
        </p:nvSpPr>
        <p:spPr>
          <a:xfrm>
            <a:off x="634701" y="2377589"/>
            <a:ext cx="7100046" cy="3416300"/>
          </a:xfrm>
        </p:spPr>
        <p:txBody>
          <a:bodyPr>
            <a:normAutofit/>
          </a:bodyPr>
          <a:lstStyle/>
          <a:p>
            <a:r>
              <a:rPr lang="en-US" sz="2400" dirty="0" smtClean="0"/>
              <a:t>Variety gives us more than just interesting things and species to look at</a:t>
            </a:r>
          </a:p>
          <a:p>
            <a:r>
              <a:rPr lang="en-US" sz="2400" b="1" u="sng" dirty="0" smtClean="0">
                <a:solidFill>
                  <a:srgbClr val="E8245C"/>
                </a:solidFill>
              </a:rPr>
              <a:t>Biodiversity = the total of all the genetically based variation in all organisms in the biosphere</a:t>
            </a:r>
          </a:p>
          <a:p>
            <a:r>
              <a:rPr lang="en-US" sz="2400" dirty="0" smtClean="0">
                <a:solidFill>
                  <a:schemeClr val="tx1"/>
                </a:solidFill>
              </a:rPr>
              <a:t>To biologists, biodiversity is precious and </a:t>
            </a:r>
            <a:r>
              <a:rPr lang="en-US" sz="2400" b="1" u="sng" dirty="0" smtClean="0">
                <a:solidFill>
                  <a:srgbClr val="E8245C"/>
                </a:solidFill>
              </a:rPr>
              <a:t>worth preserving</a:t>
            </a:r>
            <a:endParaRPr lang="en-US" sz="2400" dirty="0">
              <a:solidFill>
                <a:srgbClr val="E8245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7327" y="4424231"/>
            <a:ext cx="3994673" cy="2433769"/>
          </a:xfrm>
          <a:prstGeom prst="rect">
            <a:avLst/>
          </a:prstGeom>
        </p:spPr>
      </p:pic>
    </p:spTree>
    <p:extLst>
      <p:ext uri="{BB962C8B-B14F-4D97-AF65-F5344CB8AC3E}">
        <p14:creationId xmlns:p14="http://schemas.microsoft.com/office/powerpoint/2010/main" val="221776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K_vRtHJZu4"/>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6258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16" y="679367"/>
            <a:ext cx="5084124" cy="697275"/>
          </a:xfrm>
          <a:noFill/>
        </p:spPr>
        <p:txBody>
          <a:bodyPr/>
          <a:lstStyle/>
          <a:p>
            <a:r>
              <a:rPr lang="en-US" sz="3200" b="1" dirty="0" smtClean="0">
                <a:solidFill>
                  <a:schemeClr val="bg1"/>
                </a:solidFill>
              </a:rPr>
              <a:t>Biodiversity (BD): 3 Types</a:t>
            </a:r>
            <a:endParaRPr lang="en-US" sz="3200" b="1" dirty="0">
              <a:solidFill>
                <a:schemeClr val="bg1"/>
              </a:solidFill>
            </a:endParaRPr>
          </a:p>
        </p:txBody>
      </p:sp>
      <p:pic>
        <p:nvPicPr>
          <p:cNvPr id="7" name="Picture 6"/>
          <p:cNvPicPr>
            <a:picLocks noChangeAspect="1"/>
          </p:cNvPicPr>
          <p:nvPr/>
        </p:nvPicPr>
        <p:blipFill>
          <a:blip r:embed="rId2"/>
          <a:stretch>
            <a:fillRect/>
          </a:stretch>
        </p:blipFill>
        <p:spPr>
          <a:xfrm>
            <a:off x="125821" y="1577296"/>
            <a:ext cx="6836088" cy="5132423"/>
          </a:xfrm>
          <a:prstGeom prst="rect">
            <a:avLst/>
          </a:prstGeom>
          <a:ln w="76200">
            <a:solidFill>
              <a:srgbClr val="FFC000"/>
            </a:solidFill>
          </a:ln>
        </p:spPr>
      </p:pic>
      <p:sp>
        <p:nvSpPr>
          <p:cNvPr id="9" name="Content Placeholder 2"/>
          <p:cNvSpPr>
            <a:spLocks noGrp="1"/>
          </p:cNvSpPr>
          <p:nvPr>
            <p:ph idx="1"/>
          </p:nvPr>
        </p:nvSpPr>
        <p:spPr>
          <a:xfrm>
            <a:off x="7304248" y="2223655"/>
            <a:ext cx="4815016" cy="4486065"/>
          </a:xfrm>
        </p:spPr>
        <p:txBody>
          <a:bodyPr>
            <a:normAutofit/>
          </a:bodyPr>
          <a:lstStyle/>
          <a:p>
            <a:r>
              <a:rPr lang="en-US" sz="2000" b="1" u="sng" dirty="0" smtClean="0">
                <a:solidFill>
                  <a:srgbClr val="E8245C"/>
                </a:solidFill>
              </a:rPr>
              <a:t>Genetic BD = differences in genetic info (DNA) within a species</a:t>
            </a:r>
          </a:p>
          <a:p>
            <a:pPr lvl="1"/>
            <a:r>
              <a:rPr lang="en-US" b="1" dirty="0" smtClean="0">
                <a:solidFill>
                  <a:srgbClr val="00B050"/>
                </a:solidFill>
              </a:rPr>
              <a:t>Ex. Green, red, and yellow mangoes</a:t>
            </a:r>
          </a:p>
          <a:p>
            <a:r>
              <a:rPr lang="en-US" sz="2000" b="1" u="sng" dirty="0" smtClean="0">
                <a:solidFill>
                  <a:srgbClr val="E8245C"/>
                </a:solidFill>
              </a:rPr>
              <a:t>Species BD = differences in types of species or organisms in an environment</a:t>
            </a:r>
          </a:p>
          <a:p>
            <a:pPr lvl="1"/>
            <a:r>
              <a:rPr lang="en-US" b="1" dirty="0" smtClean="0">
                <a:solidFill>
                  <a:srgbClr val="00B050"/>
                </a:solidFill>
              </a:rPr>
              <a:t>Ex. Hummingbirds, bees, and butterflies</a:t>
            </a:r>
          </a:p>
          <a:p>
            <a:r>
              <a:rPr lang="en-US" sz="2000" b="1" u="sng" dirty="0" smtClean="0">
                <a:solidFill>
                  <a:srgbClr val="E8245C"/>
                </a:solidFill>
              </a:rPr>
              <a:t>Ecosystem BD = different types of ecosystems in a larger area</a:t>
            </a:r>
          </a:p>
          <a:p>
            <a:pPr lvl="1"/>
            <a:r>
              <a:rPr lang="en-US" b="1" dirty="0" smtClean="0">
                <a:solidFill>
                  <a:srgbClr val="00B050"/>
                </a:solidFill>
              </a:rPr>
              <a:t>Ex. Coral reefs, forests, deserts, grasslands, oceans, and wetlands</a:t>
            </a:r>
            <a:endParaRPr lang="en-US" b="1" dirty="0">
              <a:solidFill>
                <a:srgbClr val="00B050"/>
              </a:solidFill>
            </a:endParaRPr>
          </a:p>
        </p:txBody>
      </p:sp>
    </p:spTree>
    <p:extLst>
      <p:ext uri="{BB962C8B-B14F-4D97-AF65-F5344CB8AC3E}">
        <p14:creationId xmlns:p14="http://schemas.microsoft.com/office/powerpoint/2010/main" val="348386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45" y="917489"/>
            <a:ext cx="4912241" cy="706964"/>
          </a:xfrm>
          <a:solidFill>
            <a:schemeClr val="bg2"/>
          </a:solidFill>
        </p:spPr>
        <p:txBody>
          <a:bodyPr/>
          <a:lstStyle/>
          <a:p>
            <a:r>
              <a:rPr lang="en-US" b="1" u="sng" dirty="0" smtClean="0">
                <a:solidFill>
                  <a:srgbClr val="7030A0"/>
                </a:solidFill>
              </a:rPr>
              <a:t>Values of Biodiversity</a:t>
            </a:r>
            <a:endParaRPr lang="en-US" b="1" u="sng" dirty="0">
              <a:solidFill>
                <a:srgbClr val="7030A0"/>
              </a:solidFill>
            </a:endParaRPr>
          </a:p>
        </p:txBody>
      </p:sp>
      <p:sp>
        <p:nvSpPr>
          <p:cNvPr id="5" name="Content Placeholder 4"/>
          <p:cNvSpPr>
            <a:spLocks noGrp="1"/>
          </p:cNvSpPr>
          <p:nvPr>
            <p:ph sz="half" idx="2"/>
          </p:nvPr>
        </p:nvSpPr>
        <p:spPr>
          <a:xfrm>
            <a:off x="1547514" y="2194465"/>
            <a:ext cx="6469435" cy="4068111"/>
          </a:xfrm>
        </p:spPr>
        <p:txBody>
          <a:bodyPr>
            <a:noAutofit/>
          </a:bodyPr>
          <a:lstStyle/>
          <a:p>
            <a:r>
              <a:rPr lang="en-US" sz="2000" b="1" u="sng" dirty="0" smtClean="0">
                <a:solidFill>
                  <a:srgbClr val="7030A0"/>
                </a:solidFill>
              </a:rPr>
              <a:t>Contributes to medicine &amp; agriculture</a:t>
            </a:r>
          </a:p>
          <a:p>
            <a:pPr lvl="1"/>
            <a:r>
              <a:rPr lang="en-US" sz="1800" dirty="0" smtClean="0">
                <a:solidFill>
                  <a:schemeClr val="tx1"/>
                </a:solidFill>
              </a:rPr>
              <a:t>Wild foxglove contains compounds used to treat heart failure</a:t>
            </a:r>
          </a:p>
          <a:p>
            <a:pPr lvl="1"/>
            <a:r>
              <a:rPr lang="en-US" sz="1800" b="1" u="sng" dirty="0" smtClean="0">
                <a:solidFill>
                  <a:srgbClr val="7030A0"/>
                </a:solidFill>
              </a:rPr>
              <a:t>Wild relatives of crops (such as potatoes) with genes for disease or pest resistance</a:t>
            </a:r>
          </a:p>
          <a:p>
            <a:r>
              <a:rPr lang="en-US" sz="2000" b="1" u="sng" dirty="0" smtClean="0">
                <a:solidFill>
                  <a:srgbClr val="7030A0"/>
                </a:solidFill>
              </a:rPr>
              <a:t>Provides ecosystem goods &amp; services</a:t>
            </a:r>
          </a:p>
          <a:p>
            <a:pPr lvl="1"/>
            <a:r>
              <a:rPr lang="en-US" sz="1800" dirty="0" smtClean="0">
                <a:solidFill>
                  <a:schemeClr val="tx1"/>
                </a:solidFill>
              </a:rPr>
              <a:t>Sea otters are a keystone species</a:t>
            </a:r>
          </a:p>
          <a:p>
            <a:pPr lvl="1"/>
            <a:r>
              <a:rPr lang="en-US" sz="1800" dirty="0" smtClean="0"/>
              <a:t>When otters decrease, its prey, sea urchins, increase which leads to a decrease in kelp, the sea urchin’s favorite food</a:t>
            </a:r>
          </a:p>
        </p:txBody>
      </p:sp>
      <p:pic>
        <p:nvPicPr>
          <p:cNvPr id="15" name="Content Placeholder 14"/>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1992" r="17121"/>
          <a:stretch/>
        </p:blipFill>
        <p:spPr>
          <a:xfrm>
            <a:off x="75975" y="1680632"/>
            <a:ext cx="1379140" cy="2886999"/>
          </a:xfr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16819"/>
            <a:ext cx="1990296" cy="254118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4466" y="4412512"/>
            <a:ext cx="4347534" cy="244548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4466" y="2082108"/>
            <a:ext cx="4347534" cy="2442762"/>
          </a:xfrm>
          <a:prstGeom prst="rect">
            <a:avLst/>
          </a:prstGeom>
        </p:spPr>
      </p:pic>
    </p:spTree>
    <p:extLst>
      <p:ext uri="{BB962C8B-B14F-4D97-AF65-F5344CB8AC3E}">
        <p14:creationId xmlns:p14="http://schemas.microsoft.com/office/powerpoint/2010/main" val="294762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164" y="2091690"/>
            <a:ext cx="7017106" cy="4500178"/>
          </a:xfrm>
        </p:spPr>
        <p:txBody>
          <a:bodyPr>
            <a:normAutofit/>
          </a:bodyPr>
          <a:lstStyle/>
          <a:p>
            <a:pPr marL="0" indent="0" algn="ctr">
              <a:buNone/>
            </a:pPr>
            <a:r>
              <a:rPr lang="en-US" sz="6000" b="1" dirty="0" smtClean="0"/>
              <a:t>Do </a:t>
            </a:r>
            <a:r>
              <a:rPr lang="en-US" sz="6000" b="1" i="1" dirty="0" smtClean="0"/>
              <a:t>humans</a:t>
            </a:r>
            <a:r>
              <a:rPr lang="en-US" sz="6000" b="1" dirty="0" smtClean="0"/>
              <a:t> have a positive or negative impact on the biosphere?</a:t>
            </a:r>
            <a:endParaRPr lang="en-US" sz="6000" b="1" dirty="0"/>
          </a:p>
        </p:txBody>
      </p:sp>
      <p:pic>
        <p:nvPicPr>
          <p:cNvPr id="2050" name="Picture 2" descr="http://ambientalblog2010.files.wordpress.com/2010/12/huella-ecologica.jpg?w=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270" y="2091690"/>
            <a:ext cx="4486275" cy="44672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20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303</TotalTime>
  <Words>1014</Words>
  <Application>Microsoft Office PowerPoint</Application>
  <PresentationFormat>Widescreen</PresentationFormat>
  <Paragraphs>124</Paragraphs>
  <Slides>20</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Humans in the Biosphere </vt:lpstr>
      <vt:lpstr>Guiding Questions</vt:lpstr>
      <vt:lpstr>Do Now            10/13-14/15</vt:lpstr>
      <vt:lpstr>“Variety is the spice of life”</vt:lpstr>
      <vt:lpstr>Biological Diversity</vt:lpstr>
      <vt:lpstr>PowerPoint Presentation</vt:lpstr>
      <vt:lpstr>Biodiversity (BD): 3 Types</vt:lpstr>
      <vt:lpstr>Values of Biodiversity</vt:lpstr>
      <vt:lpstr>PowerPoint Presentation</vt:lpstr>
      <vt:lpstr>Threats to Biodiversity</vt:lpstr>
      <vt:lpstr>Threats to Biodiversity</vt:lpstr>
      <vt:lpstr>Guiding Questions</vt:lpstr>
      <vt:lpstr>Why is Biodiversity Declining?</vt:lpstr>
      <vt:lpstr>H.I.P.P.O  C.</vt:lpstr>
      <vt:lpstr>How can we fix it?</vt:lpstr>
      <vt:lpstr>Guiding Questions</vt:lpstr>
      <vt:lpstr>Renewable Resources  vs  Nonrenewable Resources</vt:lpstr>
      <vt:lpstr>Individual Activity</vt:lpstr>
      <vt:lpstr>If you said…</vt:lpstr>
      <vt:lpstr>Impacts on Human Health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 in the Biosphere</dc:title>
  <dc:creator>McCabe, Ashley</dc:creator>
  <cp:lastModifiedBy>McCabe, Ashley</cp:lastModifiedBy>
  <cp:revision>81</cp:revision>
  <dcterms:created xsi:type="dcterms:W3CDTF">2015-10-12T16:15:43Z</dcterms:created>
  <dcterms:modified xsi:type="dcterms:W3CDTF">2015-10-14T20:10:36Z</dcterms:modified>
</cp:coreProperties>
</file>