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65" r:id="rId4"/>
    <p:sldId id="273" r:id="rId5"/>
    <p:sldId id="272" r:id="rId6"/>
    <p:sldId id="278" r:id="rId7"/>
    <p:sldId id="275" r:id="rId8"/>
    <p:sldId id="279" r:id="rId9"/>
    <p:sldId id="277" r:id="rId10"/>
    <p:sldId id="280" r:id="rId11"/>
    <p:sldId id="281" r:id="rId12"/>
    <p:sldId id="282" r:id="rId13"/>
    <p:sldId id="283" r:id="rId1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25C"/>
    <a:srgbClr val="E834CE"/>
    <a:srgbClr val="D91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6792" autoAdjust="0"/>
  </p:normalViewPr>
  <p:slideViewPr>
    <p:cSldViewPr snapToGrid="0">
      <p:cViewPr varScale="1">
        <p:scale>
          <a:sx n="80" d="100"/>
          <a:sy n="80" d="100"/>
        </p:scale>
        <p:origin x="480" y="8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25" tIns="45712" rIns="91425" bIns="45712" rtlCol="0"/>
          <a:lstStyle>
            <a:lvl1pPr algn="l">
              <a:defRPr sz="1200"/>
            </a:lvl1pPr>
          </a:lstStyle>
          <a:p>
            <a:endParaRPr/>
          </a:p>
        </p:txBody>
      </p:sp>
      <p:sp>
        <p:nvSpPr>
          <p:cNvPr id="3" name="Date Placeholder 2"/>
          <p:cNvSpPr>
            <a:spLocks noGrp="1"/>
          </p:cNvSpPr>
          <p:nvPr>
            <p:ph type="dt" sz="quarter" idx="1"/>
          </p:nvPr>
        </p:nvSpPr>
        <p:spPr>
          <a:xfrm>
            <a:off x="5179485" y="0"/>
            <a:ext cx="3962400" cy="344091"/>
          </a:xfrm>
          <a:prstGeom prst="rect">
            <a:avLst/>
          </a:prstGeom>
        </p:spPr>
        <p:txBody>
          <a:bodyPr vert="horz" lIns="91425" tIns="45712" rIns="91425" bIns="45712" rtlCol="0"/>
          <a:lstStyle>
            <a:lvl1pPr algn="r">
              <a:defRPr sz="1200"/>
            </a:lvl1pPr>
          </a:lstStyle>
          <a:p>
            <a:fld id="{20EA5F0D-C1DC-412F-A146-DDB3A74B588F}" type="datetimeFigureOut">
              <a:rPr lang="en-US"/>
              <a:t>10/7/2015</a:t>
            </a:fld>
            <a:endParaRPr/>
          </a:p>
        </p:txBody>
      </p:sp>
      <p:sp>
        <p:nvSpPr>
          <p:cNvPr id="4" name="Footer Placeholder 3"/>
          <p:cNvSpPr>
            <a:spLocks noGrp="1"/>
          </p:cNvSpPr>
          <p:nvPr>
            <p:ph type="ftr" sz="quarter" idx="2"/>
          </p:nvPr>
        </p:nvSpPr>
        <p:spPr>
          <a:xfrm>
            <a:off x="0" y="6513910"/>
            <a:ext cx="3962400" cy="344090"/>
          </a:xfrm>
          <a:prstGeom prst="rect">
            <a:avLst/>
          </a:prstGeom>
        </p:spPr>
        <p:txBody>
          <a:bodyPr vert="horz" lIns="91425" tIns="45712" rIns="91425" bIns="45712" rtlCol="0" anchor="b"/>
          <a:lstStyle>
            <a:lvl1pPr algn="l">
              <a:defRPr sz="1200"/>
            </a:lvl1pPr>
          </a:lstStyle>
          <a:p>
            <a:endParaRPr/>
          </a:p>
        </p:txBody>
      </p:sp>
      <p:sp>
        <p:nvSpPr>
          <p:cNvPr id="5" name="Slide Number Placeholder 4"/>
          <p:cNvSpPr>
            <a:spLocks noGrp="1"/>
          </p:cNvSpPr>
          <p:nvPr>
            <p:ph type="sldNum" sz="quarter" idx="3"/>
          </p:nvPr>
        </p:nvSpPr>
        <p:spPr>
          <a:xfrm>
            <a:off x="5179485" y="6513910"/>
            <a:ext cx="3962400" cy="344090"/>
          </a:xfrm>
          <a:prstGeom prst="rect">
            <a:avLst/>
          </a:prstGeom>
        </p:spPr>
        <p:txBody>
          <a:bodyPr vert="horz" lIns="91425" tIns="45712" rIns="91425" bIns="45712"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25" tIns="45712" rIns="91425" bIns="45712" rtlCol="0"/>
          <a:lstStyle>
            <a:lvl1pPr algn="l">
              <a:defRPr sz="1200"/>
            </a:lvl1pPr>
          </a:lstStyle>
          <a:p>
            <a:endParaRPr/>
          </a:p>
        </p:txBody>
      </p:sp>
      <p:sp>
        <p:nvSpPr>
          <p:cNvPr id="3" name="Date Placeholder 2"/>
          <p:cNvSpPr>
            <a:spLocks noGrp="1"/>
          </p:cNvSpPr>
          <p:nvPr>
            <p:ph type="dt" idx="1"/>
          </p:nvPr>
        </p:nvSpPr>
        <p:spPr>
          <a:xfrm>
            <a:off x="5179485" y="0"/>
            <a:ext cx="3962400" cy="344091"/>
          </a:xfrm>
          <a:prstGeom prst="rect">
            <a:avLst/>
          </a:prstGeom>
        </p:spPr>
        <p:txBody>
          <a:bodyPr vert="horz" lIns="91425" tIns="45712" rIns="91425" bIns="45712" rtlCol="0"/>
          <a:lstStyle>
            <a:lvl1pPr algn="r">
              <a:defRPr sz="1200"/>
            </a:lvl1pPr>
          </a:lstStyle>
          <a:p>
            <a:fld id="{A8CDE508-72C8-4AB5-AA9C-1584D31690E0}" type="datetimeFigureOut">
              <a:rPr lang="en-US"/>
              <a:t>10/7/2015</a:t>
            </a:fld>
            <a:endParaRPr/>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25" tIns="45712" rIns="91425" bIns="45712" rtlCol="0" anchor="ctr"/>
          <a:lstStyle/>
          <a:p>
            <a:endParaRPr/>
          </a:p>
        </p:txBody>
      </p:sp>
      <p:sp>
        <p:nvSpPr>
          <p:cNvPr id="5" name="Notes Placeholder 4"/>
          <p:cNvSpPr>
            <a:spLocks noGrp="1"/>
          </p:cNvSpPr>
          <p:nvPr>
            <p:ph type="body" sz="quarter" idx="3"/>
          </p:nvPr>
        </p:nvSpPr>
        <p:spPr>
          <a:xfrm>
            <a:off x="914400" y="3300414"/>
            <a:ext cx="7315200" cy="2314575"/>
          </a:xfrm>
          <a:prstGeom prst="rect">
            <a:avLst/>
          </a:prstGeom>
        </p:spPr>
        <p:txBody>
          <a:bodyPr vert="horz" lIns="91425" tIns="45712" rIns="91425" bIns="4571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25" tIns="45712" rIns="91425" bIns="45712" rtlCol="0" anchor="b"/>
          <a:lstStyle>
            <a:lvl1pPr algn="l">
              <a:defRPr sz="1200"/>
            </a:lvl1pPr>
          </a:lstStyle>
          <a:p>
            <a:endParaRPr/>
          </a:p>
        </p:txBody>
      </p:sp>
      <p:sp>
        <p:nvSpPr>
          <p:cNvPr id="7" name="Slide Number Placeholder 6"/>
          <p:cNvSpPr>
            <a:spLocks noGrp="1"/>
          </p:cNvSpPr>
          <p:nvPr>
            <p:ph type="sldNum" sz="quarter" idx="5"/>
          </p:nvPr>
        </p:nvSpPr>
        <p:spPr>
          <a:xfrm>
            <a:off x="5179485" y="6513910"/>
            <a:ext cx="3962400" cy="344090"/>
          </a:xfrm>
          <a:prstGeom prst="rect">
            <a:avLst/>
          </a:prstGeom>
        </p:spPr>
        <p:txBody>
          <a:bodyPr vert="horz" lIns="91425" tIns="45712" rIns="91425" bIns="45712"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r>
              <a:rPr lang="en-US" dirty="0"/>
              <a:t>(10 minutes)</a:t>
            </a:r>
          </a:p>
          <a:p>
            <a:r>
              <a:rPr lang="en-US" b="1" dirty="0"/>
              <a:t>Carrying Capacity Demo </a:t>
            </a:r>
            <a:r>
              <a:rPr lang="en-US" dirty="0"/>
              <a:t>Materials </a:t>
            </a:r>
          </a:p>
          <a:p>
            <a:pPr lvl="0"/>
            <a:r>
              <a:rPr lang="en-US" dirty="0"/>
              <a:t>dry beans (more than enough to exceed the volume of the beaker used)</a:t>
            </a:r>
          </a:p>
          <a:p>
            <a:pPr lvl="0"/>
            <a:r>
              <a:rPr lang="en-US" dirty="0"/>
              <a:t>250 ml beaker </a:t>
            </a:r>
          </a:p>
          <a:p>
            <a:pPr lvl="0"/>
            <a:r>
              <a:rPr lang="en-US" dirty="0"/>
              <a:t>Pan, tray or container (to contain overflow beans)</a:t>
            </a:r>
          </a:p>
          <a:p>
            <a:r>
              <a:rPr lang="en-US" dirty="0"/>
              <a:t> </a:t>
            </a:r>
          </a:p>
          <a:p>
            <a:r>
              <a:rPr lang="en-US" dirty="0"/>
              <a:t>Begin by telling students that the beans represent an organism and the small beaker represents the environment in which the organism lives.</a:t>
            </a:r>
          </a:p>
          <a:p>
            <a:r>
              <a:rPr lang="en-US" dirty="0"/>
              <a:t>Sit the beaker inside the pan.  Slowly fill the beaker with beans; ask what processes (birth &amp; immigration) occur that allow the beaker to hold an increasing number of organisms.  Prompt, cue and give students wait time; avoid revealing the processes to students.  Summarize &amp; clarify student responses until they arrive at </a:t>
            </a:r>
            <a:r>
              <a:rPr lang="en-US" b="1" dirty="0"/>
              <a:t>birth &amp; immigration.  </a:t>
            </a:r>
            <a:endParaRPr lang="en-US" dirty="0"/>
          </a:p>
          <a:p>
            <a:r>
              <a:rPr lang="en-US" dirty="0"/>
              <a:t>Once the beaker begins to overflow ask student what processes are represented by the beans that cannot be contained in the beaker (deaths, emigration).  Prompt, cue and give students wait time; avoid revealing the processes to students.  Summarize &amp; clarify student responses until they arrive at </a:t>
            </a:r>
            <a:r>
              <a:rPr lang="en-US" b="1" dirty="0"/>
              <a:t>death and emigration.  </a:t>
            </a:r>
            <a:endParaRPr lang="en-US" dirty="0"/>
          </a:p>
          <a:p>
            <a:r>
              <a:rPr lang="en-US" dirty="0"/>
              <a:t>Have students make a list of factors that limit the population of bean organisms from increasing beyond a certain size (carrying capacity).  Ask students if they believe it is possible to manipulate the size of the population beyond that certain size and if so explain how.</a:t>
            </a:r>
          </a:p>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2460883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192555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Students should be able to summarize the following: </a:t>
            </a:r>
          </a:p>
          <a:p>
            <a:endParaRPr lang="en-US" baseline="0" dirty="0" smtClean="0"/>
          </a:p>
          <a:p>
            <a:r>
              <a:rPr lang="en-US" b="1" baseline="0" dirty="0" smtClean="0"/>
              <a:t>Population size is determined by births, deaths, immigration, emigration, and limiting factors (biotic and abiotic) that determine carrying capacity.</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2875199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Students should be able to summarize the following: </a:t>
            </a:r>
          </a:p>
          <a:p>
            <a:endParaRPr lang="en-US" baseline="0" dirty="0" smtClean="0"/>
          </a:p>
          <a:p>
            <a:r>
              <a:rPr lang="en-US" b="1" baseline="0" dirty="0" smtClean="0"/>
              <a:t>Population size is determined by births, deaths, immigration, emigration, and limiting factors (biotic and abiotic) that determine carrying capacity.</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2006654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3968019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2849668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1640983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855899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0">
              <a:defRPr/>
            </a:pPr>
            <a:endParaRPr lang="en-US" b="1"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1091461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smtClean="0"/>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lvl1pPr>
          </a:lstStyle>
          <a:p>
            <a:r>
              <a:rPr lang="en-US" smtClean="0"/>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10/7/2015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10/7/2015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10/7/2015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10/7/2015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Date Placeholder 1"/>
          <p:cNvSpPr>
            <a:spLocks noGrp="1"/>
          </p:cNvSpPr>
          <p:nvPr>
            <p:ph type="dt" sz="half" idx="10"/>
          </p:nvPr>
        </p:nvSpPr>
        <p:spPr/>
        <p:txBody>
          <a:bodyPr/>
          <a:lstStyle/>
          <a:p>
            <a:fld id="{9E583DDF-CA54-461A-A486-592D2374C532}" type="datetimeFigureOut">
              <a:rPr lang="en-US"/>
              <a:t>10/7/2015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en-US"/>
              <a:pPr/>
              <a:t>10/7/2015</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 Biology</a:t>
            </a:r>
            <a:endParaRPr lang="en-US" dirty="0"/>
          </a:p>
        </p:txBody>
      </p:sp>
      <p:sp>
        <p:nvSpPr>
          <p:cNvPr id="3" name="Subtitle 2"/>
          <p:cNvSpPr>
            <a:spLocks noGrp="1"/>
          </p:cNvSpPr>
          <p:nvPr>
            <p:ph type="subTitle" idx="1"/>
          </p:nvPr>
        </p:nvSpPr>
        <p:spPr/>
        <p:txBody>
          <a:bodyPr/>
          <a:lstStyle/>
          <a:p>
            <a:r>
              <a:rPr lang="en-US" dirty="0" smtClean="0"/>
              <a:t>2015-2016</a:t>
            </a:r>
          </a:p>
          <a:p>
            <a:r>
              <a:rPr lang="en-US" dirty="0" smtClean="0"/>
              <a:t>Ms. McCabe</a:t>
            </a:r>
          </a:p>
          <a:p>
            <a:r>
              <a:rPr lang="en-US" dirty="0" smtClean="0"/>
              <a:t>Unit 2 - Ecology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8167" y="236443"/>
            <a:ext cx="4442674" cy="25175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743" y="4269993"/>
            <a:ext cx="4177104" cy="2446589"/>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19" y="467360"/>
            <a:ext cx="10461859" cy="1233424"/>
          </a:xfrm>
        </p:spPr>
        <p:txBody>
          <a:bodyPr/>
          <a:lstStyle/>
          <a:p>
            <a:r>
              <a:rPr lang="en-US" b="1" dirty="0" smtClean="0">
                <a:solidFill>
                  <a:schemeClr val="tx2"/>
                </a:solidFill>
              </a:rPr>
              <a:t>Evaluate</a:t>
            </a:r>
            <a:r>
              <a:rPr lang="en-US" dirty="0" smtClean="0">
                <a:solidFill>
                  <a:schemeClr val="tx2"/>
                </a:solidFill>
              </a:rPr>
              <a:t> – </a:t>
            </a:r>
            <a:r>
              <a:rPr lang="en-US" sz="3200" u="sng" dirty="0" smtClean="0">
                <a:solidFill>
                  <a:schemeClr val="tx2"/>
                </a:solidFill>
              </a:rPr>
              <a:t>Write the letter only					1 pt.</a:t>
            </a:r>
            <a:endParaRPr lang="en-US" sz="3200" u="sng" dirty="0">
              <a:solidFill>
                <a:schemeClr val="tx2"/>
              </a:solidFill>
            </a:endParaRPr>
          </a:p>
        </p:txBody>
      </p:sp>
      <p:sp>
        <p:nvSpPr>
          <p:cNvPr id="6" name="Content Placeholder 2"/>
          <p:cNvSpPr>
            <a:spLocks noGrp="1"/>
          </p:cNvSpPr>
          <p:nvPr>
            <p:ph idx="1"/>
          </p:nvPr>
        </p:nvSpPr>
        <p:spPr>
          <a:xfrm>
            <a:off x="1431758" y="1700784"/>
            <a:ext cx="10274968" cy="2358189"/>
          </a:xfrm>
        </p:spPr>
        <p:txBody>
          <a:bodyPr>
            <a:normAutofit/>
          </a:bodyPr>
          <a:lstStyle/>
          <a:p>
            <a:pPr marL="514350" lvl="0" indent="-514350">
              <a:buFont typeface="+mj-lt"/>
              <a:buAutoNum type="arabicPeriod" startAt="3"/>
            </a:pPr>
            <a:r>
              <a:rPr lang="en-US" sz="2600" b="1" dirty="0">
                <a:solidFill>
                  <a:schemeClr val="accent1">
                    <a:lumMod val="60000"/>
                    <a:lumOff val="40000"/>
                  </a:schemeClr>
                </a:solidFill>
                <a:latin typeface="Century Gothic" panose="020B0502020202020204" pitchFamily="34" charset="0"/>
              </a:rPr>
              <a:t>In a marsh ecosystem, alligators, </a:t>
            </a:r>
            <a:r>
              <a:rPr lang="en-US" sz="2600" b="1" dirty="0" err="1">
                <a:solidFill>
                  <a:schemeClr val="accent1">
                    <a:lumMod val="60000"/>
                    <a:lumOff val="40000"/>
                  </a:schemeClr>
                </a:solidFill>
                <a:latin typeface="Century Gothic" panose="020B0502020202020204" pitchFamily="34" charset="0"/>
              </a:rPr>
              <a:t>woodstorks</a:t>
            </a:r>
            <a:r>
              <a:rPr lang="en-US" sz="2600" b="1" dirty="0">
                <a:solidFill>
                  <a:schemeClr val="accent1">
                    <a:lumMod val="60000"/>
                    <a:lumOff val="40000"/>
                  </a:schemeClr>
                </a:solidFill>
                <a:latin typeface="Century Gothic" panose="020B0502020202020204" pitchFamily="34" charset="0"/>
              </a:rPr>
              <a:t>, muskrats, cattails, ferns, and grasses make up a food web. If a disease eliminates the fern population, which of the following is the most likely consequence</a:t>
            </a:r>
            <a:r>
              <a:rPr lang="en-US" sz="2600" b="1" dirty="0" smtClean="0">
                <a:solidFill>
                  <a:schemeClr val="accent1">
                    <a:lumMod val="60000"/>
                    <a:lumOff val="40000"/>
                  </a:schemeClr>
                </a:solidFill>
                <a:latin typeface="Century Gothic" panose="020B0502020202020204" pitchFamily="34" charset="0"/>
              </a:rPr>
              <a:t>?</a:t>
            </a:r>
            <a:endParaRPr lang="en-US" dirty="0"/>
          </a:p>
          <a:p>
            <a:pPr marL="0" indent="0">
              <a:buNone/>
            </a:pPr>
            <a:endParaRPr lang="en-US" dirty="0"/>
          </a:p>
        </p:txBody>
      </p:sp>
      <p:sp>
        <p:nvSpPr>
          <p:cNvPr id="8" name="Rectangle 7"/>
          <p:cNvSpPr/>
          <p:nvPr/>
        </p:nvSpPr>
        <p:spPr>
          <a:xfrm>
            <a:off x="1341119" y="3572768"/>
            <a:ext cx="10722544" cy="1815882"/>
          </a:xfrm>
          <a:prstGeom prst="rect">
            <a:avLst/>
          </a:prstGeom>
        </p:spPr>
        <p:txBody>
          <a:bodyPr wrap="square">
            <a:spAutoFit/>
          </a:bodyPr>
          <a:lstStyle/>
          <a:p>
            <a:pPr marL="342900" lvl="0" indent="-342900">
              <a:buFont typeface="+mj-lt"/>
              <a:buAutoNum type="alphaUcPeriod"/>
            </a:pPr>
            <a:r>
              <a:rPr lang="en-US" sz="2800" b="1" dirty="0">
                <a:solidFill>
                  <a:srgbClr val="F8425C"/>
                </a:solidFill>
              </a:rPr>
              <a:t>The herbivores would consume the decomposers.</a:t>
            </a:r>
          </a:p>
          <a:p>
            <a:pPr marL="342900" lvl="0" indent="-342900">
              <a:buFont typeface="+mj-lt"/>
              <a:buAutoNum type="alphaUcPeriod"/>
            </a:pPr>
            <a:r>
              <a:rPr lang="en-US" sz="2800" b="1" dirty="0">
                <a:solidFill>
                  <a:srgbClr val="F8425C"/>
                </a:solidFill>
              </a:rPr>
              <a:t>The carnivores would adapt to become herbivores.</a:t>
            </a:r>
          </a:p>
          <a:p>
            <a:pPr marL="342900" lvl="0" indent="-342900">
              <a:buFont typeface="+mj-lt"/>
              <a:buAutoNum type="alphaUcPeriod"/>
            </a:pPr>
            <a:r>
              <a:rPr lang="en-US" sz="2800" b="1" dirty="0">
                <a:solidFill>
                  <a:srgbClr val="F8425C"/>
                </a:solidFill>
              </a:rPr>
              <a:t>The animals relying solely on ferns for food would die out.</a:t>
            </a:r>
          </a:p>
          <a:p>
            <a:pPr marL="342900" lvl="0" indent="-342900">
              <a:buFont typeface="+mj-lt"/>
              <a:buAutoNum type="alphaUcPeriod"/>
            </a:pPr>
            <a:r>
              <a:rPr lang="en-US" sz="2800" b="1" dirty="0">
                <a:solidFill>
                  <a:srgbClr val="F8425C"/>
                </a:solidFill>
              </a:rPr>
              <a:t>All trophic levels would be affected except the top consumers.</a:t>
            </a:r>
          </a:p>
        </p:txBody>
      </p:sp>
    </p:spTree>
    <p:extLst>
      <p:ext uri="{BB962C8B-B14F-4D97-AF65-F5344CB8AC3E}">
        <p14:creationId xmlns:p14="http://schemas.microsoft.com/office/powerpoint/2010/main" val="70048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19" y="467360"/>
            <a:ext cx="10461859" cy="1233424"/>
          </a:xfrm>
        </p:spPr>
        <p:txBody>
          <a:bodyPr/>
          <a:lstStyle/>
          <a:p>
            <a:r>
              <a:rPr lang="en-US" b="1" dirty="0" smtClean="0">
                <a:solidFill>
                  <a:schemeClr val="tx2"/>
                </a:solidFill>
              </a:rPr>
              <a:t>Evaluate</a:t>
            </a:r>
            <a:r>
              <a:rPr lang="en-US" dirty="0" smtClean="0">
                <a:solidFill>
                  <a:schemeClr val="tx2"/>
                </a:solidFill>
              </a:rPr>
              <a:t> – </a:t>
            </a:r>
            <a:r>
              <a:rPr lang="en-US" sz="3200" u="sng" dirty="0" smtClean="0">
                <a:solidFill>
                  <a:schemeClr val="tx2"/>
                </a:solidFill>
              </a:rPr>
              <a:t>Write the letter only					1 pt.</a:t>
            </a:r>
            <a:endParaRPr lang="en-US" sz="3200" u="sng" dirty="0">
              <a:solidFill>
                <a:schemeClr val="tx2"/>
              </a:solidFill>
            </a:endParaRPr>
          </a:p>
        </p:txBody>
      </p:sp>
      <p:sp>
        <p:nvSpPr>
          <p:cNvPr id="6" name="Content Placeholder 2"/>
          <p:cNvSpPr>
            <a:spLocks noGrp="1"/>
          </p:cNvSpPr>
          <p:nvPr>
            <p:ph idx="1"/>
          </p:nvPr>
        </p:nvSpPr>
        <p:spPr>
          <a:xfrm>
            <a:off x="1431758" y="1700784"/>
            <a:ext cx="10274968" cy="2358189"/>
          </a:xfrm>
        </p:spPr>
        <p:txBody>
          <a:bodyPr>
            <a:normAutofit lnSpcReduction="10000"/>
          </a:bodyPr>
          <a:lstStyle/>
          <a:p>
            <a:pPr marL="514350" lvl="0" indent="-514350">
              <a:buFont typeface="+mj-lt"/>
              <a:buAutoNum type="arabicPeriod" startAt="4"/>
            </a:pPr>
            <a:r>
              <a:rPr lang="en-US" sz="2600" b="1" dirty="0">
                <a:solidFill>
                  <a:schemeClr val="accent1">
                    <a:lumMod val="60000"/>
                    <a:lumOff val="40000"/>
                  </a:schemeClr>
                </a:solidFill>
                <a:latin typeface="Century Gothic" panose="020B0502020202020204" pitchFamily="34" charset="0"/>
              </a:rPr>
              <a:t>Scientists that study the effects of global warming predict that a change in Earth's average temperature of even a few degrees will have dramatic effects. One consequence of global warming is the melting of the polar ice caps, which will in turn affect polar bears that use sea ice as a platform for hunting seals. What will most likely happen to the population of polar bears as a result of global warming</a:t>
            </a:r>
            <a:r>
              <a:rPr lang="en-US" sz="2600" b="1" dirty="0" smtClean="0">
                <a:solidFill>
                  <a:schemeClr val="accent1">
                    <a:lumMod val="60000"/>
                    <a:lumOff val="40000"/>
                  </a:schemeClr>
                </a:solidFill>
                <a:latin typeface="Century Gothic" panose="020B0502020202020204" pitchFamily="34" charset="0"/>
              </a:rPr>
              <a:t>?</a:t>
            </a:r>
            <a:endParaRPr lang="en-US" sz="2600" b="1" dirty="0">
              <a:solidFill>
                <a:schemeClr val="accent1">
                  <a:lumMod val="60000"/>
                  <a:lumOff val="40000"/>
                </a:schemeClr>
              </a:solidFill>
              <a:latin typeface="Century Gothic" panose="020B0502020202020204" pitchFamily="34" charset="0"/>
            </a:endParaRPr>
          </a:p>
        </p:txBody>
      </p:sp>
      <p:sp>
        <p:nvSpPr>
          <p:cNvPr id="8" name="Rectangle 7"/>
          <p:cNvSpPr/>
          <p:nvPr/>
        </p:nvSpPr>
        <p:spPr>
          <a:xfrm>
            <a:off x="1341119" y="4282631"/>
            <a:ext cx="10722544" cy="1815882"/>
          </a:xfrm>
          <a:prstGeom prst="rect">
            <a:avLst/>
          </a:prstGeom>
        </p:spPr>
        <p:txBody>
          <a:bodyPr wrap="square">
            <a:spAutoFit/>
          </a:bodyPr>
          <a:lstStyle/>
          <a:p>
            <a:pPr marL="342900" lvl="0" indent="-342900">
              <a:buFont typeface="+mj-lt"/>
              <a:buAutoNum type="alphaUcPeriod"/>
            </a:pPr>
            <a:r>
              <a:rPr lang="en-US" sz="2800" b="1" dirty="0">
                <a:solidFill>
                  <a:srgbClr val="F8425C"/>
                </a:solidFill>
              </a:rPr>
              <a:t>It will increase as polar bears adapt to other habitats.</a:t>
            </a:r>
          </a:p>
          <a:p>
            <a:pPr marL="342900" lvl="0" indent="-342900">
              <a:buFont typeface="+mj-lt"/>
              <a:buAutoNum type="alphaUcPeriod"/>
            </a:pPr>
            <a:r>
              <a:rPr lang="en-US" sz="2800" b="1" dirty="0">
                <a:solidFill>
                  <a:srgbClr val="F8425C"/>
                </a:solidFill>
              </a:rPr>
              <a:t>It will increase because polar bears will have fewer predators.</a:t>
            </a:r>
          </a:p>
          <a:p>
            <a:pPr marL="342900" lvl="0" indent="-342900">
              <a:buFont typeface="+mj-lt"/>
              <a:buAutoNum type="alphaUcPeriod"/>
            </a:pPr>
            <a:r>
              <a:rPr lang="en-US" sz="2800" b="1" dirty="0">
                <a:solidFill>
                  <a:srgbClr val="F8425C"/>
                </a:solidFill>
              </a:rPr>
              <a:t>It will decrease as the habitat suitable for polar bears decreases.</a:t>
            </a:r>
          </a:p>
          <a:p>
            <a:pPr marL="342900" lvl="0" indent="-342900">
              <a:buFont typeface="+mj-lt"/>
              <a:buAutoNum type="alphaUcPeriod"/>
            </a:pPr>
            <a:r>
              <a:rPr lang="en-US" sz="2800" b="1" dirty="0">
                <a:solidFill>
                  <a:srgbClr val="F8425C"/>
                </a:solidFill>
              </a:rPr>
              <a:t>It will decrease because polar bears will become easier to hunt.</a:t>
            </a:r>
          </a:p>
        </p:txBody>
      </p:sp>
    </p:spTree>
    <p:extLst>
      <p:ext uri="{BB962C8B-B14F-4D97-AF65-F5344CB8AC3E}">
        <p14:creationId xmlns:p14="http://schemas.microsoft.com/office/powerpoint/2010/main" val="128829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19" y="467360"/>
            <a:ext cx="10461859" cy="1233424"/>
          </a:xfrm>
        </p:spPr>
        <p:txBody>
          <a:bodyPr/>
          <a:lstStyle/>
          <a:p>
            <a:r>
              <a:rPr lang="en-US" b="1" dirty="0" smtClean="0">
                <a:solidFill>
                  <a:schemeClr val="tx2"/>
                </a:solidFill>
              </a:rPr>
              <a:t>What to staple &amp; turn in…</a:t>
            </a:r>
            <a:endParaRPr lang="en-US" sz="3200" u="sng" dirty="0">
              <a:solidFill>
                <a:schemeClr val="tx2"/>
              </a:solidFill>
            </a:endParaRPr>
          </a:p>
        </p:txBody>
      </p:sp>
      <p:sp>
        <p:nvSpPr>
          <p:cNvPr id="6" name="Content Placeholder 2"/>
          <p:cNvSpPr>
            <a:spLocks noGrp="1"/>
          </p:cNvSpPr>
          <p:nvPr>
            <p:ph idx="1"/>
          </p:nvPr>
        </p:nvSpPr>
        <p:spPr>
          <a:xfrm>
            <a:off x="1431758" y="1700784"/>
            <a:ext cx="10274968" cy="2358189"/>
          </a:xfrm>
        </p:spPr>
        <p:txBody>
          <a:bodyPr>
            <a:normAutofit/>
          </a:bodyPr>
          <a:lstStyle/>
          <a:p>
            <a:pPr marL="514350" indent="-514350"/>
            <a:r>
              <a:rPr lang="en-US" sz="2800" b="1" dirty="0" smtClean="0">
                <a:solidFill>
                  <a:schemeClr val="accent1">
                    <a:lumMod val="60000"/>
                    <a:lumOff val="40000"/>
                  </a:schemeClr>
                </a:solidFill>
                <a:latin typeface="Century Gothic" panose="020B0502020202020204" pitchFamily="34" charset="0"/>
              </a:rPr>
              <a:t>Notes with the engage, elaborate, and evaluate pieces</a:t>
            </a:r>
          </a:p>
          <a:p>
            <a:pPr marL="514350" indent="-514350"/>
            <a:r>
              <a:rPr lang="en-US" sz="2800" b="1" dirty="0" smtClean="0">
                <a:solidFill>
                  <a:schemeClr val="accent1">
                    <a:lumMod val="60000"/>
                    <a:lumOff val="40000"/>
                  </a:schemeClr>
                </a:solidFill>
                <a:latin typeface="Century Gothic" panose="020B0502020202020204" pitchFamily="34" charset="0"/>
              </a:rPr>
              <a:t>The </a:t>
            </a:r>
            <a:r>
              <a:rPr lang="en-US" sz="2800" b="1" u="sng" dirty="0" smtClean="0">
                <a:solidFill>
                  <a:schemeClr val="accent1">
                    <a:lumMod val="60000"/>
                    <a:lumOff val="40000"/>
                  </a:schemeClr>
                </a:solidFill>
                <a:latin typeface="Century Gothic" panose="020B0502020202020204" pitchFamily="34" charset="0"/>
              </a:rPr>
              <a:t>Texas Mosquito/Water Graphic Organizer </a:t>
            </a:r>
            <a:r>
              <a:rPr lang="en-US" sz="2800" b="1" dirty="0" smtClean="0">
                <a:solidFill>
                  <a:schemeClr val="accent1">
                    <a:lumMod val="60000"/>
                    <a:lumOff val="40000"/>
                  </a:schemeClr>
                </a:solidFill>
                <a:latin typeface="Century Gothic" panose="020B0502020202020204" pitchFamily="34" charset="0"/>
              </a:rPr>
              <a:t>page</a:t>
            </a:r>
            <a:endParaRPr lang="en-US" sz="2800" b="1" dirty="0">
              <a:solidFill>
                <a:schemeClr val="accent1">
                  <a:lumMod val="60000"/>
                  <a:lumOff val="40000"/>
                </a:schemeClr>
              </a:solidFill>
              <a:latin typeface="Century Gothic" panose="020B0502020202020204" pitchFamily="34" charset="0"/>
            </a:endParaRPr>
          </a:p>
        </p:txBody>
      </p:sp>
    </p:spTree>
    <p:extLst>
      <p:ext uri="{BB962C8B-B14F-4D97-AF65-F5344CB8AC3E}">
        <p14:creationId xmlns:p14="http://schemas.microsoft.com/office/powerpoint/2010/main" val="281567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solidFill>
                  <a:schemeClr val="tx2"/>
                </a:solidFill>
              </a:rPr>
              <a:t>Standards</a:t>
            </a:r>
            <a:endParaRPr lang="en-US" dirty="0">
              <a:solidFill>
                <a:schemeClr val="tx2"/>
              </a:solidFill>
            </a:endParaRPr>
          </a:p>
        </p:txBody>
      </p:sp>
      <p:sp>
        <p:nvSpPr>
          <p:cNvPr id="14" name="Content Placeholder 13"/>
          <p:cNvSpPr>
            <a:spLocks noGrp="1"/>
          </p:cNvSpPr>
          <p:nvPr>
            <p:ph idx="1"/>
          </p:nvPr>
        </p:nvSpPr>
        <p:spPr/>
        <p:txBody>
          <a:bodyPr>
            <a:normAutofit/>
          </a:bodyPr>
          <a:lstStyle/>
          <a:p>
            <a:r>
              <a:rPr lang="en-US" sz="2800" b="1" dirty="0">
                <a:solidFill>
                  <a:schemeClr val="accent1"/>
                </a:solidFill>
              </a:rPr>
              <a:t>SC.912.L.17.5 </a:t>
            </a:r>
            <a:r>
              <a:rPr lang="en-US" sz="2800" b="1" dirty="0" smtClean="0">
                <a:solidFill>
                  <a:schemeClr val="accent1"/>
                </a:solidFill>
              </a:rPr>
              <a:t>Analyze </a:t>
            </a:r>
            <a:r>
              <a:rPr lang="en-US" sz="2800" dirty="0">
                <a:solidFill>
                  <a:schemeClr val="accent1"/>
                </a:solidFill>
              </a:rPr>
              <a:t>how population size is determined by births, deaths, immigration, emigration, and limiting factors (biotic and abiotic) that determine carrying capacity. 	</a:t>
            </a:r>
          </a:p>
          <a:p>
            <a:r>
              <a:rPr lang="en-US" sz="2800" b="1" dirty="0">
                <a:solidFill>
                  <a:schemeClr val="accent1"/>
                </a:solidFill>
              </a:rPr>
              <a:t>SC.912.L.17.4 </a:t>
            </a:r>
            <a:r>
              <a:rPr lang="en-US" sz="2800" b="1" dirty="0" smtClean="0">
                <a:solidFill>
                  <a:schemeClr val="accent1"/>
                </a:solidFill>
              </a:rPr>
              <a:t>Describe </a:t>
            </a:r>
            <a:r>
              <a:rPr lang="en-US" sz="2800" dirty="0">
                <a:solidFill>
                  <a:schemeClr val="accent1"/>
                </a:solidFill>
              </a:rPr>
              <a:t>changes in ecosystems resulting from seasonal variations, climate change and succession. 	</a:t>
            </a:r>
          </a:p>
          <a:p>
            <a:r>
              <a:rPr lang="en-US" sz="2800" b="1" dirty="0" smtClean="0">
                <a:solidFill>
                  <a:schemeClr val="accent1"/>
                </a:solidFill>
              </a:rPr>
              <a:t>SC.912.L.17.2 Explain </a:t>
            </a:r>
            <a:r>
              <a:rPr lang="en-US" sz="2800" dirty="0">
                <a:solidFill>
                  <a:schemeClr val="accent1"/>
                </a:solidFill>
              </a:rPr>
              <a:t>the general distribution of life in aquatic systems as a function of chemistry, geography, light, depth, salinity, and temperature.</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solidFill>
                  <a:schemeClr val="tx2"/>
                </a:solidFill>
              </a:rPr>
              <a:t>Guiding Questions</a:t>
            </a:r>
            <a:endParaRPr lang="en-US" dirty="0">
              <a:solidFill>
                <a:schemeClr val="tx2"/>
              </a:solidFill>
            </a:endParaRPr>
          </a:p>
        </p:txBody>
      </p:sp>
      <p:sp>
        <p:nvSpPr>
          <p:cNvPr id="14" name="Content Placeholder 13"/>
          <p:cNvSpPr>
            <a:spLocks noGrp="1"/>
          </p:cNvSpPr>
          <p:nvPr>
            <p:ph idx="1"/>
          </p:nvPr>
        </p:nvSpPr>
        <p:spPr/>
        <p:txBody>
          <a:bodyPr>
            <a:normAutofit/>
          </a:bodyPr>
          <a:lstStyle/>
          <a:p>
            <a:r>
              <a:rPr lang="en-US" sz="2800" b="1" dirty="0" smtClean="0">
                <a:solidFill>
                  <a:schemeClr val="accent1"/>
                </a:solidFill>
              </a:rPr>
              <a:t>How </a:t>
            </a:r>
            <a:r>
              <a:rPr lang="en-US" sz="2800" b="1" dirty="0">
                <a:solidFill>
                  <a:schemeClr val="accent1"/>
                </a:solidFill>
              </a:rPr>
              <a:t>do environmental and genetic </a:t>
            </a:r>
            <a:r>
              <a:rPr lang="en-US" sz="2800" b="1" dirty="0" smtClean="0">
                <a:solidFill>
                  <a:schemeClr val="accent1"/>
                </a:solidFill>
              </a:rPr>
              <a:t>factors </a:t>
            </a:r>
            <a:r>
              <a:rPr lang="en-US" sz="2800" b="1" dirty="0">
                <a:solidFill>
                  <a:schemeClr val="accent1"/>
                </a:solidFill>
              </a:rPr>
              <a:t>work together to cause evolutionary changes in organisms?</a:t>
            </a:r>
          </a:p>
          <a:p>
            <a:r>
              <a:rPr lang="en-US" sz="2800" b="1" dirty="0" smtClean="0">
                <a:solidFill>
                  <a:schemeClr val="accent1"/>
                </a:solidFill>
              </a:rPr>
              <a:t>How </a:t>
            </a:r>
            <a:r>
              <a:rPr lang="en-US" sz="2800" b="1" dirty="0">
                <a:solidFill>
                  <a:schemeClr val="accent1"/>
                </a:solidFill>
              </a:rPr>
              <a:t>do multiple factors interact to determine population size?</a:t>
            </a:r>
          </a:p>
          <a:p>
            <a:r>
              <a:rPr lang="en-US" sz="2800" b="1" dirty="0" smtClean="0">
                <a:solidFill>
                  <a:schemeClr val="accent1"/>
                </a:solidFill>
              </a:rPr>
              <a:t>How </a:t>
            </a:r>
            <a:r>
              <a:rPr lang="en-US" sz="2800" b="1" dirty="0">
                <a:solidFill>
                  <a:schemeClr val="accent1"/>
                </a:solidFill>
              </a:rPr>
              <a:t>can we describe the conditions that may cause changes in ecosystems over time?</a:t>
            </a:r>
          </a:p>
        </p:txBody>
      </p:sp>
    </p:spTree>
    <p:extLst>
      <p:ext uri="{BB962C8B-B14F-4D97-AF65-F5344CB8AC3E}">
        <p14:creationId xmlns:p14="http://schemas.microsoft.com/office/powerpoint/2010/main" val="94864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72457" y="336888"/>
            <a:ext cx="10818490" cy="1132113"/>
          </a:xfrm>
        </p:spPr>
        <p:txBody>
          <a:bodyPr>
            <a:noAutofit/>
          </a:bodyPr>
          <a:lstStyle/>
          <a:p>
            <a:r>
              <a:rPr lang="en-US" sz="4000" b="1" dirty="0" smtClean="0">
                <a:solidFill>
                  <a:schemeClr val="tx2"/>
                </a:solidFill>
              </a:rPr>
              <a:t>Engage</a:t>
            </a:r>
            <a:r>
              <a:rPr lang="en-US" sz="4000" dirty="0" smtClean="0">
                <a:solidFill>
                  <a:schemeClr val="tx2"/>
                </a:solidFill>
              </a:rPr>
              <a:t> – 1 sheet for all notes/assignments today							</a:t>
            </a:r>
            <a:endParaRPr lang="en-US" sz="4000" dirty="0">
              <a:solidFill>
                <a:schemeClr val="tx2"/>
              </a:solidFill>
            </a:endParaRPr>
          </a:p>
        </p:txBody>
      </p:sp>
      <p:sp>
        <p:nvSpPr>
          <p:cNvPr id="14" name="Content Placeholder 13"/>
          <p:cNvSpPr>
            <a:spLocks noGrp="1"/>
          </p:cNvSpPr>
          <p:nvPr>
            <p:ph idx="1"/>
          </p:nvPr>
        </p:nvSpPr>
        <p:spPr>
          <a:xfrm>
            <a:off x="1161143" y="1132114"/>
            <a:ext cx="10406743" cy="5196115"/>
          </a:xfrm>
        </p:spPr>
        <p:txBody>
          <a:bodyPr>
            <a:normAutofit/>
          </a:bodyPr>
          <a:lstStyle/>
          <a:p>
            <a:pPr marL="45720" indent="0">
              <a:buNone/>
            </a:pPr>
            <a:r>
              <a:rPr lang="en-US" sz="3200" b="1" dirty="0" smtClean="0">
                <a:solidFill>
                  <a:schemeClr val="accent3">
                    <a:lumMod val="60000"/>
                    <a:lumOff val="40000"/>
                  </a:schemeClr>
                </a:solidFill>
              </a:rPr>
              <a:t>More Beans, Please!</a:t>
            </a:r>
          </a:p>
          <a:p>
            <a:r>
              <a:rPr lang="en-US" sz="3200" b="1" dirty="0" smtClean="0">
                <a:solidFill>
                  <a:schemeClr val="accent1">
                    <a:lumMod val="60000"/>
                    <a:lumOff val="40000"/>
                  </a:schemeClr>
                </a:solidFill>
              </a:rPr>
              <a:t>Beans represent organisms</a:t>
            </a:r>
          </a:p>
          <a:p>
            <a:r>
              <a:rPr lang="en-US" sz="2800" i="1" dirty="0" smtClean="0">
                <a:solidFill>
                  <a:schemeClr val="accent1">
                    <a:lumMod val="60000"/>
                    <a:lumOff val="40000"/>
                  </a:schemeClr>
                </a:solidFill>
              </a:rPr>
              <a:t>What 2 processes allow the beaker to hold an increasing amount of organisms?</a:t>
            </a:r>
          </a:p>
          <a:p>
            <a:r>
              <a:rPr lang="en-US" sz="2800" i="1" dirty="0" smtClean="0">
                <a:solidFill>
                  <a:schemeClr val="accent1">
                    <a:lumMod val="60000"/>
                    <a:lumOff val="40000"/>
                  </a:schemeClr>
                </a:solidFill>
              </a:rPr>
              <a:t>Watch the beans that overflow out of the beaker. What 2 processes are represented by these beans leaving the beaker?</a:t>
            </a:r>
          </a:p>
          <a:p>
            <a:pPr marL="560070" indent="-514350">
              <a:buFont typeface="+mj-lt"/>
              <a:buAutoNum type="arabicPeriod"/>
            </a:pPr>
            <a:r>
              <a:rPr lang="en-US" sz="2800" b="1" u="sng" dirty="0" smtClean="0">
                <a:solidFill>
                  <a:srgbClr val="F8425C"/>
                </a:solidFill>
              </a:rPr>
              <a:t>Make </a:t>
            </a:r>
            <a:r>
              <a:rPr lang="en-US" sz="2800" b="1" u="sng" dirty="0">
                <a:solidFill>
                  <a:srgbClr val="F8425C"/>
                </a:solidFill>
              </a:rPr>
              <a:t>a list of factors that limit the population of bean organisms from increasing beyond a certain size (carrying capacity). </a:t>
            </a:r>
            <a:endParaRPr lang="en-US" sz="2800" b="1" u="sng" dirty="0" smtClean="0">
              <a:solidFill>
                <a:srgbClr val="F8425C"/>
              </a:solidFill>
            </a:endParaRPr>
          </a:p>
          <a:p>
            <a:pPr marL="560070" indent="-514350">
              <a:buFont typeface="+mj-lt"/>
              <a:buAutoNum type="arabicPeriod"/>
            </a:pPr>
            <a:r>
              <a:rPr lang="en-US" sz="2800" b="1" u="sng" dirty="0" smtClean="0">
                <a:solidFill>
                  <a:srgbClr val="F8425C"/>
                </a:solidFill>
              </a:rPr>
              <a:t>Is it </a:t>
            </a:r>
            <a:r>
              <a:rPr lang="en-US" sz="2800" b="1" u="sng" dirty="0">
                <a:solidFill>
                  <a:srgbClr val="F8425C"/>
                </a:solidFill>
              </a:rPr>
              <a:t>possible to manipulate the size of the population beyond that certain </a:t>
            </a:r>
            <a:r>
              <a:rPr lang="en-US" sz="2800" b="1" u="sng" dirty="0" smtClean="0">
                <a:solidFill>
                  <a:srgbClr val="F8425C"/>
                </a:solidFill>
              </a:rPr>
              <a:t>size? </a:t>
            </a:r>
            <a:endParaRPr lang="en-US" sz="2800" b="1" u="sng" dirty="0">
              <a:solidFill>
                <a:srgbClr val="F8425C"/>
              </a:solidFill>
            </a:endParaRPr>
          </a:p>
        </p:txBody>
      </p:sp>
    </p:spTree>
    <p:extLst>
      <p:ext uri="{BB962C8B-B14F-4D97-AF65-F5344CB8AC3E}">
        <p14:creationId xmlns:p14="http://schemas.microsoft.com/office/powerpoint/2010/main" val="3550083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72457" y="272778"/>
            <a:ext cx="9878423" cy="579120"/>
          </a:xfrm>
        </p:spPr>
        <p:txBody>
          <a:bodyPr>
            <a:noAutofit/>
          </a:bodyPr>
          <a:lstStyle/>
          <a:p>
            <a:r>
              <a:rPr lang="en-US" sz="4000" dirty="0" smtClean="0">
                <a:solidFill>
                  <a:schemeClr val="tx2"/>
                </a:solidFill>
              </a:rPr>
              <a:t>Explore							10/7-8/15</a:t>
            </a:r>
            <a:endParaRPr lang="en-US" sz="4000" dirty="0">
              <a:solidFill>
                <a:schemeClr val="tx2"/>
              </a:solidFill>
            </a:endParaRPr>
          </a:p>
        </p:txBody>
      </p:sp>
      <p:sp>
        <p:nvSpPr>
          <p:cNvPr id="14" name="Content Placeholder 13"/>
          <p:cNvSpPr>
            <a:spLocks noGrp="1"/>
          </p:cNvSpPr>
          <p:nvPr>
            <p:ph idx="1"/>
          </p:nvPr>
        </p:nvSpPr>
        <p:spPr>
          <a:xfrm>
            <a:off x="1161143" y="1132114"/>
            <a:ext cx="10406743" cy="5196115"/>
          </a:xfrm>
        </p:spPr>
        <p:txBody>
          <a:bodyPr>
            <a:normAutofit/>
          </a:bodyPr>
          <a:lstStyle/>
          <a:p>
            <a:pPr marL="45720" indent="0">
              <a:buNone/>
            </a:pPr>
            <a:r>
              <a:rPr lang="en-US" sz="3200" b="1" i="1" dirty="0" smtClean="0">
                <a:solidFill>
                  <a:schemeClr val="accent3">
                    <a:lumMod val="60000"/>
                    <a:lumOff val="40000"/>
                  </a:schemeClr>
                </a:solidFill>
              </a:rPr>
              <a:t>(Population Ecology Lab – rabbits, foxes, resources)</a:t>
            </a:r>
            <a:endParaRPr lang="en-US" sz="2800" b="1" i="1" u="sng" dirty="0">
              <a:solidFill>
                <a:srgbClr val="E834CE"/>
              </a:solidFill>
            </a:endParaRPr>
          </a:p>
        </p:txBody>
      </p:sp>
    </p:spTree>
    <p:extLst>
      <p:ext uri="{BB962C8B-B14F-4D97-AF65-F5344CB8AC3E}">
        <p14:creationId xmlns:p14="http://schemas.microsoft.com/office/powerpoint/2010/main" val="13922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chemeClr val="tx2"/>
                </a:solidFill>
              </a:rPr>
              <a:t>Explain</a:t>
            </a:r>
            <a:endParaRPr lang="en-US" b="1" dirty="0">
              <a:solidFill>
                <a:schemeClr val="tx2"/>
              </a:solidFill>
            </a:endParaRPr>
          </a:p>
        </p:txBody>
      </p:sp>
      <p:sp>
        <p:nvSpPr>
          <p:cNvPr id="14" name="Content Placeholder 13"/>
          <p:cNvSpPr>
            <a:spLocks noGrp="1"/>
          </p:cNvSpPr>
          <p:nvPr>
            <p:ph idx="1"/>
          </p:nvPr>
        </p:nvSpPr>
        <p:spPr/>
        <p:txBody>
          <a:bodyPr>
            <a:normAutofit/>
          </a:bodyPr>
          <a:lstStyle/>
          <a:p>
            <a:r>
              <a:rPr lang="en-US" sz="3200" b="1" dirty="0">
                <a:solidFill>
                  <a:schemeClr val="accent1">
                    <a:lumMod val="60000"/>
                    <a:lumOff val="40000"/>
                  </a:schemeClr>
                </a:solidFill>
              </a:rPr>
              <a:t>Crash Course: Population Ecology Video</a:t>
            </a:r>
          </a:p>
          <a:p>
            <a:r>
              <a:rPr lang="en-US" sz="3200" b="1" dirty="0">
                <a:solidFill>
                  <a:schemeClr val="accent1">
                    <a:lumMod val="60000"/>
                    <a:lumOff val="40000"/>
                  </a:schemeClr>
                </a:solidFill>
              </a:rPr>
              <a:t>The Texas Mosquito Mystery </a:t>
            </a:r>
            <a:r>
              <a:rPr lang="en-US" sz="3200" b="1" u="sng" dirty="0">
                <a:solidFill>
                  <a:schemeClr val="accent1">
                    <a:lumMod val="60000"/>
                    <a:lumOff val="40000"/>
                  </a:schemeClr>
                </a:solidFill>
              </a:rPr>
              <a:t>Vocab Matrix WS</a:t>
            </a:r>
          </a:p>
          <a:p>
            <a:r>
              <a:rPr lang="en-US" sz="3200" b="1" dirty="0" smtClean="0">
                <a:solidFill>
                  <a:schemeClr val="accent1">
                    <a:lumMod val="60000"/>
                    <a:lumOff val="40000"/>
                  </a:schemeClr>
                </a:solidFill>
              </a:rPr>
              <a:t>Complete the </a:t>
            </a:r>
            <a:r>
              <a:rPr lang="en-US" sz="3200" b="1" u="sng" dirty="0" smtClean="0">
                <a:solidFill>
                  <a:schemeClr val="accent1">
                    <a:lumMod val="60000"/>
                    <a:lumOff val="40000"/>
                  </a:schemeClr>
                </a:solidFill>
              </a:rPr>
              <a:t>Life </a:t>
            </a:r>
            <a:r>
              <a:rPr lang="en-US" sz="3200" b="1" u="sng" dirty="0">
                <a:solidFill>
                  <a:schemeClr val="accent1">
                    <a:lumMod val="60000"/>
                    <a:lumOff val="40000"/>
                  </a:schemeClr>
                </a:solidFill>
              </a:rPr>
              <a:t>in the Water </a:t>
            </a:r>
            <a:r>
              <a:rPr lang="en-US" sz="3200" b="1" u="sng" dirty="0" smtClean="0">
                <a:solidFill>
                  <a:schemeClr val="accent1">
                    <a:lumMod val="60000"/>
                    <a:lumOff val="40000"/>
                  </a:schemeClr>
                </a:solidFill>
              </a:rPr>
              <a:t>Graphic Organizer</a:t>
            </a:r>
          </a:p>
          <a:p>
            <a:pPr lvl="1"/>
            <a:r>
              <a:rPr lang="en-US" sz="3000" b="1" i="1" dirty="0" smtClean="0">
                <a:solidFill>
                  <a:schemeClr val="accent1">
                    <a:lumMod val="60000"/>
                    <a:lumOff val="40000"/>
                  </a:schemeClr>
                </a:solidFill>
              </a:rPr>
              <a:t>Use your textbook</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3847" y="4362172"/>
            <a:ext cx="3657600" cy="2328672"/>
          </a:xfrm>
          <a:prstGeom prst="rect">
            <a:avLst/>
          </a:prstGeom>
        </p:spPr>
      </p:pic>
    </p:spTree>
    <p:extLst>
      <p:ext uri="{BB962C8B-B14F-4D97-AF65-F5344CB8AC3E}">
        <p14:creationId xmlns:p14="http://schemas.microsoft.com/office/powerpoint/2010/main" val="177476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20" y="467360"/>
            <a:ext cx="10365606" cy="1233424"/>
          </a:xfrm>
        </p:spPr>
        <p:txBody>
          <a:bodyPr>
            <a:normAutofit/>
          </a:bodyPr>
          <a:lstStyle/>
          <a:p>
            <a:r>
              <a:rPr lang="en-US" sz="3200" b="1" dirty="0" smtClean="0">
                <a:solidFill>
                  <a:schemeClr val="tx2"/>
                </a:solidFill>
              </a:rPr>
              <a:t>Elaborate – </a:t>
            </a:r>
            <a:r>
              <a:rPr lang="en-US" sz="3200" b="1" u="sng" dirty="0" smtClean="0">
                <a:solidFill>
                  <a:schemeClr val="tx2"/>
                </a:solidFill>
              </a:rPr>
              <a:t>Write answers on your own paper	10 pts.</a:t>
            </a:r>
            <a:endParaRPr lang="en-US" sz="3200" b="1" dirty="0">
              <a:solidFill>
                <a:schemeClr val="tx2"/>
              </a:solidFill>
            </a:endParaRPr>
          </a:p>
        </p:txBody>
      </p:sp>
      <p:sp>
        <p:nvSpPr>
          <p:cNvPr id="14" name="Content Placeholder 13"/>
          <p:cNvSpPr>
            <a:spLocks noGrp="1"/>
          </p:cNvSpPr>
          <p:nvPr>
            <p:ph sz="half" idx="1"/>
          </p:nvPr>
        </p:nvSpPr>
        <p:spPr/>
        <p:txBody>
          <a:bodyPr>
            <a:normAutofit fontScale="85000" lnSpcReduction="10000"/>
          </a:bodyPr>
          <a:lstStyle/>
          <a:p>
            <a:pPr marL="560070" indent="-514350">
              <a:buFont typeface="+mj-lt"/>
              <a:buAutoNum type="arabicPeriod"/>
            </a:pPr>
            <a:r>
              <a:rPr lang="en-US" sz="3200" b="1" dirty="0" smtClean="0">
                <a:solidFill>
                  <a:schemeClr val="accent1">
                    <a:lumMod val="60000"/>
                    <a:lumOff val="40000"/>
                  </a:schemeClr>
                </a:solidFill>
              </a:rPr>
              <a:t>Choose any species of plant or animal</a:t>
            </a:r>
          </a:p>
          <a:p>
            <a:pPr marL="560070" indent="-514350">
              <a:buFont typeface="+mj-lt"/>
              <a:buAutoNum type="arabicPeriod"/>
            </a:pPr>
            <a:r>
              <a:rPr lang="en-US" sz="3200" b="1" dirty="0" smtClean="0">
                <a:solidFill>
                  <a:schemeClr val="accent1">
                    <a:lumMod val="60000"/>
                    <a:lumOff val="40000"/>
                  </a:schemeClr>
                </a:solidFill>
              </a:rPr>
              <a:t>Tell the population size (how many individuals)</a:t>
            </a:r>
          </a:p>
        </p:txBody>
      </p:sp>
      <p:sp>
        <p:nvSpPr>
          <p:cNvPr id="2" name="Content Placeholder 1"/>
          <p:cNvSpPr>
            <a:spLocks noGrp="1"/>
          </p:cNvSpPr>
          <p:nvPr>
            <p:ph sz="half" idx="2"/>
          </p:nvPr>
        </p:nvSpPr>
        <p:spPr>
          <a:xfrm>
            <a:off x="6278880" y="1901952"/>
            <a:ext cx="5163152" cy="4123944"/>
          </a:xfrm>
        </p:spPr>
        <p:txBody>
          <a:bodyPr>
            <a:normAutofit fontScale="85000" lnSpcReduction="10000"/>
          </a:bodyPr>
          <a:lstStyle/>
          <a:p>
            <a:pPr marL="560070" indent="-514350">
              <a:buFont typeface="+mj-lt"/>
              <a:buAutoNum type="arabicPeriod" startAt="3"/>
            </a:pPr>
            <a:r>
              <a:rPr lang="en-US" sz="3200" b="1" dirty="0">
                <a:solidFill>
                  <a:schemeClr val="accent1">
                    <a:lumMod val="60000"/>
                    <a:lumOff val="40000"/>
                  </a:schemeClr>
                </a:solidFill>
              </a:rPr>
              <a:t>Create a 2 paragraph story that includes </a:t>
            </a:r>
            <a:r>
              <a:rPr lang="en-US" sz="3200" b="1" dirty="0" smtClean="0">
                <a:solidFill>
                  <a:schemeClr val="accent1">
                    <a:lumMod val="60000"/>
                    <a:lumOff val="40000"/>
                  </a:schemeClr>
                </a:solidFill>
              </a:rPr>
              <a:t>the following changes to your population:</a:t>
            </a:r>
            <a:endParaRPr lang="en-US" sz="3200" b="1" dirty="0">
              <a:solidFill>
                <a:schemeClr val="accent1">
                  <a:lumMod val="60000"/>
                  <a:lumOff val="40000"/>
                </a:schemeClr>
              </a:solidFill>
            </a:endParaRPr>
          </a:p>
          <a:p>
            <a:pPr lvl="1"/>
            <a:r>
              <a:rPr lang="en-US" sz="3200" b="1" dirty="0" smtClean="0"/>
              <a:t>Births</a:t>
            </a:r>
          </a:p>
          <a:p>
            <a:pPr lvl="1"/>
            <a:r>
              <a:rPr lang="en-US" sz="3200" b="1" dirty="0" smtClean="0"/>
              <a:t>Deaths</a:t>
            </a:r>
          </a:p>
          <a:p>
            <a:pPr lvl="1"/>
            <a:r>
              <a:rPr lang="en-US" sz="3200" b="1" dirty="0" smtClean="0"/>
              <a:t>Immigration</a:t>
            </a:r>
          </a:p>
          <a:p>
            <a:pPr lvl="1"/>
            <a:r>
              <a:rPr lang="en-US" sz="3200" b="1" dirty="0" smtClean="0"/>
              <a:t>Emigration</a:t>
            </a:r>
          </a:p>
          <a:p>
            <a:pPr lvl="1"/>
            <a:r>
              <a:rPr lang="en-US" sz="3200" b="1" dirty="0"/>
              <a:t>L</a:t>
            </a:r>
            <a:r>
              <a:rPr lang="en-US" sz="3200" b="1" dirty="0" smtClean="0"/>
              <a:t>imiting </a:t>
            </a:r>
            <a:r>
              <a:rPr lang="en-US" sz="3200" b="1" dirty="0"/>
              <a:t>factors (biotic and abiotic) that determine carrying </a:t>
            </a:r>
            <a:r>
              <a:rPr lang="en-US" sz="3200" b="1" dirty="0" smtClean="0"/>
              <a:t>capacity</a:t>
            </a:r>
            <a:endParaRPr lang="en-US" sz="3200" b="1" dirty="0"/>
          </a:p>
          <a:p>
            <a:endParaRPr lang="en-US" dirty="0"/>
          </a:p>
        </p:txBody>
      </p:sp>
    </p:spTree>
    <p:extLst>
      <p:ext uri="{BB962C8B-B14F-4D97-AF65-F5344CB8AC3E}">
        <p14:creationId xmlns:p14="http://schemas.microsoft.com/office/powerpoint/2010/main" val="3127061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19" y="467360"/>
            <a:ext cx="10461859" cy="1233424"/>
          </a:xfrm>
        </p:spPr>
        <p:txBody>
          <a:bodyPr/>
          <a:lstStyle/>
          <a:p>
            <a:r>
              <a:rPr lang="en-US" b="1" dirty="0" smtClean="0">
                <a:solidFill>
                  <a:schemeClr val="tx2"/>
                </a:solidFill>
              </a:rPr>
              <a:t>Evaluate</a:t>
            </a:r>
            <a:r>
              <a:rPr lang="en-US" dirty="0" smtClean="0">
                <a:solidFill>
                  <a:schemeClr val="tx2"/>
                </a:solidFill>
              </a:rPr>
              <a:t> – </a:t>
            </a:r>
            <a:r>
              <a:rPr lang="en-US" sz="3200" u="sng" dirty="0" smtClean="0">
                <a:solidFill>
                  <a:schemeClr val="tx2"/>
                </a:solidFill>
              </a:rPr>
              <a:t>Write the letter only					1 pt.</a:t>
            </a:r>
            <a:endParaRPr lang="en-US" sz="3200" u="sng" dirty="0">
              <a:solidFill>
                <a:schemeClr val="tx2"/>
              </a:solidFill>
            </a:endParaRPr>
          </a:p>
        </p:txBody>
      </p:sp>
      <p:sp>
        <p:nvSpPr>
          <p:cNvPr id="6" name="Content Placeholder 2"/>
          <p:cNvSpPr>
            <a:spLocks noGrp="1"/>
          </p:cNvSpPr>
          <p:nvPr>
            <p:ph idx="1"/>
          </p:nvPr>
        </p:nvSpPr>
        <p:spPr>
          <a:xfrm>
            <a:off x="1431758" y="1700784"/>
            <a:ext cx="10274968" cy="2358189"/>
          </a:xfrm>
        </p:spPr>
        <p:txBody>
          <a:bodyPr>
            <a:normAutofit/>
          </a:bodyPr>
          <a:lstStyle/>
          <a:p>
            <a:pPr marL="514350" lvl="0" indent="-514350">
              <a:buFont typeface="+mj-lt"/>
              <a:buAutoNum type="arabicPeriod"/>
            </a:pPr>
            <a:r>
              <a:rPr lang="en-US" sz="2600" b="1" dirty="0">
                <a:solidFill>
                  <a:schemeClr val="accent1">
                    <a:lumMod val="60000"/>
                    <a:lumOff val="40000"/>
                  </a:schemeClr>
                </a:solidFill>
                <a:latin typeface="Century Gothic" panose="020B0502020202020204" pitchFamily="34" charset="0"/>
              </a:rPr>
              <a:t>The diagram shows the flow of energy in a forest ecosystem. One year, a disease affecting lizards caused a widespread decline in their population. Which of the following is the most likely consequence of this event</a:t>
            </a:r>
            <a:r>
              <a:rPr lang="en-US" sz="2600" b="1" dirty="0" smtClean="0">
                <a:solidFill>
                  <a:schemeClr val="accent1">
                    <a:lumMod val="60000"/>
                    <a:lumOff val="40000"/>
                  </a:schemeClr>
                </a:solidFill>
                <a:latin typeface="Century Gothic" panose="020B0502020202020204" pitchFamily="34" charset="0"/>
              </a:rPr>
              <a:t>?</a:t>
            </a:r>
          </a:p>
          <a:p>
            <a:pPr marL="0" lvl="0" indent="0">
              <a:buNone/>
            </a:pPr>
            <a:endParaRPr lang="en-US" dirty="0" smtClean="0"/>
          </a:p>
          <a:p>
            <a:pPr marL="0" lvl="0" indent="0">
              <a:buNone/>
            </a:pPr>
            <a:endParaRPr lang="en-US" dirty="0"/>
          </a:p>
          <a:p>
            <a:pPr marL="0" indent="0">
              <a:buNone/>
            </a:pPr>
            <a:endParaRPr lang="en-US" dirty="0"/>
          </a:p>
        </p:txBody>
      </p:sp>
      <p:pic>
        <p:nvPicPr>
          <p:cNvPr id="7" name="Picture 6" descr="http://focus.florida-achieves.com/student/images/science/51/L175MC1.gif"/>
          <p:cNvPicPr/>
          <p:nvPr/>
        </p:nvPicPr>
        <p:blipFill>
          <a:blip r:embed="rId3">
            <a:extLst>
              <a:ext uri="{28A0092B-C50C-407E-A947-70E740481C1C}">
                <a14:useLocalDpi xmlns:a14="http://schemas.microsoft.com/office/drawing/2010/main" val="0"/>
              </a:ext>
            </a:extLst>
          </a:blip>
          <a:srcRect/>
          <a:stretch>
            <a:fillRect/>
          </a:stretch>
        </p:blipFill>
        <p:spPr bwMode="auto">
          <a:xfrm>
            <a:off x="0" y="3224463"/>
            <a:ext cx="5739063" cy="3633537"/>
          </a:xfrm>
          <a:prstGeom prst="rect">
            <a:avLst/>
          </a:prstGeom>
          <a:noFill/>
          <a:ln>
            <a:noFill/>
          </a:ln>
        </p:spPr>
      </p:pic>
      <p:sp>
        <p:nvSpPr>
          <p:cNvPr id="8" name="Rectangle 7"/>
          <p:cNvSpPr/>
          <p:nvPr/>
        </p:nvSpPr>
        <p:spPr>
          <a:xfrm>
            <a:off x="6096000" y="3476515"/>
            <a:ext cx="5967663" cy="1815882"/>
          </a:xfrm>
          <a:prstGeom prst="rect">
            <a:avLst/>
          </a:prstGeom>
        </p:spPr>
        <p:txBody>
          <a:bodyPr wrap="square">
            <a:spAutoFit/>
          </a:bodyPr>
          <a:lstStyle/>
          <a:p>
            <a:pPr marL="342900" lvl="0" indent="-342900">
              <a:buFont typeface="+mj-lt"/>
              <a:buAutoNum type="alphaUcPeriod"/>
            </a:pPr>
            <a:r>
              <a:rPr lang="en-US" sz="2800" b="1" dirty="0">
                <a:solidFill>
                  <a:srgbClr val="F8425C"/>
                </a:solidFill>
              </a:rPr>
              <a:t>a decrease in the bird population</a:t>
            </a:r>
          </a:p>
          <a:p>
            <a:pPr marL="342900" lvl="0" indent="-342900">
              <a:buFont typeface="+mj-lt"/>
              <a:buAutoNum type="alphaUcPeriod"/>
            </a:pPr>
            <a:r>
              <a:rPr lang="en-US" sz="2800" b="1" dirty="0">
                <a:solidFill>
                  <a:srgbClr val="F8425C"/>
                </a:solidFill>
              </a:rPr>
              <a:t>an increase in the snake population</a:t>
            </a:r>
          </a:p>
          <a:p>
            <a:pPr marL="342900" lvl="0" indent="-342900">
              <a:buFont typeface="+mj-lt"/>
              <a:buAutoNum type="alphaUcPeriod"/>
            </a:pPr>
            <a:r>
              <a:rPr lang="en-US" sz="2800" b="1" dirty="0">
                <a:solidFill>
                  <a:srgbClr val="F8425C"/>
                </a:solidFill>
              </a:rPr>
              <a:t>a decrease in the acorn population</a:t>
            </a:r>
          </a:p>
          <a:p>
            <a:pPr marL="342900" lvl="0" indent="-342900">
              <a:buFont typeface="+mj-lt"/>
              <a:buAutoNum type="alphaUcPeriod"/>
            </a:pPr>
            <a:r>
              <a:rPr lang="en-US" sz="2800" b="1" dirty="0">
                <a:solidFill>
                  <a:srgbClr val="F8425C"/>
                </a:solidFill>
              </a:rPr>
              <a:t>an increase in the insect population</a:t>
            </a:r>
          </a:p>
        </p:txBody>
      </p:sp>
    </p:spTree>
    <p:extLst>
      <p:ext uri="{BB962C8B-B14F-4D97-AF65-F5344CB8AC3E}">
        <p14:creationId xmlns:p14="http://schemas.microsoft.com/office/powerpoint/2010/main" val="412809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19" y="467360"/>
            <a:ext cx="10461859" cy="1233424"/>
          </a:xfrm>
        </p:spPr>
        <p:txBody>
          <a:bodyPr/>
          <a:lstStyle/>
          <a:p>
            <a:r>
              <a:rPr lang="en-US" b="1" dirty="0" smtClean="0">
                <a:solidFill>
                  <a:schemeClr val="tx2"/>
                </a:solidFill>
              </a:rPr>
              <a:t>Evaluate</a:t>
            </a:r>
            <a:r>
              <a:rPr lang="en-US" dirty="0" smtClean="0">
                <a:solidFill>
                  <a:schemeClr val="tx2"/>
                </a:solidFill>
              </a:rPr>
              <a:t> – </a:t>
            </a:r>
            <a:r>
              <a:rPr lang="en-US" sz="3200" u="sng" dirty="0" smtClean="0">
                <a:solidFill>
                  <a:schemeClr val="tx2"/>
                </a:solidFill>
              </a:rPr>
              <a:t>Write the letter only					1 pt.</a:t>
            </a:r>
            <a:endParaRPr lang="en-US" sz="3200" u="sng" dirty="0">
              <a:solidFill>
                <a:schemeClr val="tx2"/>
              </a:solidFill>
            </a:endParaRPr>
          </a:p>
        </p:txBody>
      </p:sp>
      <p:sp>
        <p:nvSpPr>
          <p:cNvPr id="6" name="Content Placeholder 2"/>
          <p:cNvSpPr>
            <a:spLocks noGrp="1"/>
          </p:cNvSpPr>
          <p:nvPr>
            <p:ph idx="1"/>
          </p:nvPr>
        </p:nvSpPr>
        <p:spPr>
          <a:xfrm>
            <a:off x="1431758" y="1700784"/>
            <a:ext cx="10274968" cy="2358189"/>
          </a:xfrm>
        </p:spPr>
        <p:txBody>
          <a:bodyPr>
            <a:normAutofit/>
          </a:bodyPr>
          <a:lstStyle/>
          <a:p>
            <a:pPr marL="514350" lvl="0" indent="-514350">
              <a:buFont typeface="+mj-lt"/>
              <a:buAutoNum type="arabicPeriod" startAt="2"/>
            </a:pPr>
            <a:r>
              <a:rPr lang="en-US" sz="2600" b="1" dirty="0">
                <a:solidFill>
                  <a:schemeClr val="accent1">
                    <a:lumMod val="60000"/>
                    <a:lumOff val="40000"/>
                  </a:schemeClr>
                </a:solidFill>
                <a:latin typeface="Century Gothic" panose="020B0502020202020204" pitchFamily="34" charset="0"/>
              </a:rPr>
              <a:t>In a marsh ecosystem, alligators, </a:t>
            </a:r>
            <a:r>
              <a:rPr lang="en-US" sz="2600" b="1" dirty="0" err="1">
                <a:solidFill>
                  <a:schemeClr val="accent1">
                    <a:lumMod val="60000"/>
                    <a:lumOff val="40000"/>
                  </a:schemeClr>
                </a:solidFill>
                <a:latin typeface="Century Gothic" panose="020B0502020202020204" pitchFamily="34" charset="0"/>
              </a:rPr>
              <a:t>woodstorks</a:t>
            </a:r>
            <a:r>
              <a:rPr lang="en-US" sz="2600" b="1" dirty="0">
                <a:solidFill>
                  <a:schemeClr val="accent1">
                    <a:lumMod val="60000"/>
                    <a:lumOff val="40000"/>
                  </a:schemeClr>
                </a:solidFill>
                <a:latin typeface="Century Gothic" panose="020B0502020202020204" pitchFamily="34" charset="0"/>
              </a:rPr>
              <a:t>, muskrats, cattails, ferns, and grasses make up a food web. If a disease eliminates the fern population, which of the following is the most likely consequence</a:t>
            </a:r>
            <a:r>
              <a:rPr lang="en-US" sz="2600" b="1" dirty="0" smtClean="0">
                <a:solidFill>
                  <a:schemeClr val="accent1">
                    <a:lumMod val="60000"/>
                    <a:lumOff val="40000"/>
                  </a:schemeClr>
                </a:solidFill>
                <a:latin typeface="Century Gothic" panose="020B0502020202020204" pitchFamily="34" charset="0"/>
              </a:rPr>
              <a:t>?</a:t>
            </a:r>
            <a:endParaRPr lang="en-US" dirty="0" smtClean="0"/>
          </a:p>
          <a:p>
            <a:pPr marL="0" lvl="0" indent="0">
              <a:buNone/>
            </a:pPr>
            <a:endParaRPr lang="en-US" dirty="0"/>
          </a:p>
          <a:p>
            <a:pPr marL="0" indent="0">
              <a:buNone/>
            </a:pPr>
            <a:endParaRPr lang="en-US" dirty="0"/>
          </a:p>
        </p:txBody>
      </p:sp>
      <p:sp>
        <p:nvSpPr>
          <p:cNvPr id="8" name="Rectangle 7"/>
          <p:cNvSpPr/>
          <p:nvPr/>
        </p:nvSpPr>
        <p:spPr>
          <a:xfrm>
            <a:off x="1341119" y="3572768"/>
            <a:ext cx="10722544" cy="1815882"/>
          </a:xfrm>
          <a:prstGeom prst="rect">
            <a:avLst/>
          </a:prstGeom>
        </p:spPr>
        <p:txBody>
          <a:bodyPr wrap="square">
            <a:spAutoFit/>
          </a:bodyPr>
          <a:lstStyle/>
          <a:p>
            <a:pPr marL="342900" lvl="0" indent="-342900">
              <a:buFont typeface="+mj-lt"/>
              <a:buAutoNum type="alphaUcPeriod"/>
            </a:pPr>
            <a:r>
              <a:rPr lang="en-US" sz="2800" b="1" dirty="0">
                <a:solidFill>
                  <a:srgbClr val="F8425C"/>
                </a:solidFill>
              </a:rPr>
              <a:t>The herbivores would consume the decomposers.</a:t>
            </a:r>
          </a:p>
          <a:p>
            <a:pPr marL="342900" lvl="0" indent="-342900">
              <a:buFont typeface="+mj-lt"/>
              <a:buAutoNum type="alphaUcPeriod"/>
            </a:pPr>
            <a:r>
              <a:rPr lang="en-US" sz="2800" b="1" dirty="0">
                <a:solidFill>
                  <a:srgbClr val="F8425C"/>
                </a:solidFill>
              </a:rPr>
              <a:t>The carnivores would adapt to become herbivores.</a:t>
            </a:r>
          </a:p>
          <a:p>
            <a:pPr marL="342900" lvl="0" indent="-342900">
              <a:buFont typeface="+mj-lt"/>
              <a:buAutoNum type="alphaUcPeriod"/>
            </a:pPr>
            <a:r>
              <a:rPr lang="en-US" sz="2800" b="1" dirty="0">
                <a:solidFill>
                  <a:srgbClr val="F8425C"/>
                </a:solidFill>
              </a:rPr>
              <a:t>The animals relying solely on ferns for food would die out.</a:t>
            </a:r>
          </a:p>
          <a:p>
            <a:pPr marL="342900" lvl="0" indent="-342900">
              <a:buFont typeface="+mj-lt"/>
              <a:buAutoNum type="alphaUcPeriod"/>
            </a:pPr>
            <a:r>
              <a:rPr lang="en-US" sz="2800" b="1" dirty="0">
                <a:solidFill>
                  <a:srgbClr val="F8425C"/>
                </a:solidFill>
              </a:rPr>
              <a:t>All trophic levels would be affected except the top consumers.</a:t>
            </a:r>
          </a:p>
        </p:txBody>
      </p:sp>
    </p:spTree>
    <p:extLst>
      <p:ext uri="{BB962C8B-B14F-4D97-AF65-F5344CB8AC3E}">
        <p14:creationId xmlns:p14="http://schemas.microsoft.com/office/powerpoint/2010/main" val="5048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203</TotalTime>
  <Words>768</Words>
  <Application>Microsoft Office PowerPoint</Application>
  <PresentationFormat>Widescreen</PresentationFormat>
  <Paragraphs>88</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Banded Design Teal 16x9</vt:lpstr>
      <vt:lpstr>Population Biology</vt:lpstr>
      <vt:lpstr>Standards</vt:lpstr>
      <vt:lpstr>Guiding Questions</vt:lpstr>
      <vt:lpstr>Engage – 1 sheet for all notes/assignments today       </vt:lpstr>
      <vt:lpstr>Explore       10/7-8/15</vt:lpstr>
      <vt:lpstr>Explain</vt:lpstr>
      <vt:lpstr>Elaborate – Write answers on your own paper 10 pts.</vt:lpstr>
      <vt:lpstr>Evaluate – Write the letter only     1 pt.</vt:lpstr>
      <vt:lpstr>Evaluate – Write the letter only     1 pt.</vt:lpstr>
      <vt:lpstr>Evaluate – Write the letter only     1 pt.</vt:lpstr>
      <vt:lpstr>Evaluate – Write the letter only     1 pt.</vt:lpstr>
      <vt:lpstr>What to staple &amp; turn 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Biology</dc:title>
  <dc:creator>McCabe, Ashley</dc:creator>
  <cp:keywords/>
  <cp:lastModifiedBy>McCabe, Ashley</cp:lastModifiedBy>
  <cp:revision>43</cp:revision>
  <cp:lastPrinted>2015-10-05T14:23:44Z</cp:lastPrinted>
  <dcterms:created xsi:type="dcterms:W3CDTF">2015-10-02T10:32:48Z</dcterms:created>
  <dcterms:modified xsi:type="dcterms:W3CDTF">2015-10-07T13:42:16Z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