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3"/>
  </p:notesMasterIdLst>
  <p:sldIdLst>
    <p:sldId id="256" r:id="rId2"/>
    <p:sldId id="257" r:id="rId3"/>
    <p:sldId id="258" r:id="rId4"/>
    <p:sldId id="271" r:id="rId5"/>
    <p:sldId id="259" r:id="rId6"/>
    <p:sldId id="276" r:id="rId7"/>
    <p:sldId id="301" r:id="rId8"/>
    <p:sldId id="260" r:id="rId9"/>
    <p:sldId id="264" r:id="rId10"/>
    <p:sldId id="265" r:id="rId11"/>
    <p:sldId id="266" r:id="rId12"/>
    <p:sldId id="267" r:id="rId13"/>
    <p:sldId id="268" r:id="rId14"/>
    <p:sldId id="269" r:id="rId15"/>
    <p:sldId id="275" r:id="rId16"/>
    <p:sldId id="272" r:id="rId17"/>
    <p:sldId id="273" r:id="rId18"/>
    <p:sldId id="274" r:id="rId19"/>
    <p:sldId id="303" r:id="rId20"/>
    <p:sldId id="277" r:id="rId21"/>
    <p:sldId id="278" r:id="rId22"/>
    <p:sldId id="300" r:id="rId23"/>
    <p:sldId id="279" r:id="rId24"/>
    <p:sldId id="280" r:id="rId25"/>
    <p:sldId id="288" r:id="rId26"/>
    <p:sldId id="295" r:id="rId27"/>
    <p:sldId id="281" r:id="rId28"/>
    <p:sldId id="282" r:id="rId29"/>
    <p:sldId id="289" r:id="rId30"/>
    <p:sldId id="285" r:id="rId31"/>
    <p:sldId id="284" r:id="rId32"/>
    <p:sldId id="290" r:id="rId33"/>
    <p:sldId id="298" r:id="rId34"/>
    <p:sldId id="292" r:id="rId35"/>
    <p:sldId id="291" r:id="rId36"/>
    <p:sldId id="293" r:id="rId37"/>
    <p:sldId id="294" r:id="rId38"/>
    <p:sldId id="296" r:id="rId39"/>
    <p:sldId id="297" r:id="rId40"/>
    <p:sldId id="283" r:id="rId41"/>
    <p:sldId id="2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5DAB"/>
    <a:srgbClr val="934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88824" autoAdjust="0"/>
  </p:normalViewPr>
  <p:slideViewPr>
    <p:cSldViewPr snapToGrid="0">
      <p:cViewPr varScale="1">
        <p:scale>
          <a:sx n="82" d="100"/>
          <a:sy n="82" d="100"/>
        </p:scale>
        <p:origin x="4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39D111-E98C-4201-A996-292B67B41695}"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CD129E30-C9E3-4F2F-9899-0DA6AF654600}">
      <dgm:prSet phldrT="[Text]" custT="1"/>
      <dgm:spPr>
        <a:solidFill>
          <a:schemeClr val="accent1">
            <a:lumMod val="60000"/>
            <a:lumOff val="40000"/>
          </a:schemeClr>
        </a:solidFill>
      </dgm:spPr>
      <dgm:t>
        <a:bodyPr/>
        <a:lstStyle/>
        <a:p>
          <a:endParaRPr lang="en-US" sz="3600" b="1" dirty="0" smtClean="0"/>
        </a:p>
        <a:p>
          <a:endParaRPr lang="en-US" sz="2400" b="1" dirty="0" smtClean="0"/>
        </a:p>
        <a:p>
          <a:r>
            <a:rPr lang="en-US" sz="2000" b="1" dirty="0" smtClean="0"/>
            <a:t>Quaternary Consumers</a:t>
          </a:r>
        </a:p>
      </dgm:t>
    </dgm:pt>
    <dgm:pt modelId="{01C22C5F-3E30-4D14-B7EE-D0F875D874A9}" type="parTrans" cxnId="{8B8283EE-F70F-4E6C-9503-D7BFF6715B82}">
      <dgm:prSet/>
      <dgm:spPr/>
      <dgm:t>
        <a:bodyPr/>
        <a:lstStyle/>
        <a:p>
          <a:endParaRPr lang="en-US"/>
        </a:p>
      </dgm:t>
    </dgm:pt>
    <dgm:pt modelId="{8A55CBBF-2999-413B-A8E3-F06C973D7F0E}" type="sibTrans" cxnId="{8B8283EE-F70F-4E6C-9503-D7BFF6715B82}">
      <dgm:prSet/>
      <dgm:spPr/>
      <dgm:t>
        <a:bodyPr/>
        <a:lstStyle/>
        <a:p>
          <a:endParaRPr lang="en-US"/>
        </a:p>
      </dgm:t>
    </dgm:pt>
    <dgm:pt modelId="{9FC1A5A0-31CC-42AB-A8F8-E91A7EA9305D}">
      <dgm:prSet phldrT="[Text]" custT="1"/>
      <dgm:spPr>
        <a:solidFill>
          <a:schemeClr val="accent1">
            <a:lumMod val="60000"/>
            <a:lumOff val="40000"/>
          </a:schemeClr>
        </a:solidFill>
      </dgm:spPr>
      <dgm:t>
        <a:bodyPr/>
        <a:lstStyle/>
        <a:p>
          <a:r>
            <a:rPr lang="en-US" sz="2000" b="1" dirty="0" smtClean="0"/>
            <a:t>Tertiary </a:t>
          </a:r>
        </a:p>
        <a:p>
          <a:r>
            <a:rPr lang="en-US" sz="2000" b="1" dirty="0" smtClean="0"/>
            <a:t>Consumers</a:t>
          </a:r>
          <a:endParaRPr lang="en-US" sz="2000" b="1" dirty="0"/>
        </a:p>
      </dgm:t>
    </dgm:pt>
    <dgm:pt modelId="{1C5DAA1E-0900-475A-BD96-88D85CCF73FE}" type="parTrans" cxnId="{C0954805-98DB-4F12-992C-9D2D358368BA}">
      <dgm:prSet/>
      <dgm:spPr/>
      <dgm:t>
        <a:bodyPr/>
        <a:lstStyle/>
        <a:p>
          <a:endParaRPr lang="en-US"/>
        </a:p>
      </dgm:t>
    </dgm:pt>
    <dgm:pt modelId="{B3C4A2F9-B4F8-49BF-BAFE-FDB717939159}" type="sibTrans" cxnId="{C0954805-98DB-4F12-992C-9D2D358368BA}">
      <dgm:prSet/>
      <dgm:spPr/>
      <dgm:t>
        <a:bodyPr/>
        <a:lstStyle/>
        <a:p>
          <a:endParaRPr lang="en-US"/>
        </a:p>
      </dgm:t>
    </dgm:pt>
    <dgm:pt modelId="{313F27D7-BCBA-4BFD-8F13-C7F5C60723CE}">
      <dgm:prSet phldrT="[Text]" custT="1"/>
      <dgm:spPr>
        <a:solidFill>
          <a:schemeClr val="accent1">
            <a:lumMod val="60000"/>
            <a:lumOff val="40000"/>
          </a:schemeClr>
        </a:solidFill>
      </dgm:spPr>
      <dgm:t>
        <a:bodyPr/>
        <a:lstStyle/>
        <a:p>
          <a:r>
            <a:rPr lang="en-US" sz="2400" b="1" dirty="0" smtClean="0"/>
            <a:t>Secondary </a:t>
          </a:r>
        </a:p>
        <a:p>
          <a:r>
            <a:rPr lang="en-US" sz="2400" b="1" dirty="0" smtClean="0"/>
            <a:t>Consumers</a:t>
          </a:r>
          <a:endParaRPr lang="en-US" sz="2400" b="1" dirty="0"/>
        </a:p>
      </dgm:t>
    </dgm:pt>
    <dgm:pt modelId="{8A89DA08-3FE5-487C-862D-93B5FD8ABD7B}" type="parTrans" cxnId="{A9F59C83-62F1-40E5-B8FF-78E1404B7D8C}">
      <dgm:prSet/>
      <dgm:spPr/>
      <dgm:t>
        <a:bodyPr/>
        <a:lstStyle/>
        <a:p>
          <a:endParaRPr lang="en-US"/>
        </a:p>
      </dgm:t>
    </dgm:pt>
    <dgm:pt modelId="{01217EB3-F7B2-4A80-9CA3-1A247AB3D69D}" type="sibTrans" cxnId="{A9F59C83-62F1-40E5-B8FF-78E1404B7D8C}">
      <dgm:prSet/>
      <dgm:spPr/>
      <dgm:t>
        <a:bodyPr/>
        <a:lstStyle/>
        <a:p>
          <a:endParaRPr lang="en-US"/>
        </a:p>
      </dgm:t>
    </dgm:pt>
    <dgm:pt modelId="{5DB0724F-12C9-488F-A25A-3F2F29DBCF2A}">
      <dgm:prSet phldrT="[Text]" custT="1"/>
      <dgm:spPr>
        <a:solidFill>
          <a:schemeClr val="accent1">
            <a:lumMod val="60000"/>
            <a:lumOff val="40000"/>
          </a:schemeClr>
        </a:solidFill>
      </dgm:spPr>
      <dgm:t>
        <a:bodyPr/>
        <a:lstStyle/>
        <a:p>
          <a:r>
            <a:rPr lang="en-US" sz="2400" b="1" dirty="0" smtClean="0"/>
            <a:t>Primary </a:t>
          </a:r>
        </a:p>
        <a:p>
          <a:r>
            <a:rPr lang="en-US" sz="2400" b="1" dirty="0" smtClean="0"/>
            <a:t>Consumers</a:t>
          </a:r>
          <a:endParaRPr lang="en-US" sz="2400" b="1" dirty="0"/>
        </a:p>
      </dgm:t>
    </dgm:pt>
    <dgm:pt modelId="{8680778D-16F2-4CEA-A1F2-87EFDE092ED1}" type="parTrans" cxnId="{15B7A014-F8AE-48B1-8AE8-24CB77DE1A35}">
      <dgm:prSet/>
      <dgm:spPr/>
      <dgm:t>
        <a:bodyPr/>
        <a:lstStyle/>
        <a:p>
          <a:endParaRPr lang="en-US"/>
        </a:p>
      </dgm:t>
    </dgm:pt>
    <dgm:pt modelId="{FBC6F560-0213-4C1E-8BA5-D2A70B2058A0}" type="sibTrans" cxnId="{15B7A014-F8AE-48B1-8AE8-24CB77DE1A35}">
      <dgm:prSet/>
      <dgm:spPr/>
      <dgm:t>
        <a:bodyPr/>
        <a:lstStyle/>
        <a:p>
          <a:endParaRPr lang="en-US"/>
        </a:p>
      </dgm:t>
    </dgm:pt>
    <dgm:pt modelId="{7D0826A6-72AE-4C06-BE00-7F3C46FE9C60}">
      <dgm:prSet phldrT="[Text]" custT="1"/>
      <dgm:spPr>
        <a:solidFill>
          <a:schemeClr val="accent1">
            <a:lumMod val="60000"/>
            <a:lumOff val="40000"/>
          </a:schemeClr>
        </a:solidFill>
      </dgm:spPr>
      <dgm:t>
        <a:bodyPr/>
        <a:lstStyle/>
        <a:p>
          <a:r>
            <a:rPr lang="en-US" sz="2400" b="1" dirty="0" smtClean="0"/>
            <a:t>Producers</a:t>
          </a:r>
          <a:endParaRPr lang="en-US" sz="2400" b="1" dirty="0"/>
        </a:p>
      </dgm:t>
    </dgm:pt>
    <dgm:pt modelId="{6EC7A067-62E8-48B2-BD86-DCDA9345822A}" type="parTrans" cxnId="{2D6AB9AA-2AFB-4E4B-A5FD-F02E4DD2FD6D}">
      <dgm:prSet/>
      <dgm:spPr/>
      <dgm:t>
        <a:bodyPr/>
        <a:lstStyle/>
        <a:p>
          <a:endParaRPr lang="en-US"/>
        </a:p>
      </dgm:t>
    </dgm:pt>
    <dgm:pt modelId="{A9953CE9-B640-420B-8949-7C00241C7FE5}" type="sibTrans" cxnId="{2D6AB9AA-2AFB-4E4B-A5FD-F02E4DD2FD6D}">
      <dgm:prSet/>
      <dgm:spPr/>
      <dgm:t>
        <a:bodyPr/>
        <a:lstStyle/>
        <a:p>
          <a:endParaRPr lang="en-US"/>
        </a:p>
      </dgm:t>
    </dgm:pt>
    <dgm:pt modelId="{2656A2BE-B9CE-4157-9F98-E4DD3DAA7803}" type="pres">
      <dgm:prSet presAssocID="{1C39D111-E98C-4201-A996-292B67B41695}" presName="Name0" presStyleCnt="0">
        <dgm:presLayoutVars>
          <dgm:dir/>
          <dgm:animLvl val="lvl"/>
          <dgm:resizeHandles val="exact"/>
        </dgm:presLayoutVars>
      </dgm:prSet>
      <dgm:spPr/>
    </dgm:pt>
    <dgm:pt modelId="{C27B23C5-3413-4395-9456-564809AB86CD}" type="pres">
      <dgm:prSet presAssocID="{CD129E30-C9E3-4F2F-9899-0DA6AF654600}" presName="Name8" presStyleCnt="0"/>
      <dgm:spPr/>
    </dgm:pt>
    <dgm:pt modelId="{A66FB5B0-BBF2-4CB5-ABC1-7FD12DE277A4}" type="pres">
      <dgm:prSet presAssocID="{CD129E30-C9E3-4F2F-9899-0DA6AF654600}" presName="level" presStyleLbl="node1" presStyleIdx="0" presStyleCnt="5" custScaleX="99239" custScaleY="77396">
        <dgm:presLayoutVars>
          <dgm:chMax val="1"/>
          <dgm:bulletEnabled val="1"/>
        </dgm:presLayoutVars>
      </dgm:prSet>
      <dgm:spPr/>
      <dgm:t>
        <a:bodyPr/>
        <a:lstStyle/>
        <a:p>
          <a:endParaRPr lang="en-US"/>
        </a:p>
      </dgm:t>
    </dgm:pt>
    <dgm:pt modelId="{6CF3E548-D7FD-48F9-BB68-3DBB9D725A90}" type="pres">
      <dgm:prSet presAssocID="{CD129E30-C9E3-4F2F-9899-0DA6AF654600}" presName="levelTx" presStyleLbl="revTx" presStyleIdx="0" presStyleCnt="0">
        <dgm:presLayoutVars>
          <dgm:chMax val="1"/>
          <dgm:bulletEnabled val="1"/>
        </dgm:presLayoutVars>
      </dgm:prSet>
      <dgm:spPr/>
      <dgm:t>
        <a:bodyPr/>
        <a:lstStyle/>
        <a:p>
          <a:endParaRPr lang="en-US"/>
        </a:p>
      </dgm:t>
    </dgm:pt>
    <dgm:pt modelId="{06849A0A-A87F-4F6E-9F6A-B39D3322B190}" type="pres">
      <dgm:prSet presAssocID="{9FC1A5A0-31CC-42AB-A8F8-E91A7EA9305D}" presName="Name8" presStyleCnt="0"/>
      <dgm:spPr/>
    </dgm:pt>
    <dgm:pt modelId="{8E181715-812E-4CAE-83C6-ACC7CA2726BD}" type="pres">
      <dgm:prSet presAssocID="{9FC1A5A0-31CC-42AB-A8F8-E91A7EA9305D}" presName="level" presStyleLbl="node1" presStyleIdx="1" presStyleCnt="5" custScaleX="99701" custScaleY="49769">
        <dgm:presLayoutVars>
          <dgm:chMax val="1"/>
          <dgm:bulletEnabled val="1"/>
        </dgm:presLayoutVars>
      </dgm:prSet>
      <dgm:spPr/>
    </dgm:pt>
    <dgm:pt modelId="{F6A6F316-8D81-4C33-AA02-980D5DC51F9E}" type="pres">
      <dgm:prSet presAssocID="{9FC1A5A0-31CC-42AB-A8F8-E91A7EA9305D}" presName="levelTx" presStyleLbl="revTx" presStyleIdx="0" presStyleCnt="0">
        <dgm:presLayoutVars>
          <dgm:chMax val="1"/>
          <dgm:bulletEnabled val="1"/>
        </dgm:presLayoutVars>
      </dgm:prSet>
      <dgm:spPr/>
    </dgm:pt>
    <dgm:pt modelId="{AD0AF744-B34D-484A-B4E0-9540617A36D4}" type="pres">
      <dgm:prSet presAssocID="{313F27D7-BCBA-4BFD-8F13-C7F5C60723CE}" presName="Name8" presStyleCnt="0"/>
      <dgm:spPr/>
    </dgm:pt>
    <dgm:pt modelId="{828F4EEC-4738-4EB6-A9AC-69CAA7778CA7}" type="pres">
      <dgm:prSet presAssocID="{313F27D7-BCBA-4BFD-8F13-C7F5C60723CE}" presName="level" presStyleLbl="node1" presStyleIdx="2" presStyleCnt="5" custScaleY="52033">
        <dgm:presLayoutVars>
          <dgm:chMax val="1"/>
          <dgm:bulletEnabled val="1"/>
        </dgm:presLayoutVars>
      </dgm:prSet>
      <dgm:spPr/>
    </dgm:pt>
    <dgm:pt modelId="{E15939E3-3572-4A1C-BBBB-DB44FA79D84A}" type="pres">
      <dgm:prSet presAssocID="{313F27D7-BCBA-4BFD-8F13-C7F5C60723CE}" presName="levelTx" presStyleLbl="revTx" presStyleIdx="0" presStyleCnt="0">
        <dgm:presLayoutVars>
          <dgm:chMax val="1"/>
          <dgm:bulletEnabled val="1"/>
        </dgm:presLayoutVars>
      </dgm:prSet>
      <dgm:spPr/>
    </dgm:pt>
    <dgm:pt modelId="{E3978EE3-C85B-4205-BFB3-0397F55C6995}" type="pres">
      <dgm:prSet presAssocID="{5DB0724F-12C9-488F-A25A-3F2F29DBCF2A}" presName="Name8" presStyleCnt="0"/>
      <dgm:spPr/>
    </dgm:pt>
    <dgm:pt modelId="{F01BA723-C788-45A8-BD20-905FDB1FDFBA}" type="pres">
      <dgm:prSet presAssocID="{5DB0724F-12C9-488F-A25A-3F2F29DBCF2A}" presName="level" presStyleLbl="node1" presStyleIdx="3" presStyleCnt="5" custScaleY="48057">
        <dgm:presLayoutVars>
          <dgm:chMax val="1"/>
          <dgm:bulletEnabled val="1"/>
        </dgm:presLayoutVars>
      </dgm:prSet>
      <dgm:spPr/>
    </dgm:pt>
    <dgm:pt modelId="{4FB96CDB-0C80-4D7E-9466-3D73B1BAB146}" type="pres">
      <dgm:prSet presAssocID="{5DB0724F-12C9-488F-A25A-3F2F29DBCF2A}" presName="levelTx" presStyleLbl="revTx" presStyleIdx="0" presStyleCnt="0">
        <dgm:presLayoutVars>
          <dgm:chMax val="1"/>
          <dgm:bulletEnabled val="1"/>
        </dgm:presLayoutVars>
      </dgm:prSet>
      <dgm:spPr/>
    </dgm:pt>
    <dgm:pt modelId="{C5380AFE-966F-4B0A-BFD3-2B8920933B45}" type="pres">
      <dgm:prSet presAssocID="{7D0826A6-72AE-4C06-BE00-7F3C46FE9C60}" presName="Name8" presStyleCnt="0"/>
      <dgm:spPr/>
    </dgm:pt>
    <dgm:pt modelId="{1E19A19B-C768-4432-8E83-A5BE24CFC4D2}" type="pres">
      <dgm:prSet presAssocID="{7D0826A6-72AE-4C06-BE00-7F3C46FE9C60}" presName="level" presStyleLbl="node1" presStyleIdx="4" presStyleCnt="5" custScaleY="58218">
        <dgm:presLayoutVars>
          <dgm:chMax val="1"/>
          <dgm:bulletEnabled val="1"/>
        </dgm:presLayoutVars>
      </dgm:prSet>
      <dgm:spPr/>
    </dgm:pt>
    <dgm:pt modelId="{BBE2AE2C-7E2A-41FC-BD2C-6B4402A12642}" type="pres">
      <dgm:prSet presAssocID="{7D0826A6-72AE-4C06-BE00-7F3C46FE9C60}" presName="levelTx" presStyleLbl="revTx" presStyleIdx="0" presStyleCnt="0">
        <dgm:presLayoutVars>
          <dgm:chMax val="1"/>
          <dgm:bulletEnabled val="1"/>
        </dgm:presLayoutVars>
      </dgm:prSet>
      <dgm:spPr/>
    </dgm:pt>
  </dgm:ptLst>
  <dgm:cxnLst>
    <dgm:cxn modelId="{58A25086-0A9A-493A-9E06-B4FF9DF58803}" type="presOf" srcId="{CD129E30-C9E3-4F2F-9899-0DA6AF654600}" destId="{A66FB5B0-BBF2-4CB5-ABC1-7FD12DE277A4}" srcOrd="0" destOrd="0" presId="urn:microsoft.com/office/officeart/2005/8/layout/pyramid1"/>
    <dgm:cxn modelId="{A9F59C83-62F1-40E5-B8FF-78E1404B7D8C}" srcId="{1C39D111-E98C-4201-A996-292B67B41695}" destId="{313F27D7-BCBA-4BFD-8F13-C7F5C60723CE}" srcOrd="2" destOrd="0" parTransId="{8A89DA08-3FE5-487C-862D-93B5FD8ABD7B}" sibTransId="{01217EB3-F7B2-4A80-9CA3-1A247AB3D69D}"/>
    <dgm:cxn modelId="{15B7A014-F8AE-48B1-8AE8-24CB77DE1A35}" srcId="{1C39D111-E98C-4201-A996-292B67B41695}" destId="{5DB0724F-12C9-488F-A25A-3F2F29DBCF2A}" srcOrd="3" destOrd="0" parTransId="{8680778D-16F2-4CEA-A1F2-87EFDE092ED1}" sibTransId="{FBC6F560-0213-4C1E-8BA5-D2A70B2058A0}"/>
    <dgm:cxn modelId="{1F386139-F783-4847-8972-CD78BF1528C8}" type="presOf" srcId="{5DB0724F-12C9-488F-A25A-3F2F29DBCF2A}" destId="{F01BA723-C788-45A8-BD20-905FDB1FDFBA}" srcOrd="0" destOrd="0" presId="urn:microsoft.com/office/officeart/2005/8/layout/pyramid1"/>
    <dgm:cxn modelId="{364CBF87-F639-4795-9B05-CA0828B623C7}" type="presOf" srcId="{CD129E30-C9E3-4F2F-9899-0DA6AF654600}" destId="{6CF3E548-D7FD-48F9-BB68-3DBB9D725A90}" srcOrd="1" destOrd="0" presId="urn:microsoft.com/office/officeart/2005/8/layout/pyramid1"/>
    <dgm:cxn modelId="{851939EE-2318-4D70-8D45-1F390BC7958B}" type="presOf" srcId="{9FC1A5A0-31CC-42AB-A8F8-E91A7EA9305D}" destId="{8E181715-812E-4CAE-83C6-ACC7CA2726BD}" srcOrd="0" destOrd="0" presId="urn:microsoft.com/office/officeart/2005/8/layout/pyramid1"/>
    <dgm:cxn modelId="{47705BF2-25AE-456B-8646-71D188F2D0B1}" type="presOf" srcId="{313F27D7-BCBA-4BFD-8F13-C7F5C60723CE}" destId="{828F4EEC-4738-4EB6-A9AC-69CAA7778CA7}" srcOrd="0" destOrd="0" presId="urn:microsoft.com/office/officeart/2005/8/layout/pyramid1"/>
    <dgm:cxn modelId="{4FAAD30E-1A3C-457A-A598-15A932670480}" type="presOf" srcId="{9FC1A5A0-31CC-42AB-A8F8-E91A7EA9305D}" destId="{F6A6F316-8D81-4C33-AA02-980D5DC51F9E}" srcOrd="1" destOrd="0" presId="urn:microsoft.com/office/officeart/2005/8/layout/pyramid1"/>
    <dgm:cxn modelId="{7686DD13-8D0B-4FB9-BDA9-E26ECF616108}" type="presOf" srcId="{1C39D111-E98C-4201-A996-292B67B41695}" destId="{2656A2BE-B9CE-4157-9F98-E4DD3DAA7803}" srcOrd="0" destOrd="0" presId="urn:microsoft.com/office/officeart/2005/8/layout/pyramid1"/>
    <dgm:cxn modelId="{8B8283EE-F70F-4E6C-9503-D7BFF6715B82}" srcId="{1C39D111-E98C-4201-A996-292B67B41695}" destId="{CD129E30-C9E3-4F2F-9899-0DA6AF654600}" srcOrd="0" destOrd="0" parTransId="{01C22C5F-3E30-4D14-B7EE-D0F875D874A9}" sibTransId="{8A55CBBF-2999-413B-A8E3-F06C973D7F0E}"/>
    <dgm:cxn modelId="{953ED7CE-6A5B-442A-AB87-6BD0B0D8D1DC}" type="presOf" srcId="{313F27D7-BCBA-4BFD-8F13-C7F5C60723CE}" destId="{E15939E3-3572-4A1C-BBBB-DB44FA79D84A}" srcOrd="1" destOrd="0" presId="urn:microsoft.com/office/officeart/2005/8/layout/pyramid1"/>
    <dgm:cxn modelId="{2D6AB9AA-2AFB-4E4B-A5FD-F02E4DD2FD6D}" srcId="{1C39D111-E98C-4201-A996-292B67B41695}" destId="{7D0826A6-72AE-4C06-BE00-7F3C46FE9C60}" srcOrd="4" destOrd="0" parTransId="{6EC7A067-62E8-48B2-BD86-DCDA9345822A}" sibTransId="{A9953CE9-B640-420B-8949-7C00241C7FE5}"/>
    <dgm:cxn modelId="{16E685A1-6398-4270-A8A2-887F24A212CC}" type="presOf" srcId="{7D0826A6-72AE-4C06-BE00-7F3C46FE9C60}" destId="{1E19A19B-C768-4432-8E83-A5BE24CFC4D2}" srcOrd="0" destOrd="0" presId="urn:microsoft.com/office/officeart/2005/8/layout/pyramid1"/>
    <dgm:cxn modelId="{C0954805-98DB-4F12-992C-9D2D358368BA}" srcId="{1C39D111-E98C-4201-A996-292B67B41695}" destId="{9FC1A5A0-31CC-42AB-A8F8-E91A7EA9305D}" srcOrd="1" destOrd="0" parTransId="{1C5DAA1E-0900-475A-BD96-88D85CCF73FE}" sibTransId="{B3C4A2F9-B4F8-49BF-BAFE-FDB717939159}"/>
    <dgm:cxn modelId="{7EFD21E6-D5F9-4D54-BB3D-CC2E7E093244}" type="presOf" srcId="{5DB0724F-12C9-488F-A25A-3F2F29DBCF2A}" destId="{4FB96CDB-0C80-4D7E-9466-3D73B1BAB146}" srcOrd="1" destOrd="0" presId="urn:microsoft.com/office/officeart/2005/8/layout/pyramid1"/>
    <dgm:cxn modelId="{232B0F87-55BC-4F39-93B8-0C735AD638AB}" type="presOf" srcId="{7D0826A6-72AE-4C06-BE00-7F3C46FE9C60}" destId="{BBE2AE2C-7E2A-41FC-BD2C-6B4402A12642}" srcOrd="1" destOrd="0" presId="urn:microsoft.com/office/officeart/2005/8/layout/pyramid1"/>
    <dgm:cxn modelId="{A065FFF3-09A6-413B-BEF5-88C774896CE9}" type="presParOf" srcId="{2656A2BE-B9CE-4157-9F98-E4DD3DAA7803}" destId="{C27B23C5-3413-4395-9456-564809AB86CD}" srcOrd="0" destOrd="0" presId="urn:microsoft.com/office/officeart/2005/8/layout/pyramid1"/>
    <dgm:cxn modelId="{435F055A-024B-4B44-89A5-4B204C961949}" type="presParOf" srcId="{C27B23C5-3413-4395-9456-564809AB86CD}" destId="{A66FB5B0-BBF2-4CB5-ABC1-7FD12DE277A4}" srcOrd="0" destOrd="0" presId="urn:microsoft.com/office/officeart/2005/8/layout/pyramid1"/>
    <dgm:cxn modelId="{F0D45E4A-1630-4523-BB98-CF8D770C6F03}" type="presParOf" srcId="{C27B23C5-3413-4395-9456-564809AB86CD}" destId="{6CF3E548-D7FD-48F9-BB68-3DBB9D725A90}" srcOrd="1" destOrd="0" presId="urn:microsoft.com/office/officeart/2005/8/layout/pyramid1"/>
    <dgm:cxn modelId="{908DE3D8-C497-40DC-B5C3-7C5F220A8B2B}" type="presParOf" srcId="{2656A2BE-B9CE-4157-9F98-E4DD3DAA7803}" destId="{06849A0A-A87F-4F6E-9F6A-B39D3322B190}" srcOrd="1" destOrd="0" presId="urn:microsoft.com/office/officeart/2005/8/layout/pyramid1"/>
    <dgm:cxn modelId="{ED54D3BD-FB07-4C79-8770-EA67C68EE087}" type="presParOf" srcId="{06849A0A-A87F-4F6E-9F6A-B39D3322B190}" destId="{8E181715-812E-4CAE-83C6-ACC7CA2726BD}" srcOrd="0" destOrd="0" presId="urn:microsoft.com/office/officeart/2005/8/layout/pyramid1"/>
    <dgm:cxn modelId="{03F517ED-2E2B-4124-AAB7-8952D9A10BDF}" type="presParOf" srcId="{06849A0A-A87F-4F6E-9F6A-B39D3322B190}" destId="{F6A6F316-8D81-4C33-AA02-980D5DC51F9E}" srcOrd="1" destOrd="0" presId="urn:microsoft.com/office/officeart/2005/8/layout/pyramid1"/>
    <dgm:cxn modelId="{CC49E9F6-F75E-4DCD-8680-B47EEBED1D2B}" type="presParOf" srcId="{2656A2BE-B9CE-4157-9F98-E4DD3DAA7803}" destId="{AD0AF744-B34D-484A-B4E0-9540617A36D4}" srcOrd="2" destOrd="0" presId="urn:microsoft.com/office/officeart/2005/8/layout/pyramid1"/>
    <dgm:cxn modelId="{E5E0DE02-D609-4334-8296-2857198FDFD8}" type="presParOf" srcId="{AD0AF744-B34D-484A-B4E0-9540617A36D4}" destId="{828F4EEC-4738-4EB6-A9AC-69CAA7778CA7}" srcOrd="0" destOrd="0" presId="urn:microsoft.com/office/officeart/2005/8/layout/pyramid1"/>
    <dgm:cxn modelId="{E61CCAF2-D8A4-456C-8D0D-CB3D1BD038A5}" type="presParOf" srcId="{AD0AF744-B34D-484A-B4E0-9540617A36D4}" destId="{E15939E3-3572-4A1C-BBBB-DB44FA79D84A}" srcOrd="1" destOrd="0" presId="urn:microsoft.com/office/officeart/2005/8/layout/pyramid1"/>
    <dgm:cxn modelId="{D80FCF6F-2F1C-4293-84EC-82E5342C64FA}" type="presParOf" srcId="{2656A2BE-B9CE-4157-9F98-E4DD3DAA7803}" destId="{E3978EE3-C85B-4205-BFB3-0397F55C6995}" srcOrd="3" destOrd="0" presId="urn:microsoft.com/office/officeart/2005/8/layout/pyramid1"/>
    <dgm:cxn modelId="{CB9F3FD8-FAC3-4764-A15B-841F838EAA1B}" type="presParOf" srcId="{E3978EE3-C85B-4205-BFB3-0397F55C6995}" destId="{F01BA723-C788-45A8-BD20-905FDB1FDFBA}" srcOrd="0" destOrd="0" presId="urn:microsoft.com/office/officeart/2005/8/layout/pyramid1"/>
    <dgm:cxn modelId="{92AE59E5-D5D4-430F-A557-70A830BAD6FD}" type="presParOf" srcId="{E3978EE3-C85B-4205-BFB3-0397F55C6995}" destId="{4FB96CDB-0C80-4D7E-9466-3D73B1BAB146}" srcOrd="1" destOrd="0" presId="urn:microsoft.com/office/officeart/2005/8/layout/pyramid1"/>
    <dgm:cxn modelId="{B0B6B160-1010-4A8C-9EAE-3C2E8E77E0E8}" type="presParOf" srcId="{2656A2BE-B9CE-4157-9F98-E4DD3DAA7803}" destId="{C5380AFE-966F-4B0A-BFD3-2B8920933B45}" srcOrd="4" destOrd="0" presId="urn:microsoft.com/office/officeart/2005/8/layout/pyramid1"/>
    <dgm:cxn modelId="{9BB66279-867B-42D2-8A06-BA2699975B17}" type="presParOf" srcId="{C5380AFE-966F-4B0A-BFD3-2B8920933B45}" destId="{1E19A19B-C768-4432-8E83-A5BE24CFC4D2}" srcOrd="0" destOrd="0" presId="urn:microsoft.com/office/officeart/2005/8/layout/pyramid1"/>
    <dgm:cxn modelId="{EC54D76F-3DAC-4C1F-B2E6-7697A5EA75E5}" type="presParOf" srcId="{C5380AFE-966F-4B0A-BFD3-2B8920933B45}" destId="{BBE2AE2C-7E2A-41FC-BD2C-6B4402A126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9968C1-F1E4-4C96-858A-E27F029C1DA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CAFD47A1-6915-416D-80FB-4E818E82FC0E}">
      <dgm:prSet phldrT="[Text]" custT="1"/>
      <dgm:spPr>
        <a:solidFill>
          <a:srgbClr val="934BC9"/>
        </a:solidFill>
      </dgm:spPr>
      <dgm:t>
        <a:bodyPr/>
        <a:lstStyle/>
        <a:p>
          <a:r>
            <a:rPr lang="en-US" sz="3200" b="1" dirty="0" smtClean="0">
              <a:solidFill>
                <a:schemeClr val="bg1"/>
              </a:solidFill>
            </a:rPr>
            <a:t>Earth/Biosphere</a:t>
          </a:r>
          <a:endParaRPr lang="en-US" sz="3600" b="1" dirty="0">
            <a:solidFill>
              <a:schemeClr val="bg1"/>
            </a:solidFill>
          </a:endParaRPr>
        </a:p>
      </dgm:t>
    </dgm:pt>
    <dgm:pt modelId="{A7B01251-9E19-470A-B39A-8BD8D60B34CD}" type="parTrans" cxnId="{2811B544-6261-4C31-9A65-85257141E45F}">
      <dgm:prSet/>
      <dgm:spPr/>
      <dgm:t>
        <a:bodyPr/>
        <a:lstStyle/>
        <a:p>
          <a:endParaRPr lang="en-US"/>
        </a:p>
      </dgm:t>
    </dgm:pt>
    <dgm:pt modelId="{0F6E0E62-BB89-47F2-BC34-676AD9A04308}" type="sibTrans" cxnId="{2811B544-6261-4C31-9A65-85257141E45F}">
      <dgm:prSet/>
      <dgm:spPr/>
      <dgm:t>
        <a:bodyPr/>
        <a:lstStyle/>
        <a:p>
          <a:endParaRPr lang="en-US"/>
        </a:p>
      </dgm:t>
    </dgm:pt>
    <dgm:pt modelId="{A53CDC1B-713B-4FE6-A7D1-8F2969E9CA26}">
      <dgm:prSet phldrT="[Text]" custT="1"/>
      <dgm:spPr>
        <a:solidFill>
          <a:srgbClr val="934BC9"/>
        </a:solidFill>
      </dgm:spPr>
      <dgm:t>
        <a:bodyPr/>
        <a:lstStyle/>
        <a:p>
          <a:r>
            <a:rPr lang="en-US" sz="2800" b="1" dirty="0" smtClean="0">
              <a:solidFill>
                <a:schemeClr val="bg1"/>
              </a:solidFill>
            </a:rPr>
            <a:t>Ecosystem</a:t>
          </a:r>
          <a:endParaRPr lang="en-US" sz="2800" b="1" dirty="0">
            <a:solidFill>
              <a:schemeClr val="bg1"/>
            </a:solidFill>
          </a:endParaRPr>
        </a:p>
      </dgm:t>
    </dgm:pt>
    <dgm:pt modelId="{56018627-FC0E-4509-BB73-7C1051A1FCDF}" type="parTrans" cxnId="{E5CE4F32-B1BE-4C97-90D9-A02FF8BF3CE9}">
      <dgm:prSet/>
      <dgm:spPr/>
      <dgm:t>
        <a:bodyPr/>
        <a:lstStyle/>
        <a:p>
          <a:endParaRPr lang="en-US"/>
        </a:p>
      </dgm:t>
    </dgm:pt>
    <dgm:pt modelId="{E0A6D572-3117-4C61-AA9E-876AE0005F65}" type="sibTrans" cxnId="{E5CE4F32-B1BE-4C97-90D9-A02FF8BF3CE9}">
      <dgm:prSet/>
      <dgm:spPr/>
      <dgm:t>
        <a:bodyPr/>
        <a:lstStyle/>
        <a:p>
          <a:endParaRPr lang="en-US"/>
        </a:p>
      </dgm:t>
    </dgm:pt>
    <dgm:pt modelId="{1A183C09-625E-4737-8784-FFD79DE8274B}">
      <dgm:prSet phldrT="[Text]" custT="1"/>
      <dgm:spPr>
        <a:solidFill>
          <a:srgbClr val="934BC9"/>
        </a:solidFill>
      </dgm:spPr>
      <dgm:t>
        <a:bodyPr/>
        <a:lstStyle/>
        <a:p>
          <a:r>
            <a:rPr lang="en-US" sz="2400" b="1" dirty="0" smtClean="0">
              <a:solidFill>
                <a:schemeClr val="bg1"/>
              </a:solidFill>
            </a:rPr>
            <a:t>Community</a:t>
          </a:r>
          <a:endParaRPr lang="en-US" sz="1200" b="1" dirty="0">
            <a:solidFill>
              <a:schemeClr val="bg1"/>
            </a:solidFill>
          </a:endParaRPr>
        </a:p>
      </dgm:t>
    </dgm:pt>
    <dgm:pt modelId="{9FBA6650-A4E1-4656-B9FF-5A48D1B70A69}" type="parTrans" cxnId="{547B8F01-D7EB-4E89-9AEA-9EE0B831A8BB}">
      <dgm:prSet/>
      <dgm:spPr/>
      <dgm:t>
        <a:bodyPr/>
        <a:lstStyle/>
        <a:p>
          <a:endParaRPr lang="en-US"/>
        </a:p>
      </dgm:t>
    </dgm:pt>
    <dgm:pt modelId="{EDB0E183-ED90-44EE-AE3E-E47947B4898B}" type="sibTrans" cxnId="{547B8F01-D7EB-4E89-9AEA-9EE0B831A8BB}">
      <dgm:prSet/>
      <dgm:spPr/>
      <dgm:t>
        <a:bodyPr/>
        <a:lstStyle/>
        <a:p>
          <a:endParaRPr lang="en-US"/>
        </a:p>
      </dgm:t>
    </dgm:pt>
    <dgm:pt modelId="{4C7F04A7-64F0-49D3-AEAC-927AF1E348A1}">
      <dgm:prSet phldrT="[Text]" custT="1"/>
      <dgm:spPr>
        <a:solidFill>
          <a:srgbClr val="934BC9"/>
        </a:solidFill>
      </dgm:spPr>
      <dgm:t>
        <a:bodyPr/>
        <a:lstStyle/>
        <a:p>
          <a:r>
            <a:rPr lang="en-US" sz="2400" b="1" dirty="0" smtClean="0">
              <a:solidFill>
                <a:schemeClr val="bg1"/>
              </a:solidFill>
            </a:rPr>
            <a:t>Population</a:t>
          </a:r>
          <a:endParaRPr lang="en-US" sz="1200" b="1" dirty="0">
            <a:solidFill>
              <a:schemeClr val="bg1"/>
            </a:solidFill>
          </a:endParaRPr>
        </a:p>
      </dgm:t>
    </dgm:pt>
    <dgm:pt modelId="{BABB3D5E-0150-481E-9CC6-B8E5E6DD8B6A}" type="parTrans" cxnId="{F0B57AAD-331A-4922-A948-9A7084E5F2AD}">
      <dgm:prSet/>
      <dgm:spPr/>
      <dgm:t>
        <a:bodyPr/>
        <a:lstStyle/>
        <a:p>
          <a:endParaRPr lang="en-US"/>
        </a:p>
      </dgm:t>
    </dgm:pt>
    <dgm:pt modelId="{2775179C-2C5B-443D-88F7-2850286F7E25}" type="sibTrans" cxnId="{F0B57AAD-331A-4922-A948-9A7084E5F2AD}">
      <dgm:prSet/>
      <dgm:spPr/>
      <dgm:t>
        <a:bodyPr/>
        <a:lstStyle/>
        <a:p>
          <a:endParaRPr lang="en-US"/>
        </a:p>
      </dgm:t>
    </dgm:pt>
    <dgm:pt modelId="{41CC198A-5BF4-4ED3-9194-2B3F1869B06E}">
      <dgm:prSet phldrT="[Text]" custT="1"/>
      <dgm:spPr>
        <a:solidFill>
          <a:srgbClr val="934BC9"/>
        </a:solidFill>
      </dgm:spPr>
      <dgm:t>
        <a:bodyPr/>
        <a:lstStyle/>
        <a:p>
          <a:r>
            <a:rPr lang="en-US" sz="3200" b="1" dirty="0" smtClean="0">
              <a:solidFill>
                <a:schemeClr val="bg1"/>
              </a:solidFill>
            </a:rPr>
            <a:t>Biome</a:t>
          </a:r>
          <a:endParaRPr lang="en-US" sz="1200" b="1" dirty="0">
            <a:solidFill>
              <a:schemeClr val="bg1"/>
            </a:solidFill>
          </a:endParaRPr>
        </a:p>
      </dgm:t>
    </dgm:pt>
    <dgm:pt modelId="{DFF17854-0BFC-4A13-9561-00956201D672}" type="parTrans" cxnId="{D95CE659-2671-4B90-855B-4D9A65965AF2}">
      <dgm:prSet/>
      <dgm:spPr/>
      <dgm:t>
        <a:bodyPr/>
        <a:lstStyle/>
        <a:p>
          <a:endParaRPr lang="en-US"/>
        </a:p>
      </dgm:t>
    </dgm:pt>
    <dgm:pt modelId="{A5B4201B-3246-491A-8C37-B55025CA51BA}" type="sibTrans" cxnId="{D95CE659-2671-4B90-855B-4D9A65965AF2}">
      <dgm:prSet/>
      <dgm:spPr/>
      <dgm:t>
        <a:bodyPr/>
        <a:lstStyle/>
        <a:p>
          <a:endParaRPr lang="en-US"/>
        </a:p>
      </dgm:t>
    </dgm:pt>
    <dgm:pt modelId="{C276ADFB-A63D-4D88-B235-670D3D7B9D7F}">
      <dgm:prSet phldrT="[Text]" custT="1"/>
      <dgm:spPr>
        <a:solidFill>
          <a:srgbClr val="934BC9"/>
        </a:solidFill>
      </dgm:spPr>
      <dgm:t>
        <a:bodyPr/>
        <a:lstStyle/>
        <a:p>
          <a:r>
            <a:rPr lang="en-US" sz="2400" b="1" dirty="0" smtClean="0">
              <a:solidFill>
                <a:schemeClr val="bg1"/>
              </a:solidFill>
            </a:rPr>
            <a:t>Species</a:t>
          </a:r>
          <a:endParaRPr lang="en-US" sz="1200" b="1" dirty="0">
            <a:solidFill>
              <a:schemeClr val="bg1"/>
            </a:solidFill>
          </a:endParaRPr>
        </a:p>
      </dgm:t>
    </dgm:pt>
    <dgm:pt modelId="{6016C6A0-A275-40FF-AB3F-3EA481C4739E}" type="parTrans" cxnId="{3B3B0E0D-411D-4809-89FF-4175735726C7}">
      <dgm:prSet/>
      <dgm:spPr/>
      <dgm:t>
        <a:bodyPr/>
        <a:lstStyle/>
        <a:p>
          <a:endParaRPr lang="en-US"/>
        </a:p>
      </dgm:t>
    </dgm:pt>
    <dgm:pt modelId="{16495831-6EA3-48B0-A206-B96A3DD28A39}" type="sibTrans" cxnId="{3B3B0E0D-411D-4809-89FF-4175735726C7}">
      <dgm:prSet/>
      <dgm:spPr/>
      <dgm:t>
        <a:bodyPr/>
        <a:lstStyle/>
        <a:p>
          <a:endParaRPr lang="en-US"/>
        </a:p>
      </dgm:t>
    </dgm:pt>
    <dgm:pt modelId="{63D91D1E-7E04-45F9-BD25-B52D8D0E0341}">
      <dgm:prSet phldrT="[Text]" custT="1"/>
      <dgm:spPr>
        <a:solidFill>
          <a:srgbClr val="934BC9"/>
        </a:solidFill>
      </dgm:spPr>
      <dgm:t>
        <a:bodyPr/>
        <a:lstStyle/>
        <a:p>
          <a:r>
            <a:rPr lang="en-US" sz="1800" b="1" dirty="0" smtClean="0">
              <a:solidFill>
                <a:schemeClr val="bg1"/>
              </a:solidFill>
            </a:rPr>
            <a:t>Organism</a:t>
          </a:r>
          <a:endParaRPr lang="en-US" sz="1200" b="1" dirty="0">
            <a:solidFill>
              <a:schemeClr val="bg1"/>
            </a:solidFill>
          </a:endParaRPr>
        </a:p>
      </dgm:t>
    </dgm:pt>
    <dgm:pt modelId="{3A92E315-4ECA-4E30-B386-1B06D2F6C3DA}" type="parTrans" cxnId="{B99F7FB5-DD66-4B16-8265-0FC8F5C7FDB8}">
      <dgm:prSet/>
      <dgm:spPr/>
      <dgm:t>
        <a:bodyPr/>
        <a:lstStyle/>
        <a:p>
          <a:endParaRPr lang="en-US"/>
        </a:p>
      </dgm:t>
    </dgm:pt>
    <dgm:pt modelId="{7A2D3E55-986B-4C62-833B-9F852F8469B5}" type="sibTrans" cxnId="{B99F7FB5-DD66-4B16-8265-0FC8F5C7FDB8}">
      <dgm:prSet/>
      <dgm:spPr/>
      <dgm:t>
        <a:bodyPr/>
        <a:lstStyle/>
        <a:p>
          <a:endParaRPr lang="en-US"/>
        </a:p>
      </dgm:t>
    </dgm:pt>
    <dgm:pt modelId="{E1312264-F6F7-4D52-B53C-0912E1F04823}" type="pres">
      <dgm:prSet presAssocID="{E59968C1-F1E4-4C96-858A-E27F029C1DA7}" presName="Name0" presStyleCnt="0">
        <dgm:presLayoutVars>
          <dgm:chMax val="7"/>
          <dgm:resizeHandles val="exact"/>
        </dgm:presLayoutVars>
      </dgm:prSet>
      <dgm:spPr/>
    </dgm:pt>
    <dgm:pt modelId="{01EE311F-766C-4478-8F56-D3D518334649}" type="pres">
      <dgm:prSet presAssocID="{E59968C1-F1E4-4C96-858A-E27F029C1DA7}" presName="comp1" presStyleCnt="0"/>
      <dgm:spPr/>
    </dgm:pt>
    <dgm:pt modelId="{7CE9B1F3-DBD7-4360-9D5E-AD11C44C20D9}" type="pres">
      <dgm:prSet presAssocID="{E59968C1-F1E4-4C96-858A-E27F029C1DA7}" presName="circle1" presStyleLbl="node1" presStyleIdx="0" presStyleCnt="7" custScaleX="126705"/>
      <dgm:spPr/>
      <dgm:t>
        <a:bodyPr/>
        <a:lstStyle/>
        <a:p>
          <a:endParaRPr lang="en-US"/>
        </a:p>
      </dgm:t>
    </dgm:pt>
    <dgm:pt modelId="{19A64DE3-249C-4303-BBBB-2A4D75C67816}" type="pres">
      <dgm:prSet presAssocID="{E59968C1-F1E4-4C96-858A-E27F029C1DA7}" presName="c1text" presStyleLbl="node1" presStyleIdx="0" presStyleCnt="7">
        <dgm:presLayoutVars>
          <dgm:bulletEnabled val="1"/>
        </dgm:presLayoutVars>
      </dgm:prSet>
      <dgm:spPr/>
      <dgm:t>
        <a:bodyPr/>
        <a:lstStyle/>
        <a:p>
          <a:endParaRPr lang="en-US"/>
        </a:p>
      </dgm:t>
    </dgm:pt>
    <dgm:pt modelId="{7CE0CDEC-2DBF-47D5-9585-43B90A67990F}" type="pres">
      <dgm:prSet presAssocID="{E59968C1-F1E4-4C96-858A-E27F029C1DA7}" presName="comp2" presStyleCnt="0"/>
      <dgm:spPr/>
    </dgm:pt>
    <dgm:pt modelId="{184D8249-707C-4042-912C-66F07B1C8E44}" type="pres">
      <dgm:prSet presAssocID="{E59968C1-F1E4-4C96-858A-E27F029C1DA7}" presName="circle2" presStyleLbl="node1" presStyleIdx="1" presStyleCnt="7" custScaleY="101562"/>
      <dgm:spPr/>
    </dgm:pt>
    <dgm:pt modelId="{C9650A0E-DBA8-41CC-A7E7-A2991F4EB875}" type="pres">
      <dgm:prSet presAssocID="{E59968C1-F1E4-4C96-858A-E27F029C1DA7}" presName="c2text" presStyleLbl="node1" presStyleIdx="1" presStyleCnt="7">
        <dgm:presLayoutVars>
          <dgm:bulletEnabled val="1"/>
        </dgm:presLayoutVars>
      </dgm:prSet>
      <dgm:spPr/>
    </dgm:pt>
    <dgm:pt modelId="{4ECE7626-77A2-4BEE-83AD-1F84371E673A}" type="pres">
      <dgm:prSet presAssocID="{E59968C1-F1E4-4C96-858A-E27F029C1DA7}" presName="comp3" presStyleCnt="0"/>
      <dgm:spPr/>
    </dgm:pt>
    <dgm:pt modelId="{3C2F6FEC-97C3-46A4-83BB-C35BE25CF140}" type="pres">
      <dgm:prSet presAssocID="{E59968C1-F1E4-4C96-858A-E27F029C1DA7}" presName="circle3" presStyleLbl="node1" presStyleIdx="2" presStyleCnt="7" custScaleY="107143"/>
      <dgm:spPr/>
    </dgm:pt>
    <dgm:pt modelId="{E97E6114-AA01-4B49-9F05-900C7754BB24}" type="pres">
      <dgm:prSet presAssocID="{E59968C1-F1E4-4C96-858A-E27F029C1DA7}" presName="c3text" presStyleLbl="node1" presStyleIdx="2" presStyleCnt="7">
        <dgm:presLayoutVars>
          <dgm:bulletEnabled val="1"/>
        </dgm:presLayoutVars>
      </dgm:prSet>
      <dgm:spPr/>
    </dgm:pt>
    <dgm:pt modelId="{12C69209-E538-446F-950C-E51A9FF4BB20}" type="pres">
      <dgm:prSet presAssocID="{E59968C1-F1E4-4C96-858A-E27F029C1DA7}" presName="comp4" presStyleCnt="0"/>
      <dgm:spPr/>
    </dgm:pt>
    <dgm:pt modelId="{9DD143CD-9DD0-407B-9333-5F51C885FCAE}" type="pres">
      <dgm:prSet presAssocID="{E59968C1-F1E4-4C96-858A-E27F029C1DA7}" presName="circle4" presStyleLbl="node1" presStyleIdx="3" presStyleCnt="7" custScaleY="114880"/>
      <dgm:spPr/>
    </dgm:pt>
    <dgm:pt modelId="{5B542EBD-E834-4733-99A9-3185262F3650}" type="pres">
      <dgm:prSet presAssocID="{E59968C1-F1E4-4C96-858A-E27F029C1DA7}" presName="c4text" presStyleLbl="node1" presStyleIdx="3" presStyleCnt="7">
        <dgm:presLayoutVars>
          <dgm:bulletEnabled val="1"/>
        </dgm:presLayoutVars>
      </dgm:prSet>
      <dgm:spPr/>
    </dgm:pt>
    <dgm:pt modelId="{E18331D3-A5F6-4840-AB40-06BF73DA329E}" type="pres">
      <dgm:prSet presAssocID="{E59968C1-F1E4-4C96-858A-E27F029C1DA7}" presName="comp5" presStyleCnt="0"/>
      <dgm:spPr/>
    </dgm:pt>
    <dgm:pt modelId="{49622217-F31F-4FC6-A426-5C402E0BC85B}" type="pres">
      <dgm:prSet presAssocID="{E59968C1-F1E4-4C96-858A-E27F029C1DA7}" presName="circle5" presStyleLbl="node1" presStyleIdx="4" presStyleCnt="7" custScaleY="124900"/>
      <dgm:spPr/>
      <dgm:t>
        <a:bodyPr/>
        <a:lstStyle/>
        <a:p>
          <a:endParaRPr lang="en-US"/>
        </a:p>
      </dgm:t>
    </dgm:pt>
    <dgm:pt modelId="{37F6E37D-AFE0-40C6-8419-9BCD4DBD8A41}" type="pres">
      <dgm:prSet presAssocID="{E59968C1-F1E4-4C96-858A-E27F029C1DA7}" presName="c5text" presStyleLbl="node1" presStyleIdx="4" presStyleCnt="7">
        <dgm:presLayoutVars>
          <dgm:bulletEnabled val="1"/>
        </dgm:presLayoutVars>
      </dgm:prSet>
      <dgm:spPr/>
      <dgm:t>
        <a:bodyPr/>
        <a:lstStyle/>
        <a:p>
          <a:endParaRPr lang="en-US"/>
        </a:p>
      </dgm:t>
    </dgm:pt>
    <dgm:pt modelId="{7DAF34DA-38F2-4620-AD2F-D810D74A50F7}" type="pres">
      <dgm:prSet presAssocID="{E59968C1-F1E4-4C96-858A-E27F029C1DA7}" presName="comp6" presStyleCnt="0"/>
      <dgm:spPr/>
    </dgm:pt>
    <dgm:pt modelId="{2AEF2A89-B6D7-4A1C-8665-EF035175CA70}" type="pres">
      <dgm:prSet presAssocID="{E59968C1-F1E4-4C96-858A-E27F029C1DA7}" presName="circle6" presStyleLbl="node1" presStyleIdx="5" presStyleCnt="7" custScaleX="126651" custScaleY="146133"/>
      <dgm:spPr/>
    </dgm:pt>
    <dgm:pt modelId="{DBFDFDE4-FFB1-478F-ADC0-0DE13E288E0A}" type="pres">
      <dgm:prSet presAssocID="{E59968C1-F1E4-4C96-858A-E27F029C1DA7}" presName="c6text" presStyleLbl="node1" presStyleIdx="5" presStyleCnt="7">
        <dgm:presLayoutVars>
          <dgm:bulletEnabled val="1"/>
        </dgm:presLayoutVars>
      </dgm:prSet>
      <dgm:spPr/>
    </dgm:pt>
    <dgm:pt modelId="{FCB2C0ED-3E02-4AC0-AD4A-CB938D957C98}" type="pres">
      <dgm:prSet presAssocID="{E59968C1-F1E4-4C96-858A-E27F029C1DA7}" presName="comp7" presStyleCnt="0"/>
      <dgm:spPr/>
    </dgm:pt>
    <dgm:pt modelId="{AE649D66-5E79-475C-BF82-1242C0E6A6B0}" type="pres">
      <dgm:prSet presAssocID="{E59968C1-F1E4-4C96-858A-E27F029C1DA7}" presName="circle7" presStyleLbl="node1" presStyleIdx="6" presStyleCnt="7" custScaleX="165501" custScaleY="139619"/>
      <dgm:spPr/>
      <dgm:t>
        <a:bodyPr/>
        <a:lstStyle/>
        <a:p>
          <a:endParaRPr lang="en-US"/>
        </a:p>
      </dgm:t>
    </dgm:pt>
    <dgm:pt modelId="{0CAC8BF4-FC26-448D-A58E-36EEF4F6F0DA}" type="pres">
      <dgm:prSet presAssocID="{E59968C1-F1E4-4C96-858A-E27F029C1DA7}" presName="c7text" presStyleLbl="node1" presStyleIdx="6" presStyleCnt="7">
        <dgm:presLayoutVars>
          <dgm:bulletEnabled val="1"/>
        </dgm:presLayoutVars>
      </dgm:prSet>
      <dgm:spPr/>
      <dgm:t>
        <a:bodyPr/>
        <a:lstStyle/>
        <a:p>
          <a:endParaRPr lang="en-US"/>
        </a:p>
      </dgm:t>
    </dgm:pt>
  </dgm:ptLst>
  <dgm:cxnLst>
    <dgm:cxn modelId="{01FC33B2-A615-46F4-AC9B-99360D850729}" type="presOf" srcId="{CAFD47A1-6915-416D-80FB-4E818E82FC0E}" destId="{7CE9B1F3-DBD7-4360-9D5E-AD11C44C20D9}" srcOrd="0" destOrd="0" presId="urn:microsoft.com/office/officeart/2005/8/layout/venn2"/>
    <dgm:cxn modelId="{E5CE4F32-B1BE-4C97-90D9-A02FF8BF3CE9}" srcId="{E59968C1-F1E4-4C96-858A-E27F029C1DA7}" destId="{A53CDC1B-713B-4FE6-A7D1-8F2969E9CA26}" srcOrd="2" destOrd="0" parTransId="{56018627-FC0E-4509-BB73-7C1051A1FCDF}" sibTransId="{E0A6D572-3117-4C61-AA9E-876AE0005F65}"/>
    <dgm:cxn modelId="{EA6399EC-9CEB-43CF-A0E1-DA2D8A08FB20}" type="presOf" srcId="{41CC198A-5BF4-4ED3-9194-2B3F1869B06E}" destId="{C9650A0E-DBA8-41CC-A7E7-A2991F4EB875}" srcOrd="1" destOrd="0" presId="urn:microsoft.com/office/officeart/2005/8/layout/venn2"/>
    <dgm:cxn modelId="{8369A842-59D4-4A00-BD87-42BCEEE6874D}" type="presOf" srcId="{C276ADFB-A63D-4D88-B235-670D3D7B9D7F}" destId="{2AEF2A89-B6D7-4A1C-8665-EF035175CA70}" srcOrd="0" destOrd="0" presId="urn:microsoft.com/office/officeart/2005/8/layout/venn2"/>
    <dgm:cxn modelId="{4E7FB409-42CB-4769-8472-23F8F1C7E0D4}" type="presOf" srcId="{63D91D1E-7E04-45F9-BD25-B52D8D0E0341}" destId="{AE649D66-5E79-475C-BF82-1242C0E6A6B0}" srcOrd="0" destOrd="0" presId="urn:microsoft.com/office/officeart/2005/8/layout/venn2"/>
    <dgm:cxn modelId="{3B3B0E0D-411D-4809-89FF-4175735726C7}" srcId="{E59968C1-F1E4-4C96-858A-E27F029C1DA7}" destId="{C276ADFB-A63D-4D88-B235-670D3D7B9D7F}" srcOrd="5" destOrd="0" parTransId="{6016C6A0-A275-40FF-AB3F-3EA481C4739E}" sibTransId="{16495831-6EA3-48B0-A206-B96A3DD28A39}"/>
    <dgm:cxn modelId="{9BDF2B8C-735E-4743-BAC9-E0CA853F0D0A}" type="presOf" srcId="{63D91D1E-7E04-45F9-BD25-B52D8D0E0341}" destId="{0CAC8BF4-FC26-448D-A58E-36EEF4F6F0DA}" srcOrd="1" destOrd="0" presId="urn:microsoft.com/office/officeart/2005/8/layout/venn2"/>
    <dgm:cxn modelId="{547B8F01-D7EB-4E89-9AEA-9EE0B831A8BB}" srcId="{E59968C1-F1E4-4C96-858A-E27F029C1DA7}" destId="{1A183C09-625E-4737-8784-FFD79DE8274B}" srcOrd="3" destOrd="0" parTransId="{9FBA6650-A4E1-4656-B9FF-5A48D1B70A69}" sibTransId="{EDB0E183-ED90-44EE-AE3E-E47947B4898B}"/>
    <dgm:cxn modelId="{B8945749-046A-4228-821F-7214DC993E9A}" type="presOf" srcId="{E59968C1-F1E4-4C96-858A-E27F029C1DA7}" destId="{E1312264-F6F7-4D52-B53C-0912E1F04823}" srcOrd="0" destOrd="0" presId="urn:microsoft.com/office/officeart/2005/8/layout/venn2"/>
    <dgm:cxn modelId="{B87C7D4E-EB9D-4729-A6C5-5084BFEEBA43}" type="presOf" srcId="{C276ADFB-A63D-4D88-B235-670D3D7B9D7F}" destId="{DBFDFDE4-FFB1-478F-ADC0-0DE13E288E0A}" srcOrd="1" destOrd="0" presId="urn:microsoft.com/office/officeart/2005/8/layout/venn2"/>
    <dgm:cxn modelId="{2811B544-6261-4C31-9A65-85257141E45F}" srcId="{E59968C1-F1E4-4C96-858A-E27F029C1DA7}" destId="{CAFD47A1-6915-416D-80FB-4E818E82FC0E}" srcOrd="0" destOrd="0" parTransId="{A7B01251-9E19-470A-B39A-8BD8D60B34CD}" sibTransId="{0F6E0E62-BB89-47F2-BC34-676AD9A04308}"/>
    <dgm:cxn modelId="{4DE986BB-A76D-4471-84F5-738D73C36517}" type="presOf" srcId="{4C7F04A7-64F0-49D3-AEAC-927AF1E348A1}" destId="{37F6E37D-AFE0-40C6-8419-9BCD4DBD8A41}" srcOrd="1" destOrd="0" presId="urn:microsoft.com/office/officeart/2005/8/layout/venn2"/>
    <dgm:cxn modelId="{F0B57AAD-331A-4922-A948-9A7084E5F2AD}" srcId="{E59968C1-F1E4-4C96-858A-E27F029C1DA7}" destId="{4C7F04A7-64F0-49D3-AEAC-927AF1E348A1}" srcOrd="4" destOrd="0" parTransId="{BABB3D5E-0150-481E-9CC6-B8E5E6DD8B6A}" sibTransId="{2775179C-2C5B-443D-88F7-2850286F7E25}"/>
    <dgm:cxn modelId="{D3DC5389-225F-422B-82A8-241B4A6ECEC1}" type="presOf" srcId="{41CC198A-5BF4-4ED3-9194-2B3F1869B06E}" destId="{184D8249-707C-4042-912C-66F07B1C8E44}" srcOrd="0" destOrd="0" presId="urn:microsoft.com/office/officeart/2005/8/layout/venn2"/>
    <dgm:cxn modelId="{D95CE659-2671-4B90-855B-4D9A65965AF2}" srcId="{E59968C1-F1E4-4C96-858A-E27F029C1DA7}" destId="{41CC198A-5BF4-4ED3-9194-2B3F1869B06E}" srcOrd="1" destOrd="0" parTransId="{DFF17854-0BFC-4A13-9561-00956201D672}" sibTransId="{A5B4201B-3246-491A-8C37-B55025CA51BA}"/>
    <dgm:cxn modelId="{34D1F969-E012-426B-9120-71FC35F31B1C}" type="presOf" srcId="{CAFD47A1-6915-416D-80FB-4E818E82FC0E}" destId="{19A64DE3-249C-4303-BBBB-2A4D75C67816}" srcOrd="1" destOrd="0" presId="urn:microsoft.com/office/officeart/2005/8/layout/venn2"/>
    <dgm:cxn modelId="{B99F7FB5-DD66-4B16-8265-0FC8F5C7FDB8}" srcId="{E59968C1-F1E4-4C96-858A-E27F029C1DA7}" destId="{63D91D1E-7E04-45F9-BD25-B52D8D0E0341}" srcOrd="6" destOrd="0" parTransId="{3A92E315-4ECA-4E30-B386-1B06D2F6C3DA}" sibTransId="{7A2D3E55-986B-4C62-833B-9F852F8469B5}"/>
    <dgm:cxn modelId="{A32EF431-7D5E-4048-9301-B33253161858}" type="presOf" srcId="{A53CDC1B-713B-4FE6-A7D1-8F2969E9CA26}" destId="{E97E6114-AA01-4B49-9F05-900C7754BB24}" srcOrd="1" destOrd="0" presId="urn:microsoft.com/office/officeart/2005/8/layout/venn2"/>
    <dgm:cxn modelId="{3F300BC2-2F4C-4C10-B964-9A4BB45D9EC7}" type="presOf" srcId="{4C7F04A7-64F0-49D3-AEAC-927AF1E348A1}" destId="{49622217-F31F-4FC6-A426-5C402E0BC85B}" srcOrd="0" destOrd="0" presId="urn:microsoft.com/office/officeart/2005/8/layout/venn2"/>
    <dgm:cxn modelId="{E4A5E063-D5F2-4288-A16A-70AA21CBF270}" type="presOf" srcId="{A53CDC1B-713B-4FE6-A7D1-8F2969E9CA26}" destId="{3C2F6FEC-97C3-46A4-83BB-C35BE25CF140}" srcOrd="0" destOrd="0" presId="urn:microsoft.com/office/officeart/2005/8/layout/venn2"/>
    <dgm:cxn modelId="{E86B756C-9F4E-4D3A-9C2C-60716D385606}" type="presOf" srcId="{1A183C09-625E-4737-8784-FFD79DE8274B}" destId="{9DD143CD-9DD0-407B-9333-5F51C885FCAE}" srcOrd="0" destOrd="0" presId="urn:microsoft.com/office/officeart/2005/8/layout/venn2"/>
    <dgm:cxn modelId="{1B4353F1-7055-4CC7-AFC1-FA9B5F708D4D}" type="presOf" srcId="{1A183C09-625E-4737-8784-FFD79DE8274B}" destId="{5B542EBD-E834-4733-99A9-3185262F3650}" srcOrd="1" destOrd="0" presId="urn:microsoft.com/office/officeart/2005/8/layout/venn2"/>
    <dgm:cxn modelId="{DCCC79B3-BA6E-42B7-9EDD-19B56A48B8B2}" type="presParOf" srcId="{E1312264-F6F7-4D52-B53C-0912E1F04823}" destId="{01EE311F-766C-4478-8F56-D3D518334649}" srcOrd="0" destOrd="0" presId="urn:microsoft.com/office/officeart/2005/8/layout/venn2"/>
    <dgm:cxn modelId="{4CD898F6-9740-4126-A6DC-9106C91144A4}" type="presParOf" srcId="{01EE311F-766C-4478-8F56-D3D518334649}" destId="{7CE9B1F3-DBD7-4360-9D5E-AD11C44C20D9}" srcOrd="0" destOrd="0" presId="urn:microsoft.com/office/officeart/2005/8/layout/venn2"/>
    <dgm:cxn modelId="{00AEE885-92D4-4F98-9B82-8828995C91A5}" type="presParOf" srcId="{01EE311F-766C-4478-8F56-D3D518334649}" destId="{19A64DE3-249C-4303-BBBB-2A4D75C67816}" srcOrd="1" destOrd="0" presId="urn:microsoft.com/office/officeart/2005/8/layout/venn2"/>
    <dgm:cxn modelId="{FE91C3B8-EF79-428C-A89C-142BA5335A83}" type="presParOf" srcId="{E1312264-F6F7-4D52-B53C-0912E1F04823}" destId="{7CE0CDEC-2DBF-47D5-9585-43B90A67990F}" srcOrd="1" destOrd="0" presId="urn:microsoft.com/office/officeart/2005/8/layout/venn2"/>
    <dgm:cxn modelId="{E71C514B-291E-40A1-965C-CC1D7B8CDE35}" type="presParOf" srcId="{7CE0CDEC-2DBF-47D5-9585-43B90A67990F}" destId="{184D8249-707C-4042-912C-66F07B1C8E44}" srcOrd="0" destOrd="0" presId="urn:microsoft.com/office/officeart/2005/8/layout/venn2"/>
    <dgm:cxn modelId="{733C70A1-A831-4EAE-BFB7-1FF95604538C}" type="presParOf" srcId="{7CE0CDEC-2DBF-47D5-9585-43B90A67990F}" destId="{C9650A0E-DBA8-41CC-A7E7-A2991F4EB875}" srcOrd="1" destOrd="0" presId="urn:microsoft.com/office/officeart/2005/8/layout/venn2"/>
    <dgm:cxn modelId="{5ED0083B-AFAB-4C04-AF8F-686C98216D32}" type="presParOf" srcId="{E1312264-F6F7-4D52-B53C-0912E1F04823}" destId="{4ECE7626-77A2-4BEE-83AD-1F84371E673A}" srcOrd="2" destOrd="0" presId="urn:microsoft.com/office/officeart/2005/8/layout/venn2"/>
    <dgm:cxn modelId="{B8F9F87D-3819-4ECD-9448-8DBAE0B509CC}" type="presParOf" srcId="{4ECE7626-77A2-4BEE-83AD-1F84371E673A}" destId="{3C2F6FEC-97C3-46A4-83BB-C35BE25CF140}" srcOrd="0" destOrd="0" presId="urn:microsoft.com/office/officeart/2005/8/layout/venn2"/>
    <dgm:cxn modelId="{AA84F1F3-4E8B-4B05-8D64-982949ABA64D}" type="presParOf" srcId="{4ECE7626-77A2-4BEE-83AD-1F84371E673A}" destId="{E97E6114-AA01-4B49-9F05-900C7754BB24}" srcOrd="1" destOrd="0" presId="urn:microsoft.com/office/officeart/2005/8/layout/venn2"/>
    <dgm:cxn modelId="{D7FA3585-5BCD-4705-AD1F-EF7616815BE4}" type="presParOf" srcId="{E1312264-F6F7-4D52-B53C-0912E1F04823}" destId="{12C69209-E538-446F-950C-E51A9FF4BB20}" srcOrd="3" destOrd="0" presId="urn:microsoft.com/office/officeart/2005/8/layout/venn2"/>
    <dgm:cxn modelId="{0EE50208-B804-4270-8488-D2D4CC62F047}" type="presParOf" srcId="{12C69209-E538-446F-950C-E51A9FF4BB20}" destId="{9DD143CD-9DD0-407B-9333-5F51C885FCAE}" srcOrd="0" destOrd="0" presId="urn:microsoft.com/office/officeart/2005/8/layout/venn2"/>
    <dgm:cxn modelId="{BD2DC642-0DE9-42F8-873F-62D989BB939A}" type="presParOf" srcId="{12C69209-E538-446F-950C-E51A9FF4BB20}" destId="{5B542EBD-E834-4733-99A9-3185262F3650}" srcOrd="1" destOrd="0" presId="urn:microsoft.com/office/officeart/2005/8/layout/venn2"/>
    <dgm:cxn modelId="{33A2531A-EE89-4D81-8E4D-FE053C113BBD}" type="presParOf" srcId="{E1312264-F6F7-4D52-B53C-0912E1F04823}" destId="{E18331D3-A5F6-4840-AB40-06BF73DA329E}" srcOrd="4" destOrd="0" presId="urn:microsoft.com/office/officeart/2005/8/layout/venn2"/>
    <dgm:cxn modelId="{8EC088FA-BD32-443E-95D8-36DDB1C5E696}" type="presParOf" srcId="{E18331D3-A5F6-4840-AB40-06BF73DA329E}" destId="{49622217-F31F-4FC6-A426-5C402E0BC85B}" srcOrd="0" destOrd="0" presId="urn:microsoft.com/office/officeart/2005/8/layout/venn2"/>
    <dgm:cxn modelId="{D56341DA-4B43-42C0-8FEB-0314FD961710}" type="presParOf" srcId="{E18331D3-A5F6-4840-AB40-06BF73DA329E}" destId="{37F6E37D-AFE0-40C6-8419-9BCD4DBD8A41}" srcOrd="1" destOrd="0" presId="urn:microsoft.com/office/officeart/2005/8/layout/venn2"/>
    <dgm:cxn modelId="{6194A724-0D14-4287-94CD-570EDF078D9A}" type="presParOf" srcId="{E1312264-F6F7-4D52-B53C-0912E1F04823}" destId="{7DAF34DA-38F2-4620-AD2F-D810D74A50F7}" srcOrd="5" destOrd="0" presId="urn:microsoft.com/office/officeart/2005/8/layout/venn2"/>
    <dgm:cxn modelId="{DF272BC3-8061-4FD5-9F9D-059BAC20D879}" type="presParOf" srcId="{7DAF34DA-38F2-4620-AD2F-D810D74A50F7}" destId="{2AEF2A89-B6D7-4A1C-8665-EF035175CA70}" srcOrd="0" destOrd="0" presId="urn:microsoft.com/office/officeart/2005/8/layout/venn2"/>
    <dgm:cxn modelId="{48ACE055-4D92-4DED-A926-F7A31A028471}" type="presParOf" srcId="{7DAF34DA-38F2-4620-AD2F-D810D74A50F7}" destId="{DBFDFDE4-FFB1-478F-ADC0-0DE13E288E0A}" srcOrd="1" destOrd="0" presId="urn:microsoft.com/office/officeart/2005/8/layout/venn2"/>
    <dgm:cxn modelId="{24774B62-770E-45E9-8FA8-424606957525}" type="presParOf" srcId="{E1312264-F6F7-4D52-B53C-0912E1F04823}" destId="{FCB2C0ED-3E02-4AC0-AD4A-CB938D957C98}" srcOrd="6" destOrd="0" presId="urn:microsoft.com/office/officeart/2005/8/layout/venn2"/>
    <dgm:cxn modelId="{06FCBDE8-5C3C-486F-9842-FA4009EC1A04}" type="presParOf" srcId="{FCB2C0ED-3E02-4AC0-AD4A-CB938D957C98}" destId="{AE649D66-5E79-475C-BF82-1242C0E6A6B0}" srcOrd="0" destOrd="0" presId="urn:microsoft.com/office/officeart/2005/8/layout/venn2"/>
    <dgm:cxn modelId="{81360FDB-831B-4491-BCE4-F066BF8120B3}" type="presParOf" srcId="{FCB2C0ED-3E02-4AC0-AD4A-CB938D957C98}" destId="{0CAC8BF4-FC26-448D-A58E-36EEF4F6F0D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FB5B0-BBF2-4CB5-ABC1-7FD12DE277A4}">
      <dsp:nvSpPr>
        <dsp:cNvPr id="0" name=""/>
        <dsp:cNvSpPr/>
      </dsp:nvSpPr>
      <dsp:spPr>
        <a:xfrm>
          <a:off x="2899165" y="0"/>
          <a:ext cx="2134284" cy="1798918"/>
        </a:xfrm>
        <a:prstGeom prst="trapezoid">
          <a:avLst>
            <a:gd name="adj" fmla="val 59776"/>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b="1" kern="1200" dirty="0" smtClean="0"/>
        </a:p>
        <a:p>
          <a:pPr lvl="0" algn="ctr" defTabSz="1600200">
            <a:lnSpc>
              <a:spcPct val="90000"/>
            </a:lnSpc>
            <a:spcBef>
              <a:spcPct val="0"/>
            </a:spcBef>
            <a:spcAft>
              <a:spcPct val="35000"/>
            </a:spcAft>
          </a:pPr>
          <a:endParaRPr lang="en-US" sz="2400" b="1" kern="1200" dirty="0" smtClean="0"/>
        </a:p>
        <a:p>
          <a:pPr lvl="0" algn="ctr" defTabSz="1600200">
            <a:lnSpc>
              <a:spcPct val="90000"/>
            </a:lnSpc>
            <a:spcBef>
              <a:spcPct val="0"/>
            </a:spcBef>
            <a:spcAft>
              <a:spcPct val="35000"/>
            </a:spcAft>
          </a:pPr>
          <a:r>
            <a:rPr lang="en-US" sz="2000" b="1" kern="1200" dirty="0" smtClean="0"/>
            <a:t>Quaternary Consumers</a:t>
          </a:r>
        </a:p>
      </dsp:txBody>
      <dsp:txXfrm>
        <a:off x="2899165" y="0"/>
        <a:ext cx="2134284" cy="1798918"/>
      </dsp:txXfrm>
    </dsp:sp>
    <dsp:sp modelId="{8E181715-812E-4CAE-83C6-ACC7CA2726BD}">
      <dsp:nvSpPr>
        <dsp:cNvPr id="0" name=""/>
        <dsp:cNvSpPr/>
      </dsp:nvSpPr>
      <dsp:spPr>
        <a:xfrm>
          <a:off x="2204783" y="1798918"/>
          <a:ext cx="3523047" cy="1156783"/>
        </a:xfrm>
        <a:prstGeom prst="trapezoid">
          <a:avLst>
            <a:gd name="adj" fmla="val 59776"/>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Tertiary </a:t>
          </a:r>
        </a:p>
        <a:p>
          <a:pPr lvl="0" algn="ctr" defTabSz="889000">
            <a:lnSpc>
              <a:spcPct val="90000"/>
            </a:lnSpc>
            <a:spcBef>
              <a:spcPct val="0"/>
            </a:spcBef>
            <a:spcAft>
              <a:spcPct val="35000"/>
            </a:spcAft>
          </a:pPr>
          <a:r>
            <a:rPr lang="en-US" sz="2000" b="1" kern="1200" dirty="0" smtClean="0"/>
            <a:t>Consumers</a:t>
          </a:r>
          <a:endParaRPr lang="en-US" sz="2000" b="1" kern="1200" dirty="0"/>
        </a:p>
      </dsp:txBody>
      <dsp:txXfrm>
        <a:off x="2821317" y="1798918"/>
        <a:ext cx="2289980" cy="1156783"/>
      </dsp:txXfrm>
    </dsp:sp>
    <dsp:sp modelId="{828F4EEC-4738-4EB6-A9AC-69CAA7778CA7}">
      <dsp:nvSpPr>
        <dsp:cNvPr id="0" name=""/>
        <dsp:cNvSpPr/>
      </dsp:nvSpPr>
      <dsp:spPr>
        <a:xfrm>
          <a:off x="1476564" y="2955701"/>
          <a:ext cx="4979485" cy="1209405"/>
        </a:xfrm>
        <a:prstGeom prst="trapezoid">
          <a:avLst>
            <a:gd name="adj" fmla="val 59776"/>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Secondary </a:t>
          </a:r>
        </a:p>
        <a:p>
          <a:pPr lvl="0" algn="ctr" defTabSz="1066800">
            <a:lnSpc>
              <a:spcPct val="90000"/>
            </a:lnSpc>
            <a:spcBef>
              <a:spcPct val="0"/>
            </a:spcBef>
            <a:spcAft>
              <a:spcPct val="35000"/>
            </a:spcAft>
          </a:pPr>
          <a:r>
            <a:rPr lang="en-US" sz="2400" b="1" kern="1200" dirty="0" smtClean="0"/>
            <a:t>Consumers</a:t>
          </a:r>
          <a:endParaRPr lang="en-US" sz="2400" b="1" kern="1200" dirty="0"/>
        </a:p>
      </dsp:txBody>
      <dsp:txXfrm>
        <a:off x="2347974" y="2955701"/>
        <a:ext cx="3236665" cy="1209405"/>
      </dsp:txXfrm>
    </dsp:sp>
    <dsp:sp modelId="{F01BA723-C788-45A8-BD20-905FDB1FDFBA}">
      <dsp:nvSpPr>
        <dsp:cNvPr id="0" name=""/>
        <dsp:cNvSpPr/>
      </dsp:nvSpPr>
      <dsp:spPr>
        <a:xfrm>
          <a:off x="808869" y="4165107"/>
          <a:ext cx="6314875" cy="1116991"/>
        </a:xfrm>
        <a:prstGeom prst="trapezoid">
          <a:avLst>
            <a:gd name="adj" fmla="val 59776"/>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Primary </a:t>
          </a:r>
        </a:p>
        <a:p>
          <a:pPr lvl="0" algn="ctr" defTabSz="1066800">
            <a:lnSpc>
              <a:spcPct val="90000"/>
            </a:lnSpc>
            <a:spcBef>
              <a:spcPct val="0"/>
            </a:spcBef>
            <a:spcAft>
              <a:spcPct val="35000"/>
            </a:spcAft>
          </a:pPr>
          <a:r>
            <a:rPr lang="en-US" sz="2400" b="1" kern="1200" dirty="0" smtClean="0"/>
            <a:t>Consumers</a:t>
          </a:r>
          <a:endParaRPr lang="en-US" sz="2400" b="1" kern="1200" dirty="0"/>
        </a:p>
      </dsp:txBody>
      <dsp:txXfrm>
        <a:off x="1913972" y="4165107"/>
        <a:ext cx="4104669" cy="1116991"/>
      </dsp:txXfrm>
    </dsp:sp>
    <dsp:sp modelId="{1E19A19B-C768-4432-8E83-A5BE24CFC4D2}">
      <dsp:nvSpPr>
        <dsp:cNvPr id="0" name=""/>
        <dsp:cNvSpPr/>
      </dsp:nvSpPr>
      <dsp:spPr>
        <a:xfrm>
          <a:off x="0" y="5282098"/>
          <a:ext cx="7932614" cy="1353163"/>
        </a:xfrm>
        <a:prstGeom prst="trapezoid">
          <a:avLst>
            <a:gd name="adj" fmla="val 59776"/>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Producers</a:t>
          </a:r>
          <a:endParaRPr lang="en-US" sz="2400" b="1" kern="1200" dirty="0"/>
        </a:p>
      </dsp:txBody>
      <dsp:txXfrm>
        <a:off x="1388207" y="5282098"/>
        <a:ext cx="5156199" cy="1353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9B1F3-DBD7-4360-9D5E-AD11C44C20D9}">
      <dsp:nvSpPr>
        <dsp:cNvPr id="0" name=""/>
        <dsp:cNvSpPr/>
      </dsp:nvSpPr>
      <dsp:spPr>
        <a:xfrm>
          <a:off x="773737" y="-197737"/>
          <a:ext cx="8689428" cy="6858000"/>
        </a:xfrm>
        <a:prstGeom prst="ellipse">
          <a:avLst/>
        </a:prstGeom>
        <a:solidFill>
          <a:srgbClr val="934BC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Earth/Biosphere</a:t>
          </a:r>
          <a:endParaRPr lang="en-US" sz="3600" b="1" kern="1200" dirty="0">
            <a:solidFill>
              <a:schemeClr val="bg1"/>
            </a:solidFill>
          </a:endParaRPr>
        </a:p>
      </dsp:txBody>
      <dsp:txXfrm>
        <a:off x="3489184" y="145162"/>
        <a:ext cx="3258535" cy="685800"/>
      </dsp:txXfrm>
    </dsp:sp>
    <dsp:sp modelId="{184D8249-707C-4042-912C-66F07B1C8E44}">
      <dsp:nvSpPr>
        <dsp:cNvPr id="0" name=""/>
        <dsp:cNvSpPr/>
      </dsp:nvSpPr>
      <dsp:spPr>
        <a:xfrm>
          <a:off x="2203801" y="785435"/>
          <a:ext cx="5829300" cy="5920353"/>
        </a:xfrm>
        <a:prstGeom prst="ellipse">
          <a:avLst/>
        </a:prstGeom>
        <a:solidFill>
          <a:srgbClr val="934BC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Biome</a:t>
          </a:r>
          <a:endParaRPr lang="en-US" sz="1200" b="1" kern="1200" dirty="0">
            <a:solidFill>
              <a:schemeClr val="bg1"/>
            </a:solidFill>
          </a:endParaRPr>
        </a:p>
      </dsp:txBody>
      <dsp:txXfrm>
        <a:off x="3861509" y="1125855"/>
        <a:ext cx="2513885" cy="680840"/>
      </dsp:txXfrm>
    </dsp:sp>
    <dsp:sp modelId="{3C2F6FEC-97C3-46A4-83BB-C35BE25CF140}">
      <dsp:nvSpPr>
        <dsp:cNvPr id="0" name=""/>
        <dsp:cNvSpPr/>
      </dsp:nvSpPr>
      <dsp:spPr>
        <a:xfrm>
          <a:off x="2718151" y="1688208"/>
          <a:ext cx="4800600" cy="5143506"/>
        </a:xfrm>
        <a:prstGeom prst="ellipse">
          <a:avLst/>
        </a:prstGeom>
        <a:solidFill>
          <a:srgbClr val="934BC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Ecosystem</a:t>
          </a:r>
          <a:endParaRPr lang="en-US" sz="2800" b="1" kern="1200" dirty="0">
            <a:solidFill>
              <a:schemeClr val="bg1"/>
            </a:solidFill>
          </a:endParaRPr>
        </a:p>
      </dsp:txBody>
      <dsp:txXfrm>
        <a:off x="3876296" y="2043110"/>
        <a:ext cx="2484310" cy="709803"/>
      </dsp:txXfrm>
    </dsp:sp>
    <dsp:sp modelId="{9DD143CD-9DD0-407B-9333-5F51C885FCAE}">
      <dsp:nvSpPr>
        <dsp:cNvPr id="0" name=""/>
        <dsp:cNvSpPr/>
      </dsp:nvSpPr>
      <dsp:spPr>
        <a:xfrm>
          <a:off x="3232502" y="2607733"/>
          <a:ext cx="3771900" cy="4333158"/>
        </a:xfrm>
        <a:prstGeom prst="ellipse">
          <a:avLst/>
        </a:prstGeom>
        <a:solidFill>
          <a:srgbClr val="934BC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Community</a:t>
          </a:r>
          <a:endParaRPr lang="en-US" sz="1200" b="1" kern="1200" dirty="0">
            <a:solidFill>
              <a:schemeClr val="bg1"/>
            </a:solidFill>
          </a:endParaRPr>
        </a:p>
      </dsp:txBody>
      <dsp:txXfrm>
        <a:off x="4100039" y="2997717"/>
        <a:ext cx="2036826" cy="779968"/>
      </dsp:txXfrm>
    </dsp:sp>
    <dsp:sp modelId="{49622217-F31F-4FC6-A426-5C402E0BC85B}">
      <dsp:nvSpPr>
        <dsp:cNvPr id="0" name=""/>
        <dsp:cNvSpPr/>
      </dsp:nvSpPr>
      <dsp:spPr>
        <a:xfrm>
          <a:off x="3746852" y="3575534"/>
          <a:ext cx="2743200" cy="3426256"/>
        </a:xfrm>
        <a:prstGeom prst="ellipse">
          <a:avLst/>
        </a:prstGeom>
        <a:solidFill>
          <a:srgbClr val="934BC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Population</a:t>
          </a:r>
          <a:endParaRPr lang="en-US" sz="1200" b="1" kern="1200" dirty="0">
            <a:solidFill>
              <a:schemeClr val="bg1"/>
            </a:solidFill>
          </a:endParaRPr>
        </a:p>
      </dsp:txBody>
      <dsp:txXfrm>
        <a:off x="4226911" y="4003816"/>
        <a:ext cx="1783080" cy="856564"/>
      </dsp:txXfrm>
    </dsp:sp>
    <dsp:sp modelId="{2AEF2A89-B6D7-4A1C-8665-EF035175CA70}">
      <dsp:nvSpPr>
        <dsp:cNvPr id="0" name=""/>
        <dsp:cNvSpPr/>
      </dsp:nvSpPr>
      <dsp:spPr>
        <a:xfrm>
          <a:off x="4032736" y="4550287"/>
          <a:ext cx="2171431" cy="2505450"/>
        </a:xfrm>
        <a:prstGeom prst="ellipse">
          <a:avLst/>
        </a:prstGeom>
        <a:solidFill>
          <a:srgbClr val="934BC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Species</a:t>
          </a:r>
          <a:endParaRPr lang="en-US" sz="1200" b="1" kern="1200" dirty="0">
            <a:solidFill>
              <a:schemeClr val="bg1"/>
            </a:solidFill>
          </a:endParaRPr>
        </a:p>
      </dsp:txBody>
      <dsp:txXfrm>
        <a:off x="4380165" y="4924852"/>
        <a:ext cx="1476573" cy="603813"/>
      </dsp:txXfrm>
    </dsp:sp>
    <dsp:sp modelId="{AE649D66-5E79-475C-BF82-1242C0E6A6B0}">
      <dsp:nvSpPr>
        <dsp:cNvPr id="0" name=""/>
        <dsp:cNvSpPr/>
      </dsp:nvSpPr>
      <dsp:spPr>
        <a:xfrm>
          <a:off x="4267197" y="5427782"/>
          <a:ext cx="1702508" cy="1436260"/>
        </a:xfrm>
        <a:prstGeom prst="ellipse">
          <a:avLst/>
        </a:prstGeom>
        <a:solidFill>
          <a:srgbClr val="934BC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Organism</a:t>
          </a:r>
          <a:endParaRPr lang="en-US" sz="1200" b="1" kern="1200" dirty="0">
            <a:solidFill>
              <a:schemeClr val="bg1"/>
            </a:solidFill>
          </a:endParaRPr>
        </a:p>
      </dsp:txBody>
      <dsp:txXfrm>
        <a:off x="4516524" y="5786847"/>
        <a:ext cx="1203855" cy="7181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4F340-24FF-4CAC-A72B-F287F207E098}" type="datetimeFigureOut">
              <a:rPr lang="en-US" smtClean="0"/>
              <a:t>9/30/2015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F6687-AA7A-4266-87C5-826313B51E76}" type="slidenum">
              <a:rPr lang="en-US" smtClean="0"/>
              <a:t>‹#›</a:t>
            </a:fld>
            <a:endParaRPr lang="en-US"/>
          </a:p>
        </p:txBody>
      </p:sp>
    </p:spTree>
    <p:extLst>
      <p:ext uri="{BB962C8B-B14F-4D97-AF65-F5344CB8AC3E}">
        <p14:creationId xmlns:p14="http://schemas.microsoft.com/office/powerpoint/2010/main" val="425848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out the engaging activity prior to displaying this</a:t>
            </a:r>
            <a:r>
              <a:rPr lang="en-US" baseline="0" dirty="0" smtClean="0"/>
              <a:t> PowerPoint. Students will write down the information in </a:t>
            </a:r>
            <a:r>
              <a:rPr lang="en-US" baseline="0" dirty="0" smtClean="0">
                <a:solidFill>
                  <a:srgbClr val="00B050"/>
                </a:solidFill>
              </a:rPr>
              <a:t>light green.</a:t>
            </a:r>
            <a:endParaRPr lang="en-US" dirty="0">
              <a:solidFill>
                <a:srgbClr val="00B050"/>
              </a:solidFill>
            </a:endParaRPr>
          </a:p>
        </p:txBody>
      </p:sp>
      <p:sp>
        <p:nvSpPr>
          <p:cNvPr id="4" name="Slide Number Placeholder 3"/>
          <p:cNvSpPr>
            <a:spLocks noGrp="1"/>
          </p:cNvSpPr>
          <p:nvPr>
            <p:ph type="sldNum" sz="quarter" idx="10"/>
          </p:nvPr>
        </p:nvSpPr>
        <p:spPr/>
        <p:txBody>
          <a:bodyPr/>
          <a:lstStyle/>
          <a:p>
            <a:fld id="{678F6687-AA7A-4266-87C5-826313B51E76}" type="slidenum">
              <a:rPr lang="en-US" smtClean="0"/>
              <a:t>1</a:t>
            </a:fld>
            <a:endParaRPr lang="en-US"/>
          </a:p>
        </p:txBody>
      </p:sp>
    </p:spTree>
    <p:extLst>
      <p:ext uri="{BB962C8B-B14F-4D97-AF65-F5344CB8AC3E}">
        <p14:creationId xmlns:p14="http://schemas.microsoft.com/office/powerpoint/2010/main" val="3252956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(Think-pair-share</a:t>
            </a:r>
            <a:r>
              <a:rPr lang="en-US" baseline="0" dirty="0" smtClean="0"/>
              <a:t> collaboration between face partners)</a:t>
            </a:r>
          </a:p>
          <a:p>
            <a:r>
              <a:rPr lang="en-US" baseline="0" dirty="0" smtClean="0"/>
              <a:t>*Environment: all conditions or factors surrounding an organism (pg. 66)</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15</a:t>
            </a:fld>
            <a:endParaRPr lang="en-US"/>
          </a:p>
        </p:txBody>
      </p:sp>
    </p:spTree>
    <p:extLst>
      <p:ext uri="{BB962C8B-B14F-4D97-AF65-F5344CB8AC3E}">
        <p14:creationId xmlns:p14="http://schemas.microsoft.com/office/powerpoint/2010/main" val="3236834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back to the engaging activity.</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16</a:t>
            </a:fld>
            <a:endParaRPr lang="en-US"/>
          </a:p>
        </p:txBody>
      </p:sp>
    </p:spTree>
    <p:extLst>
      <p:ext uri="{BB962C8B-B14F-4D97-AF65-F5344CB8AC3E}">
        <p14:creationId xmlns:p14="http://schemas.microsoft.com/office/powerpoint/2010/main" val="4097144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to identify</a:t>
            </a:r>
            <a:r>
              <a:rPr lang="en-US" baseline="0" dirty="0" smtClean="0"/>
              <a:t> the biotic factors in this image.</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17</a:t>
            </a:fld>
            <a:endParaRPr lang="en-US"/>
          </a:p>
        </p:txBody>
      </p:sp>
    </p:spTree>
    <p:extLst>
      <p:ext uri="{BB962C8B-B14F-4D97-AF65-F5344CB8AC3E}">
        <p14:creationId xmlns:p14="http://schemas.microsoft.com/office/powerpoint/2010/main" val="231904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students</a:t>
            </a:r>
            <a:r>
              <a:rPr lang="en-US" baseline="0" dirty="0" smtClean="0"/>
              <a:t> to identify the abiotic factors in this image. (Examples: heat (temperature), sunlight, precipitation, humidity, wind or water currents, soil etc…)</a:t>
            </a:r>
          </a:p>
          <a:p>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18</a:t>
            </a:fld>
            <a:endParaRPr lang="en-US"/>
          </a:p>
        </p:txBody>
      </p:sp>
    </p:spTree>
    <p:extLst>
      <p:ext uri="{BB962C8B-B14F-4D97-AF65-F5344CB8AC3E}">
        <p14:creationId xmlns:p14="http://schemas.microsoft.com/office/powerpoint/2010/main" val="4281307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 students “how?”.  Have the students to provide examples of the types of interactions that may occur. (Quickly review symbiosis)</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20</a:t>
            </a:fld>
            <a:endParaRPr lang="en-US"/>
          </a:p>
        </p:txBody>
      </p:sp>
    </p:spTree>
    <p:extLst>
      <p:ext uri="{BB962C8B-B14F-4D97-AF65-F5344CB8AC3E}">
        <p14:creationId xmlns:p14="http://schemas.microsoft.com/office/powerpoint/2010/main" val="1057476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slide to review symbiotic relationships</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21</a:t>
            </a:fld>
            <a:endParaRPr lang="en-US"/>
          </a:p>
        </p:txBody>
      </p:sp>
    </p:spTree>
    <p:extLst>
      <p:ext uri="{BB962C8B-B14F-4D97-AF65-F5344CB8AC3E}">
        <p14:creationId xmlns:p14="http://schemas.microsoft.com/office/powerpoint/2010/main" val="1140226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funny video to lead into the discussion</a:t>
            </a:r>
            <a:r>
              <a:rPr lang="en-US" baseline="0" dirty="0" smtClean="0"/>
              <a:t> of energy (which is obtained via eating)… </a:t>
            </a:r>
            <a:r>
              <a:rPr lang="en-US" i="1" baseline="0" dirty="0" smtClean="0"/>
              <a:t>(A way to keep their attention.)</a:t>
            </a:r>
            <a:endParaRPr lang="en-US" i="1" dirty="0"/>
          </a:p>
        </p:txBody>
      </p:sp>
      <p:sp>
        <p:nvSpPr>
          <p:cNvPr id="4" name="Slide Number Placeholder 3"/>
          <p:cNvSpPr>
            <a:spLocks noGrp="1"/>
          </p:cNvSpPr>
          <p:nvPr>
            <p:ph type="sldNum" sz="quarter" idx="10"/>
          </p:nvPr>
        </p:nvSpPr>
        <p:spPr/>
        <p:txBody>
          <a:bodyPr/>
          <a:lstStyle/>
          <a:p>
            <a:fld id="{678F6687-AA7A-4266-87C5-826313B51E76}" type="slidenum">
              <a:rPr lang="en-US" smtClean="0"/>
              <a:t>22</a:t>
            </a:fld>
            <a:endParaRPr lang="en-US"/>
          </a:p>
        </p:txBody>
      </p:sp>
    </p:spTree>
    <p:extLst>
      <p:ext uri="{BB962C8B-B14F-4D97-AF65-F5344CB8AC3E}">
        <p14:creationId xmlns:p14="http://schemas.microsoft.com/office/powerpoint/2010/main" val="538485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energy = No</a:t>
            </a:r>
            <a:r>
              <a:rPr lang="en-US" baseline="0" dirty="0" smtClean="0"/>
              <a:t> life functions.  </a:t>
            </a:r>
            <a:r>
              <a:rPr lang="en-US" dirty="0" smtClean="0"/>
              <a:t>Use this slide</a:t>
            </a:r>
            <a:r>
              <a:rPr lang="en-US" baseline="0" dirty="0" smtClean="0"/>
              <a:t> to connect the dots between the macromolecules concept. </a:t>
            </a:r>
          </a:p>
          <a:p>
            <a:r>
              <a:rPr lang="en-US" baseline="0" dirty="0" smtClean="0"/>
              <a:t>Also please make sure that the students know that an organism cannot “create its own energy” (Law of Conservation of Energy)… The energy is transferred.</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23</a:t>
            </a:fld>
            <a:endParaRPr lang="en-US"/>
          </a:p>
        </p:txBody>
      </p:sp>
    </p:spTree>
    <p:extLst>
      <p:ext uri="{BB962C8B-B14F-4D97-AF65-F5344CB8AC3E}">
        <p14:creationId xmlns:p14="http://schemas.microsoft.com/office/powerpoint/2010/main" val="3058014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the students to think aloud.</a:t>
            </a:r>
            <a:r>
              <a:rPr lang="en-US" baseline="0" dirty="0" smtClean="0"/>
              <a:t> </a:t>
            </a:r>
            <a:r>
              <a:rPr lang="en-US" dirty="0" smtClean="0"/>
              <a:t>Possible questions: We eat</a:t>
            </a:r>
            <a:r>
              <a:rPr lang="en-US" baseline="0" dirty="0" smtClean="0"/>
              <a:t> to get energy but where does the organism that we eat get its energy from?  Then, how do we recycle that energy back into the environment? Begin to connect the dots between the flow of energy and producers, consumers, and decomposers.</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24</a:t>
            </a:fld>
            <a:endParaRPr lang="en-US"/>
          </a:p>
        </p:txBody>
      </p:sp>
    </p:spTree>
    <p:extLst>
      <p:ext uri="{BB962C8B-B14F-4D97-AF65-F5344CB8AC3E}">
        <p14:creationId xmlns:p14="http://schemas.microsoft.com/office/powerpoint/2010/main" val="1429631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“photosynthesis” with the honors class.</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25</a:t>
            </a:fld>
            <a:endParaRPr lang="en-US"/>
          </a:p>
        </p:txBody>
      </p:sp>
    </p:spTree>
    <p:extLst>
      <p:ext uri="{BB962C8B-B14F-4D97-AF65-F5344CB8AC3E}">
        <p14:creationId xmlns:p14="http://schemas.microsoft.com/office/powerpoint/2010/main" val="303179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2</a:t>
            </a:fld>
            <a:endParaRPr lang="en-US"/>
          </a:p>
        </p:txBody>
      </p:sp>
    </p:spTree>
    <p:extLst>
      <p:ext uri="{BB962C8B-B14F-4D97-AF65-F5344CB8AC3E}">
        <p14:creationId xmlns:p14="http://schemas.microsoft.com/office/powerpoint/2010/main" val="2052065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28</a:t>
            </a:fld>
            <a:endParaRPr lang="en-US"/>
          </a:p>
        </p:txBody>
      </p:sp>
    </p:spTree>
    <p:extLst>
      <p:ext uri="{BB962C8B-B14F-4D97-AF65-F5344CB8AC3E}">
        <p14:creationId xmlns:p14="http://schemas.microsoft.com/office/powerpoint/2010/main" val="3018481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posters</a:t>
            </a:r>
            <a:r>
              <a:rPr lang="en-US" baseline="0" dirty="0" smtClean="0"/>
              <a:t> and have the students separate their posters into 3 sections (for 3 parts)</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29</a:t>
            </a:fld>
            <a:endParaRPr lang="en-US"/>
          </a:p>
        </p:txBody>
      </p:sp>
    </p:spTree>
    <p:extLst>
      <p:ext uri="{BB962C8B-B14F-4D97-AF65-F5344CB8AC3E}">
        <p14:creationId xmlns:p14="http://schemas.microsoft.com/office/powerpoint/2010/main" val="1540376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Begin guiding students into the difference between food chains and food webs.</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35</a:t>
            </a:fld>
            <a:endParaRPr lang="en-US"/>
          </a:p>
        </p:txBody>
      </p:sp>
    </p:spTree>
    <p:extLst>
      <p:ext uri="{BB962C8B-B14F-4D97-AF65-F5344CB8AC3E}">
        <p14:creationId xmlns:p14="http://schemas.microsoft.com/office/powerpoint/2010/main" val="1353049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if the students are able to address the food</a:t>
            </a:r>
            <a:r>
              <a:rPr lang="en-US" baseline="0" dirty="0" smtClean="0"/>
              <a:t> chains inside of the food web.  Make sure that the students know that the arrows are representing the flow of energy and are able to describe the energy pathways. Have the students to refer back to their illustrations</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36</a:t>
            </a:fld>
            <a:endParaRPr lang="en-US"/>
          </a:p>
        </p:txBody>
      </p:sp>
    </p:spTree>
    <p:extLst>
      <p:ext uri="{BB962C8B-B14F-4D97-AF65-F5344CB8AC3E}">
        <p14:creationId xmlns:p14="http://schemas.microsoft.com/office/powerpoint/2010/main" val="2352217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Elaborate</a:t>
            </a:r>
            <a:r>
              <a:rPr lang="en-US" baseline="0" dirty="0" smtClean="0"/>
              <a:t> a bit more and have the students to talk with their group members about the illustrations. Make sure that the students understand that available energy is lost between trophic levels.</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38</a:t>
            </a:fld>
            <a:endParaRPr lang="en-US"/>
          </a:p>
        </p:txBody>
      </p:sp>
    </p:spTree>
    <p:extLst>
      <p:ext uri="{BB962C8B-B14F-4D97-AF65-F5344CB8AC3E}">
        <p14:creationId xmlns:p14="http://schemas.microsoft.com/office/powerpoint/2010/main" val="1427328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initial</a:t>
            </a:r>
            <a:r>
              <a:rPr lang="en-US" baseline="0" dirty="0" smtClean="0"/>
              <a:t> amount of energy is decided upon by the students and the further calculations are based on the initial amount of energy that was chosen by the students. Pass out a blank pyramid to each student to accompany this part of the activity (should be glued to poster).</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39</a:t>
            </a:fld>
            <a:endParaRPr lang="en-US"/>
          </a:p>
        </p:txBody>
      </p:sp>
    </p:spTree>
    <p:extLst>
      <p:ext uri="{BB962C8B-B14F-4D97-AF65-F5344CB8AC3E}">
        <p14:creationId xmlns:p14="http://schemas.microsoft.com/office/powerpoint/2010/main" val="2803906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elaboration after the activity. Explain how the amount of energy available at each trophic</a:t>
            </a:r>
            <a:r>
              <a:rPr lang="en-US" baseline="0" dirty="0" smtClean="0"/>
              <a:t> level often limits the number of organisms that each level can support.</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40</a:t>
            </a:fld>
            <a:endParaRPr lang="en-US"/>
          </a:p>
        </p:txBody>
      </p:sp>
    </p:spTree>
    <p:extLst>
      <p:ext uri="{BB962C8B-B14F-4D97-AF65-F5344CB8AC3E}">
        <p14:creationId xmlns:p14="http://schemas.microsoft.com/office/powerpoint/2010/main" val="979882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lesson’s summarizing activity</a:t>
            </a:r>
            <a:r>
              <a:rPr lang="en-US" baseline="0" dirty="0" smtClean="0"/>
              <a:t> (evaluate). Due at the end of the lesson, before the students leave class.</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41</a:t>
            </a:fld>
            <a:endParaRPr lang="en-US"/>
          </a:p>
        </p:txBody>
      </p:sp>
    </p:spTree>
    <p:extLst>
      <p:ext uri="{BB962C8B-B14F-4D97-AF65-F5344CB8AC3E}">
        <p14:creationId xmlns:p14="http://schemas.microsoft.com/office/powerpoint/2010/main" val="3910512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4</a:t>
            </a:fld>
            <a:endParaRPr lang="en-US"/>
          </a:p>
        </p:txBody>
      </p:sp>
    </p:spTree>
    <p:extLst>
      <p:ext uri="{BB962C8B-B14F-4D97-AF65-F5344CB8AC3E}">
        <p14:creationId xmlns:p14="http://schemas.microsoft.com/office/powerpoint/2010/main" val="23445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Ecology</a:t>
            </a:r>
            <a:r>
              <a:rPr lang="en-US" baseline="0" dirty="0" smtClean="0"/>
              <a:t> is the </a:t>
            </a:r>
            <a:r>
              <a:rPr lang="en-US" baseline="0" dirty="0" err="1" smtClean="0"/>
              <a:t>greek</a:t>
            </a:r>
            <a:r>
              <a:rPr lang="en-US" baseline="0" dirty="0" smtClean="0"/>
              <a:t> word </a:t>
            </a:r>
            <a:r>
              <a:rPr lang="en-US" i="1" baseline="0" dirty="0" err="1" smtClean="0"/>
              <a:t>oikos</a:t>
            </a:r>
            <a:r>
              <a:rPr lang="en-US" baseline="0" dirty="0" smtClean="0"/>
              <a:t>, which means “house”, so ecology is the study of nature’s “houses” and the organisms that live in the houses.</a:t>
            </a:r>
          </a:p>
          <a:p>
            <a:endParaRPr lang="en-US" baseline="0" dirty="0" smtClean="0"/>
          </a:p>
          <a:p>
            <a:r>
              <a:rPr lang="en-US" baseline="0" dirty="0" smtClean="0"/>
              <a:t>Remind students that Biology is the study of life.</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5</a:t>
            </a:fld>
            <a:endParaRPr lang="en-US"/>
          </a:p>
        </p:txBody>
      </p:sp>
    </p:spTree>
    <p:extLst>
      <p:ext uri="{BB962C8B-B14F-4D97-AF65-F5344CB8AC3E}">
        <p14:creationId xmlns:p14="http://schemas.microsoft.com/office/powerpoint/2010/main" val="340467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slide as a review of the scientific method.  Remind the students that the scientific method is not performed in a particular order, rather it is a process.</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6</a:t>
            </a:fld>
            <a:endParaRPr lang="en-US"/>
          </a:p>
        </p:txBody>
      </p:sp>
    </p:spTree>
    <p:extLst>
      <p:ext uri="{BB962C8B-B14F-4D97-AF65-F5344CB8AC3E}">
        <p14:creationId xmlns:p14="http://schemas.microsoft.com/office/powerpoint/2010/main" val="1727251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Ecologists</a:t>
            </a:r>
            <a:r>
              <a:rPr lang="en-US" baseline="0" dirty="0" smtClean="0"/>
              <a:t> study the living planet by breaking it down into levels of organizations.  ( Possibly u</a:t>
            </a:r>
            <a:r>
              <a:rPr lang="en-US" dirty="0" smtClean="0"/>
              <a:t>se the analogy of a student, to a classroom, to a school,</a:t>
            </a:r>
            <a:r>
              <a:rPr lang="en-US" baseline="0" dirty="0" smtClean="0"/>
              <a:t> etc… for those who are struggling)</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8</a:t>
            </a:fld>
            <a:endParaRPr lang="en-US"/>
          </a:p>
        </p:txBody>
      </p:sp>
    </p:spTree>
    <p:extLst>
      <p:ext uri="{BB962C8B-B14F-4D97-AF65-F5344CB8AC3E}">
        <p14:creationId xmlns:p14="http://schemas.microsoft.com/office/powerpoint/2010/main" val="420713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Species only breed within their</a:t>
            </a:r>
            <a:r>
              <a:rPr lang="en-US" baseline="0" dirty="0" smtClean="0"/>
              <a:t> species… </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9</a:t>
            </a:fld>
            <a:endParaRPr lang="en-US"/>
          </a:p>
        </p:txBody>
      </p:sp>
    </p:spTree>
    <p:extLst>
      <p:ext uri="{BB962C8B-B14F-4D97-AF65-F5344CB8AC3E}">
        <p14:creationId xmlns:p14="http://schemas.microsoft.com/office/powerpoint/2010/main" val="126072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 The number</a:t>
            </a:r>
            <a:r>
              <a:rPr lang="en-US" baseline="0" dirty="0" smtClean="0"/>
              <a:t> of people living in Bartow = the population of Bartow.  Be sure that every student knows that a “habitat” is where the organism lives.</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10</a:t>
            </a:fld>
            <a:endParaRPr lang="en-US"/>
          </a:p>
        </p:txBody>
      </p:sp>
    </p:spTree>
    <p:extLst>
      <p:ext uri="{BB962C8B-B14F-4D97-AF65-F5344CB8AC3E}">
        <p14:creationId xmlns:p14="http://schemas.microsoft.com/office/powerpoint/2010/main" val="129143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that the students know that ecosystems includes the</a:t>
            </a:r>
            <a:r>
              <a:rPr lang="en-US" baseline="0" dirty="0" smtClean="0"/>
              <a:t> living and nonliving, and link “ecosystem” with “ecology”.</a:t>
            </a:r>
            <a:endParaRPr lang="en-US" dirty="0"/>
          </a:p>
        </p:txBody>
      </p:sp>
      <p:sp>
        <p:nvSpPr>
          <p:cNvPr id="4" name="Slide Number Placeholder 3"/>
          <p:cNvSpPr>
            <a:spLocks noGrp="1"/>
          </p:cNvSpPr>
          <p:nvPr>
            <p:ph type="sldNum" sz="quarter" idx="10"/>
          </p:nvPr>
        </p:nvSpPr>
        <p:spPr/>
        <p:txBody>
          <a:bodyPr/>
          <a:lstStyle/>
          <a:p>
            <a:fld id="{678F6687-AA7A-4266-87C5-826313B51E76}" type="slidenum">
              <a:rPr lang="en-US" smtClean="0"/>
              <a:t>12</a:t>
            </a:fld>
            <a:endParaRPr lang="en-US"/>
          </a:p>
        </p:txBody>
      </p:sp>
    </p:spTree>
    <p:extLst>
      <p:ext uri="{BB962C8B-B14F-4D97-AF65-F5344CB8AC3E}">
        <p14:creationId xmlns:p14="http://schemas.microsoft.com/office/powerpoint/2010/main" val="1839472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32ADC5-0424-4BD2-A286-12BEF3CA0D93}"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CB51B-A724-4EF9-936D-FBEF63A8783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09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32ADC5-0424-4BD2-A286-12BEF3CA0D93}"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CB51B-A724-4EF9-936D-FBEF63A87838}" type="slidenum">
              <a:rPr lang="en-US" smtClean="0"/>
              <a:t>‹#›</a:t>
            </a:fld>
            <a:endParaRPr lang="en-US"/>
          </a:p>
        </p:txBody>
      </p:sp>
    </p:spTree>
    <p:extLst>
      <p:ext uri="{BB962C8B-B14F-4D97-AF65-F5344CB8AC3E}">
        <p14:creationId xmlns:p14="http://schemas.microsoft.com/office/powerpoint/2010/main" val="175349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32ADC5-0424-4BD2-A286-12BEF3CA0D93}"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CB51B-A724-4EF9-936D-FBEF63A87838}" type="slidenum">
              <a:rPr lang="en-US" smtClean="0"/>
              <a:t>‹#›</a:t>
            </a:fld>
            <a:endParaRPr lang="en-US"/>
          </a:p>
        </p:txBody>
      </p:sp>
    </p:spTree>
    <p:extLst>
      <p:ext uri="{BB962C8B-B14F-4D97-AF65-F5344CB8AC3E}">
        <p14:creationId xmlns:p14="http://schemas.microsoft.com/office/powerpoint/2010/main" val="18418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32ADC5-0424-4BD2-A286-12BEF3CA0D93}"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CB51B-A724-4EF9-936D-FBEF63A87838}" type="slidenum">
              <a:rPr lang="en-US" smtClean="0"/>
              <a:t>‹#›</a:t>
            </a:fld>
            <a:endParaRPr lang="en-US"/>
          </a:p>
        </p:txBody>
      </p:sp>
    </p:spTree>
    <p:extLst>
      <p:ext uri="{BB962C8B-B14F-4D97-AF65-F5344CB8AC3E}">
        <p14:creationId xmlns:p14="http://schemas.microsoft.com/office/powerpoint/2010/main" val="317633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32ADC5-0424-4BD2-A286-12BEF3CA0D93}"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CB51B-A724-4EF9-936D-FBEF63A8783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327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32ADC5-0424-4BD2-A286-12BEF3CA0D93}"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CB51B-A724-4EF9-936D-FBEF63A87838}" type="slidenum">
              <a:rPr lang="en-US" smtClean="0"/>
              <a:t>‹#›</a:t>
            </a:fld>
            <a:endParaRPr lang="en-US"/>
          </a:p>
        </p:txBody>
      </p:sp>
    </p:spTree>
    <p:extLst>
      <p:ext uri="{BB962C8B-B14F-4D97-AF65-F5344CB8AC3E}">
        <p14:creationId xmlns:p14="http://schemas.microsoft.com/office/powerpoint/2010/main" val="238310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32ADC5-0424-4BD2-A286-12BEF3CA0D93}" type="datetimeFigureOut">
              <a:rPr lang="en-US" smtClean="0"/>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CB51B-A724-4EF9-936D-FBEF63A87838}" type="slidenum">
              <a:rPr lang="en-US" smtClean="0"/>
              <a:t>‹#›</a:t>
            </a:fld>
            <a:endParaRPr lang="en-US"/>
          </a:p>
        </p:txBody>
      </p:sp>
    </p:spTree>
    <p:extLst>
      <p:ext uri="{BB962C8B-B14F-4D97-AF65-F5344CB8AC3E}">
        <p14:creationId xmlns:p14="http://schemas.microsoft.com/office/powerpoint/2010/main" val="385278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32ADC5-0424-4BD2-A286-12BEF3CA0D93}" type="datetimeFigureOut">
              <a:rPr lang="en-US" smtClean="0"/>
              <a:t>9/30/2015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CB51B-A724-4EF9-936D-FBEF63A87838}" type="slidenum">
              <a:rPr lang="en-US" smtClean="0"/>
              <a:t>‹#›</a:t>
            </a:fld>
            <a:endParaRPr lang="en-US"/>
          </a:p>
        </p:txBody>
      </p:sp>
    </p:spTree>
    <p:extLst>
      <p:ext uri="{BB962C8B-B14F-4D97-AF65-F5344CB8AC3E}">
        <p14:creationId xmlns:p14="http://schemas.microsoft.com/office/powerpoint/2010/main" val="62419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F32ADC5-0424-4BD2-A286-12BEF3CA0D93}" type="datetimeFigureOut">
              <a:rPr lang="en-US" smtClean="0"/>
              <a:t>9/30/2015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15CB51B-A724-4EF9-936D-FBEF63A87838}" type="slidenum">
              <a:rPr lang="en-US" smtClean="0"/>
              <a:t>‹#›</a:t>
            </a:fld>
            <a:endParaRPr lang="en-US"/>
          </a:p>
        </p:txBody>
      </p:sp>
    </p:spTree>
    <p:extLst>
      <p:ext uri="{BB962C8B-B14F-4D97-AF65-F5344CB8AC3E}">
        <p14:creationId xmlns:p14="http://schemas.microsoft.com/office/powerpoint/2010/main" val="176737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F32ADC5-0424-4BD2-A286-12BEF3CA0D93}" type="datetimeFigureOut">
              <a:rPr lang="en-US" smtClean="0"/>
              <a:t>9/30/2015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15CB51B-A724-4EF9-936D-FBEF63A87838}" type="slidenum">
              <a:rPr lang="en-US" smtClean="0"/>
              <a:t>‹#›</a:t>
            </a:fld>
            <a:endParaRPr lang="en-US"/>
          </a:p>
        </p:txBody>
      </p:sp>
    </p:spTree>
    <p:extLst>
      <p:ext uri="{BB962C8B-B14F-4D97-AF65-F5344CB8AC3E}">
        <p14:creationId xmlns:p14="http://schemas.microsoft.com/office/powerpoint/2010/main" val="69096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2ADC5-0424-4BD2-A286-12BEF3CA0D93}"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CB51B-A724-4EF9-936D-FBEF63A87838}" type="slidenum">
              <a:rPr lang="en-US" smtClean="0"/>
              <a:t>‹#›</a:t>
            </a:fld>
            <a:endParaRPr lang="en-US"/>
          </a:p>
        </p:txBody>
      </p:sp>
    </p:spTree>
    <p:extLst>
      <p:ext uri="{BB962C8B-B14F-4D97-AF65-F5344CB8AC3E}">
        <p14:creationId xmlns:p14="http://schemas.microsoft.com/office/powerpoint/2010/main" val="395183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F32ADC5-0424-4BD2-A286-12BEF3CA0D93}" type="datetimeFigureOut">
              <a:rPr lang="en-US" smtClean="0"/>
              <a:t>9/30/2015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15CB51B-A724-4EF9-936D-FBEF63A8783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2793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qnydFmqHuVo" TargetMode="Externa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jpeg"/><Relationship Id="rId17" Type="http://schemas.openxmlformats.org/officeDocument/2006/relationships/image" Target="../media/image11.jpg"/><Relationship Id="rId2" Type="http://schemas.openxmlformats.org/officeDocument/2006/relationships/notesSlide" Target="../notesSlides/notesSlide3.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5.jpg"/><Relationship Id="rId5" Type="http://schemas.openxmlformats.org/officeDocument/2006/relationships/diagramQuickStyle" Target="../diagrams/quickStyle1.xml"/><Relationship Id="rId15" Type="http://schemas.openxmlformats.org/officeDocument/2006/relationships/image" Target="../media/image9.jpeg"/><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3.jpeg"/><Relationship Id="rId1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9.jpeg"/><Relationship Id="rId5" Type="http://schemas.openxmlformats.org/officeDocument/2006/relationships/diagramQuickStyle" Target="../diagrams/quickStyle2.xml"/><Relationship Id="rId10" Type="http://schemas.openxmlformats.org/officeDocument/2006/relationships/image" Target="../media/image18.jpeg"/><Relationship Id="rId4" Type="http://schemas.openxmlformats.org/officeDocument/2006/relationships/diagramLayout" Target="../diagrams/layout2.xml"/><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5344" y="1081585"/>
            <a:ext cx="9935120" cy="2262781"/>
          </a:xfrm>
        </p:spPr>
        <p:txBody>
          <a:bodyPr>
            <a:normAutofit fontScale="90000"/>
          </a:bodyPr>
          <a:lstStyle/>
          <a:p>
            <a:pPr algn="ctr"/>
            <a:r>
              <a:rPr lang="en-US" b="1" dirty="0" smtClean="0">
                <a:solidFill>
                  <a:schemeClr val="bg2">
                    <a:lumMod val="50000"/>
                  </a:schemeClr>
                </a:solidFill>
              </a:rPr>
              <a:t>Energy Flow in Ecosystems</a:t>
            </a:r>
            <a:br>
              <a:rPr lang="en-US" b="1" dirty="0" smtClean="0">
                <a:solidFill>
                  <a:schemeClr val="bg2">
                    <a:lumMod val="50000"/>
                  </a:schemeClr>
                </a:solidFill>
              </a:rPr>
            </a:br>
            <a:r>
              <a:rPr lang="en-US" sz="1800" b="1" i="1" dirty="0" smtClean="0">
                <a:solidFill>
                  <a:schemeClr val="bg2">
                    <a:lumMod val="50000"/>
                  </a:schemeClr>
                </a:solidFill>
              </a:rPr>
              <a:t>(Part </a:t>
            </a:r>
            <a:r>
              <a:rPr lang="en-US" sz="1800" b="1" i="1" dirty="0" smtClean="0">
                <a:solidFill>
                  <a:schemeClr val="bg2">
                    <a:lumMod val="50000"/>
                  </a:schemeClr>
                </a:solidFill>
              </a:rPr>
              <a:t>2)</a:t>
            </a:r>
            <a:endParaRPr lang="en-US" sz="1800" b="1" i="1" dirty="0">
              <a:solidFill>
                <a:schemeClr val="bg2">
                  <a:lumMod val="50000"/>
                </a:schemeClr>
              </a:solidFill>
            </a:endParaRPr>
          </a:p>
        </p:txBody>
      </p:sp>
      <p:sp>
        <p:nvSpPr>
          <p:cNvPr id="3" name="Subtitle 2"/>
          <p:cNvSpPr>
            <a:spLocks noGrp="1"/>
          </p:cNvSpPr>
          <p:nvPr>
            <p:ph type="subTitle" idx="1"/>
          </p:nvPr>
        </p:nvSpPr>
        <p:spPr>
          <a:xfrm>
            <a:off x="1524000" y="4899897"/>
            <a:ext cx="9144000" cy="1655762"/>
          </a:xfrm>
        </p:spPr>
        <p:txBody>
          <a:bodyPr>
            <a:noAutofit/>
          </a:bodyPr>
          <a:lstStyle/>
          <a:p>
            <a:pPr algn="r"/>
            <a:r>
              <a:rPr lang="en-US" sz="2000" b="1" dirty="0" smtClean="0">
                <a:solidFill>
                  <a:schemeClr val="accent6">
                    <a:lumMod val="50000"/>
                  </a:schemeClr>
                </a:solidFill>
              </a:rPr>
              <a:t>Biology I/ Biology I Honors</a:t>
            </a:r>
          </a:p>
          <a:p>
            <a:pPr algn="r"/>
            <a:r>
              <a:rPr lang="en-US" sz="2000" b="1" dirty="0" smtClean="0">
                <a:solidFill>
                  <a:schemeClr val="accent6">
                    <a:lumMod val="50000"/>
                  </a:schemeClr>
                </a:solidFill>
              </a:rPr>
              <a:t>Ms. </a:t>
            </a:r>
            <a:r>
              <a:rPr lang="en-US" sz="2000" b="1" dirty="0" smtClean="0">
                <a:solidFill>
                  <a:schemeClr val="accent6">
                    <a:lumMod val="50000"/>
                  </a:schemeClr>
                </a:solidFill>
              </a:rPr>
              <a:t>McCabe 2015-2016</a:t>
            </a:r>
          </a:p>
          <a:p>
            <a:pPr algn="r"/>
            <a:r>
              <a:rPr lang="en-US" sz="2000" b="1" i="1" dirty="0" smtClean="0">
                <a:solidFill>
                  <a:schemeClr val="accent6">
                    <a:lumMod val="75000"/>
                  </a:schemeClr>
                </a:solidFill>
              </a:rPr>
              <a:t>Unit </a:t>
            </a:r>
            <a:r>
              <a:rPr lang="en-US" sz="2000" b="1" i="1" dirty="0" smtClean="0">
                <a:solidFill>
                  <a:schemeClr val="accent6">
                    <a:lumMod val="75000"/>
                  </a:schemeClr>
                </a:solidFill>
              </a:rPr>
              <a:t>2: Ecology</a:t>
            </a:r>
            <a:endParaRPr lang="en-US" sz="2000" b="1" i="1" dirty="0">
              <a:solidFill>
                <a:schemeClr val="accent6">
                  <a:lumMod val="75000"/>
                </a:schemeClr>
              </a:solidFill>
            </a:endParaRPr>
          </a:p>
        </p:txBody>
      </p:sp>
    </p:spTree>
    <p:extLst>
      <p:ext uri="{BB962C8B-B14F-4D97-AF65-F5344CB8AC3E}">
        <p14:creationId xmlns:p14="http://schemas.microsoft.com/office/powerpoint/2010/main" val="47543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150" y="441230"/>
            <a:ext cx="8911687" cy="1280890"/>
          </a:xfrm>
        </p:spPr>
        <p:txBody>
          <a:bodyPr>
            <a:normAutofit/>
          </a:bodyPr>
          <a:lstStyle/>
          <a:p>
            <a:pPr algn="ctr"/>
            <a:r>
              <a:rPr lang="en-US" sz="5400" b="1" dirty="0" smtClean="0">
                <a:solidFill>
                  <a:schemeClr val="accent5">
                    <a:lumMod val="50000"/>
                  </a:schemeClr>
                </a:solidFill>
              </a:rPr>
              <a:t>Population</a:t>
            </a:r>
            <a:r>
              <a:rPr lang="en-US" sz="4400" b="1" dirty="0" smtClean="0">
                <a:solidFill>
                  <a:schemeClr val="accent5">
                    <a:lumMod val="50000"/>
                  </a:schemeClr>
                </a:solidFill>
              </a:rPr>
              <a:t> </a:t>
            </a:r>
            <a:r>
              <a:rPr lang="en-US" sz="2800" i="1" dirty="0" smtClean="0">
                <a:solidFill>
                  <a:schemeClr val="bg2">
                    <a:lumMod val="25000"/>
                  </a:schemeClr>
                </a:solidFill>
              </a:rPr>
              <a:t>(</a:t>
            </a:r>
            <a:r>
              <a:rPr lang="en-US" sz="2800" i="1" dirty="0" smtClean="0">
                <a:solidFill>
                  <a:schemeClr val="bg2">
                    <a:lumMod val="25000"/>
                  </a:schemeClr>
                </a:solidFill>
              </a:rPr>
              <a:t>pg. 64)</a:t>
            </a:r>
            <a:endParaRPr lang="en-US" sz="2800" i="1" dirty="0">
              <a:solidFill>
                <a:schemeClr val="bg2">
                  <a:lumMod val="25000"/>
                </a:schemeClr>
              </a:solidFill>
            </a:endParaRPr>
          </a:p>
        </p:txBody>
      </p:sp>
      <p:sp>
        <p:nvSpPr>
          <p:cNvPr id="3" name="Content Placeholder 2"/>
          <p:cNvSpPr>
            <a:spLocks noGrp="1"/>
          </p:cNvSpPr>
          <p:nvPr>
            <p:ph idx="1"/>
          </p:nvPr>
        </p:nvSpPr>
        <p:spPr>
          <a:xfrm>
            <a:off x="1219200" y="1722120"/>
            <a:ext cx="10215073" cy="3777622"/>
          </a:xfrm>
        </p:spPr>
        <p:txBody>
          <a:bodyPr>
            <a:normAutofit/>
          </a:bodyPr>
          <a:lstStyle/>
          <a:p>
            <a:pPr marL="0" indent="0">
              <a:buNone/>
            </a:pPr>
            <a:r>
              <a:rPr lang="en-US" sz="3600" b="1" dirty="0" smtClean="0">
                <a:solidFill>
                  <a:schemeClr val="accent5">
                    <a:lumMod val="50000"/>
                  </a:schemeClr>
                </a:solidFill>
              </a:rPr>
              <a:t>= A </a:t>
            </a:r>
            <a:r>
              <a:rPr lang="en-US" sz="3600" b="1" dirty="0" smtClean="0">
                <a:solidFill>
                  <a:schemeClr val="accent5">
                    <a:lumMod val="50000"/>
                  </a:schemeClr>
                </a:solidFill>
              </a:rPr>
              <a:t>group of individuals that belong to the same species and share the same habitat.</a:t>
            </a:r>
            <a:endParaRPr lang="en-US" sz="3600" b="1" dirty="0">
              <a:solidFill>
                <a:schemeClr val="accent5">
                  <a:lumMod val="50000"/>
                </a:schemeClr>
              </a:solidFill>
            </a:endParaRPr>
          </a:p>
        </p:txBody>
      </p:sp>
      <p:pic>
        <p:nvPicPr>
          <p:cNvPr id="19458" name="Picture 2" descr="http://landerosecology2012.weebly.com/uploads/1/3/9/1/13915879/1497132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208" y="2872122"/>
            <a:ext cx="6845726" cy="350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68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197" y="392098"/>
            <a:ext cx="8911687" cy="1280890"/>
          </a:xfrm>
        </p:spPr>
        <p:txBody>
          <a:bodyPr>
            <a:normAutofit/>
          </a:bodyPr>
          <a:lstStyle/>
          <a:p>
            <a:pPr algn="ctr"/>
            <a:r>
              <a:rPr lang="en-US" sz="5400" b="1" dirty="0" smtClean="0">
                <a:solidFill>
                  <a:schemeClr val="accent5">
                    <a:lumMod val="50000"/>
                  </a:schemeClr>
                </a:solidFill>
              </a:rPr>
              <a:t>Community</a:t>
            </a:r>
            <a:r>
              <a:rPr lang="en-US" sz="5400" b="1" dirty="0" smtClean="0">
                <a:solidFill>
                  <a:srgbClr val="934BC9"/>
                </a:solidFill>
              </a:rPr>
              <a:t> </a:t>
            </a:r>
            <a:r>
              <a:rPr lang="en-US" sz="2800" i="1" dirty="0" smtClean="0"/>
              <a:t>(</a:t>
            </a:r>
            <a:r>
              <a:rPr lang="en-US" sz="2800" i="1" dirty="0" smtClean="0"/>
              <a:t>pg. 64)</a:t>
            </a:r>
            <a:endParaRPr lang="en-US" sz="2800" i="1" dirty="0"/>
          </a:p>
        </p:txBody>
      </p:sp>
      <p:sp>
        <p:nvSpPr>
          <p:cNvPr id="3" name="Content Placeholder 2"/>
          <p:cNvSpPr>
            <a:spLocks noGrp="1"/>
          </p:cNvSpPr>
          <p:nvPr>
            <p:ph idx="1"/>
          </p:nvPr>
        </p:nvSpPr>
        <p:spPr>
          <a:xfrm>
            <a:off x="1195755" y="1770185"/>
            <a:ext cx="10308858" cy="3813491"/>
          </a:xfrm>
        </p:spPr>
        <p:txBody>
          <a:bodyPr>
            <a:normAutofit/>
          </a:bodyPr>
          <a:lstStyle/>
          <a:p>
            <a:pPr marL="0" indent="0">
              <a:buNone/>
            </a:pPr>
            <a:r>
              <a:rPr lang="en-US" sz="3600" b="1" dirty="0" smtClean="0">
                <a:solidFill>
                  <a:schemeClr val="accent5">
                    <a:lumMod val="50000"/>
                  </a:schemeClr>
                </a:solidFill>
              </a:rPr>
              <a:t>= A </a:t>
            </a:r>
            <a:r>
              <a:rPr lang="en-US" sz="3600" b="1" dirty="0" smtClean="0">
                <a:solidFill>
                  <a:schemeClr val="accent5">
                    <a:lumMod val="50000"/>
                  </a:schemeClr>
                </a:solidFill>
              </a:rPr>
              <a:t>combination of different populations that live together in a defined area.</a:t>
            </a:r>
            <a:endParaRPr lang="en-US" sz="3600" b="1" dirty="0">
              <a:solidFill>
                <a:schemeClr val="accent5">
                  <a:lumMod val="50000"/>
                </a:schemeClr>
              </a:solidFill>
            </a:endParaRPr>
          </a:p>
        </p:txBody>
      </p:sp>
      <p:pic>
        <p:nvPicPr>
          <p:cNvPr id="20482" name="Picture 2" descr="http://twiniversity.com/wp-content/uploads/2012/12/safari-animal-pos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197" y="2880267"/>
            <a:ext cx="9239684" cy="362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283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820" y="392098"/>
            <a:ext cx="8911687" cy="1280890"/>
          </a:xfrm>
        </p:spPr>
        <p:txBody>
          <a:bodyPr>
            <a:normAutofit/>
          </a:bodyPr>
          <a:lstStyle/>
          <a:p>
            <a:pPr algn="ctr"/>
            <a:r>
              <a:rPr lang="en-US" sz="5400" b="1" u="sng" dirty="0" smtClean="0">
                <a:solidFill>
                  <a:srgbClr val="934BC9"/>
                </a:solidFill>
              </a:rPr>
              <a:t>Ecosystem</a:t>
            </a:r>
            <a:r>
              <a:rPr lang="en-US" sz="5400" b="1" dirty="0">
                <a:solidFill>
                  <a:srgbClr val="00B050"/>
                </a:solidFill>
              </a:rPr>
              <a:t> </a:t>
            </a:r>
            <a:r>
              <a:rPr lang="en-US" sz="2800" i="1" dirty="0" smtClean="0"/>
              <a:t>(pg</a:t>
            </a:r>
            <a:r>
              <a:rPr lang="en-US" sz="2800" i="1" dirty="0" smtClean="0"/>
              <a:t>. 65)</a:t>
            </a:r>
            <a:endParaRPr lang="en-US" sz="2800" i="1" dirty="0"/>
          </a:p>
        </p:txBody>
      </p:sp>
      <p:sp>
        <p:nvSpPr>
          <p:cNvPr id="3" name="Content Placeholder 2"/>
          <p:cNvSpPr>
            <a:spLocks noGrp="1"/>
          </p:cNvSpPr>
          <p:nvPr>
            <p:ph idx="1"/>
          </p:nvPr>
        </p:nvSpPr>
        <p:spPr>
          <a:xfrm>
            <a:off x="1255594" y="1672988"/>
            <a:ext cx="10249018" cy="3777622"/>
          </a:xfrm>
        </p:spPr>
        <p:txBody>
          <a:bodyPr>
            <a:normAutofit/>
          </a:bodyPr>
          <a:lstStyle/>
          <a:p>
            <a:pPr marL="0" indent="0">
              <a:buNone/>
            </a:pPr>
            <a:r>
              <a:rPr lang="en-US" sz="3200" b="1" u="sng" dirty="0" smtClean="0">
                <a:solidFill>
                  <a:srgbClr val="934BC9"/>
                </a:solidFill>
              </a:rPr>
              <a:t>= A </a:t>
            </a:r>
            <a:r>
              <a:rPr lang="en-US" sz="3200" b="1" u="sng" dirty="0" smtClean="0">
                <a:solidFill>
                  <a:srgbClr val="934BC9"/>
                </a:solidFill>
              </a:rPr>
              <a:t>combination of all the organisms that live in a place, together with their physical environment.</a:t>
            </a:r>
          </a:p>
          <a:p>
            <a:pPr lvl="1"/>
            <a:r>
              <a:rPr lang="en-US" sz="2800" b="1" dirty="0">
                <a:solidFill>
                  <a:schemeClr val="accent6">
                    <a:lumMod val="50000"/>
                  </a:schemeClr>
                </a:solidFill>
              </a:rPr>
              <a:t>	</a:t>
            </a:r>
            <a:r>
              <a:rPr lang="en-US" sz="2800" b="1" dirty="0" smtClean="0">
                <a:solidFill>
                  <a:schemeClr val="accent6">
                    <a:lumMod val="75000"/>
                  </a:schemeClr>
                </a:solidFill>
              </a:rPr>
              <a:t>All living things interacting with nonliving things in one area.</a:t>
            </a:r>
            <a:endParaRPr lang="en-US" sz="2800" b="1" dirty="0">
              <a:solidFill>
                <a:schemeClr val="accent6">
                  <a:lumMod val="75000"/>
                </a:schemeClr>
              </a:solidFill>
            </a:endParaRPr>
          </a:p>
        </p:txBody>
      </p:sp>
      <p:pic>
        <p:nvPicPr>
          <p:cNvPr id="21506" name="Picture 2" descr="http://eschooltoday.com/ecosystems/images/ecosystem-illust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154" y="3092909"/>
            <a:ext cx="7942790" cy="363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221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764" y="214677"/>
            <a:ext cx="8911687" cy="1280890"/>
          </a:xfrm>
        </p:spPr>
        <p:txBody>
          <a:bodyPr>
            <a:noAutofit/>
          </a:bodyPr>
          <a:lstStyle/>
          <a:p>
            <a:pPr algn="ctr"/>
            <a:r>
              <a:rPr lang="en-US" sz="5400" b="1" u="sng" dirty="0" smtClean="0">
                <a:solidFill>
                  <a:srgbClr val="934BC9"/>
                </a:solidFill>
              </a:rPr>
              <a:t>Biome</a:t>
            </a:r>
            <a:r>
              <a:rPr lang="en-US" sz="5400" b="1" dirty="0" smtClean="0">
                <a:solidFill>
                  <a:srgbClr val="934BC9"/>
                </a:solidFill>
              </a:rPr>
              <a:t> </a:t>
            </a:r>
            <a:r>
              <a:rPr lang="en-US" sz="2800" i="1" dirty="0" smtClean="0">
                <a:solidFill>
                  <a:schemeClr val="bg2">
                    <a:lumMod val="25000"/>
                  </a:schemeClr>
                </a:solidFill>
              </a:rPr>
              <a:t>(</a:t>
            </a:r>
            <a:r>
              <a:rPr lang="en-US" sz="2800" i="1" dirty="0" smtClean="0">
                <a:solidFill>
                  <a:schemeClr val="bg2">
                    <a:lumMod val="25000"/>
                  </a:schemeClr>
                </a:solidFill>
              </a:rPr>
              <a:t>pg. 65)</a:t>
            </a:r>
            <a:endParaRPr lang="en-US" sz="2800" i="1" dirty="0">
              <a:solidFill>
                <a:schemeClr val="bg2">
                  <a:lumMod val="25000"/>
                </a:schemeClr>
              </a:solidFill>
            </a:endParaRPr>
          </a:p>
        </p:txBody>
      </p:sp>
      <p:sp>
        <p:nvSpPr>
          <p:cNvPr id="3" name="Content Placeholder 2"/>
          <p:cNvSpPr>
            <a:spLocks noGrp="1"/>
          </p:cNvSpPr>
          <p:nvPr>
            <p:ph idx="1"/>
          </p:nvPr>
        </p:nvSpPr>
        <p:spPr>
          <a:xfrm>
            <a:off x="1163721" y="1747875"/>
            <a:ext cx="9996648" cy="3777622"/>
          </a:xfrm>
        </p:spPr>
        <p:txBody>
          <a:bodyPr>
            <a:normAutofit/>
          </a:bodyPr>
          <a:lstStyle/>
          <a:p>
            <a:pPr marL="0" indent="0">
              <a:buNone/>
            </a:pPr>
            <a:r>
              <a:rPr lang="en-US" sz="3600" b="1" u="sng" dirty="0" smtClean="0">
                <a:solidFill>
                  <a:srgbClr val="934BC9"/>
                </a:solidFill>
              </a:rPr>
              <a:t>= A </a:t>
            </a:r>
            <a:r>
              <a:rPr lang="en-US" sz="3600" b="1" u="sng" dirty="0" smtClean="0">
                <a:solidFill>
                  <a:srgbClr val="934BC9"/>
                </a:solidFill>
              </a:rPr>
              <a:t>group of ecosystems that share similar climates and typical organisms.</a:t>
            </a:r>
            <a:endParaRPr lang="en-US" sz="3600" b="1" u="sng" dirty="0">
              <a:solidFill>
                <a:srgbClr val="934BC9"/>
              </a:solidFill>
            </a:endParaRPr>
          </a:p>
        </p:txBody>
      </p:sp>
      <p:pic>
        <p:nvPicPr>
          <p:cNvPr id="22530" name="Picture 2" descr="http://cdn4.kidsdiscover.com/wp-content/uploads/2013/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957" y="3040541"/>
            <a:ext cx="5483300" cy="381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346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490" y="0"/>
            <a:ext cx="10515600" cy="1611159"/>
          </a:xfrm>
        </p:spPr>
        <p:txBody>
          <a:bodyPr>
            <a:normAutofit/>
          </a:bodyPr>
          <a:lstStyle/>
          <a:p>
            <a:pPr algn="ctr"/>
            <a:r>
              <a:rPr lang="en-US" sz="5400" b="1" dirty="0" smtClean="0">
                <a:solidFill>
                  <a:schemeClr val="accent6">
                    <a:lumMod val="50000"/>
                  </a:schemeClr>
                </a:solidFill>
              </a:rPr>
              <a:t>Earth/Biosphere</a:t>
            </a:r>
            <a:r>
              <a:rPr lang="en-US" sz="5400" b="1" dirty="0" smtClean="0">
                <a:solidFill>
                  <a:srgbClr val="0070C0"/>
                </a:solidFill>
              </a:rPr>
              <a:t> </a:t>
            </a:r>
            <a:r>
              <a:rPr lang="en-US" sz="2800" i="1" dirty="0" smtClean="0"/>
              <a:t>(</a:t>
            </a:r>
            <a:r>
              <a:rPr lang="en-US" sz="2800" i="1" dirty="0" smtClean="0"/>
              <a:t>pg. 65)</a:t>
            </a:r>
            <a:r>
              <a:rPr lang="en-US" sz="2700" i="1" dirty="0" smtClean="0"/>
              <a:t/>
            </a:r>
            <a:br>
              <a:rPr lang="en-US" sz="2700" i="1" dirty="0" smtClean="0"/>
            </a:br>
            <a:endParaRPr lang="en-US" sz="2700" i="1" dirty="0"/>
          </a:p>
        </p:txBody>
      </p:sp>
      <p:sp>
        <p:nvSpPr>
          <p:cNvPr id="3" name="Content Placeholder 2"/>
          <p:cNvSpPr>
            <a:spLocks noGrp="1"/>
          </p:cNvSpPr>
          <p:nvPr>
            <p:ph idx="1"/>
          </p:nvPr>
        </p:nvSpPr>
        <p:spPr>
          <a:xfrm>
            <a:off x="752570" y="1746820"/>
            <a:ext cx="4827615" cy="4981526"/>
          </a:xfrm>
        </p:spPr>
        <p:txBody>
          <a:bodyPr/>
          <a:lstStyle/>
          <a:p>
            <a:pPr>
              <a:buFont typeface="Wingdings" panose="05000000000000000000" pitchFamily="2" charset="2"/>
              <a:buChar char="§"/>
            </a:pPr>
            <a:r>
              <a:rPr lang="en-US" sz="2800" b="1" dirty="0" smtClean="0">
                <a:solidFill>
                  <a:schemeClr val="accent6">
                    <a:lumMod val="50000"/>
                  </a:schemeClr>
                </a:solidFill>
              </a:rPr>
              <a:t>Our </a:t>
            </a:r>
            <a:r>
              <a:rPr lang="en-US" sz="2800" b="1" dirty="0" smtClean="0">
                <a:solidFill>
                  <a:schemeClr val="accent6">
                    <a:lumMod val="50000"/>
                  </a:schemeClr>
                </a:solidFill>
              </a:rPr>
              <a:t>entire planet, with all its organisms and physical environments, is known as the </a:t>
            </a:r>
            <a:r>
              <a:rPr lang="en-US" sz="2800" b="1" dirty="0" smtClean="0">
                <a:solidFill>
                  <a:schemeClr val="accent6">
                    <a:lumMod val="50000"/>
                  </a:schemeClr>
                </a:solidFill>
              </a:rPr>
              <a:t>biosphere.</a:t>
            </a:r>
          </a:p>
          <a:p>
            <a:pPr lvl="1">
              <a:buFont typeface="Wingdings" panose="05000000000000000000" pitchFamily="2" charset="2"/>
              <a:buChar char="§"/>
            </a:pPr>
            <a:r>
              <a:rPr lang="en-US" sz="2400" b="1" dirty="0" smtClean="0">
                <a:solidFill>
                  <a:schemeClr val="accent6">
                    <a:lumMod val="75000"/>
                  </a:schemeClr>
                </a:solidFill>
              </a:rPr>
              <a:t>Contains </a:t>
            </a:r>
            <a:r>
              <a:rPr lang="en-US" sz="2400" b="1" dirty="0">
                <a:solidFill>
                  <a:schemeClr val="accent6">
                    <a:lumMod val="75000"/>
                  </a:schemeClr>
                </a:solidFill>
              </a:rPr>
              <a:t>every organism, from bacteria living underground to giant trees in rainforests, whales in polar seas, mold spores drifting through the </a:t>
            </a:r>
            <a:r>
              <a:rPr lang="en-US" sz="2400" b="1" dirty="0" smtClean="0">
                <a:solidFill>
                  <a:schemeClr val="accent6">
                    <a:lumMod val="75000"/>
                  </a:schemeClr>
                </a:solidFill>
              </a:rPr>
              <a:t>air, and</a:t>
            </a:r>
            <a:r>
              <a:rPr lang="en-US" sz="2400" b="1" dirty="0">
                <a:solidFill>
                  <a:schemeClr val="accent6">
                    <a:lumMod val="75000"/>
                  </a:schemeClr>
                </a:solidFill>
              </a:rPr>
              <a:t>, of course, humans.</a:t>
            </a:r>
          </a:p>
          <a:p>
            <a:pPr marL="0" indent="0">
              <a:buNone/>
            </a:pPr>
            <a:endParaRPr lang="en-US" dirty="0"/>
          </a:p>
        </p:txBody>
      </p:sp>
      <p:pic>
        <p:nvPicPr>
          <p:cNvPr id="23556" name="Picture 4" descr="http://www.nasa.gov/centers/goddard/images/content/638831main_globe_east_20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7723" y="1746820"/>
            <a:ext cx="5756031" cy="506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127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525" y="405746"/>
            <a:ext cx="8911687" cy="1280890"/>
          </a:xfrm>
        </p:spPr>
        <p:txBody>
          <a:bodyPr>
            <a:normAutofit/>
          </a:bodyPr>
          <a:lstStyle/>
          <a:p>
            <a:pPr algn="ctr"/>
            <a:r>
              <a:rPr lang="en-US" sz="4800" b="1" dirty="0" smtClean="0">
                <a:solidFill>
                  <a:schemeClr val="bg2">
                    <a:lumMod val="25000"/>
                  </a:schemeClr>
                </a:solidFill>
              </a:rPr>
              <a:t>Stop and think… </a:t>
            </a:r>
            <a:endParaRPr lang="en-US" sz="4800" b="1" dirty="0">
              <a:solidFill>
                <a:schemeClr val="bg2">
                  <a:lumMod val="25000"/>
                </a:schemeClr>
              </a:solidFill>
            </a:endParaRPr>
          </a:p>
        </p:txBody>
      </p:sp>
      <p:sp>
        <p:nvSpPr>
          <p:cNvPr id="3" name="Content Placeholder 2"/>
          <p:cNvSpPr>
            <a:spLocks noGrp="1"/>
          </p:cNvSpPr>
          <p:nvPr>
            <p:ph idx="1"/>
          </p:nvPr>
        </p:nvSpPr>
        <p:spPr>
          <a:xfrm>
            <a:off x="1522412" y="2031241"/>
            <a:ext cx="8915400" cy="3777622"/>
          </a:xfrm>
        </p:spPr>
        <p:txBody>
          <a:bodyPr>
            <a:normAutofit/>
          </a:bodyPr>
          <a:lstStyle/>
          <a:p>
            <a:pPr marL="0" indent="0">
              <a:buNone/>
            </a:pPr>
            <a:r>
              <a:rPr lang="en-US" sz="3200" b="1" dirty="0" smtClean="0">
                <a:solidFill>
                  <a:srgbClr val="00B050"/>
                </a:solidFill>
              </a:rPr>
              <a:t>Answer on your notes paper:</a:t>
            </a:r>
          </a:p>
          <a:p>
            <a:pPr marL="514350" indent="-514350">
              <a:buAutoNum type="arabicPeriod"/>
            </a:pPr>
            <a:r>
              <a:rPr lang="en-US" sz="3200" b="1" dirty="0" smtClean="0">
                <a:solidFill>
                  <a:schemeClr val="accent6">
                    <a:lumMod val="50000"/>
                  </a:schemeClr>
                </a:solidFill>
              </a:rPr>
              <a:t>How d</a:t>
            </a:r>
            <a:r>
              <a:rPr lang="en-US" sz="3200" b="1" dirty="0" smtClean="0">
                <a:solidFill>
                  <a:schemeClr val="accent6">
                    <a:lumMod val="50000"/>
                  </a:schemeClr>
                </a:solidFill>
              </a:rPr>
              <a:t>oes </a:t>
            </a:r>
            <a:r>
              <a:rPr lang="en-US" sz="3200" b="1" dirty="0" smtClean="0">
                <a:solidFill>
                  <a:schemeClr val="accent6">
                    <a:lumMod val="50000"/>
                  </a:schemeClr>
                </a:solidFill>
              </a:rPr>
              <a:t>your environment affect you?</a:t>
            </a:r>
          </a:p>
          <a:p>
            <a:pPr marL="514350" indent="-514350">
              <a:buAutoNum type="arabicPeriod"/>
            </a:pPr>
            <a:endParaRPr lang="en-US" sz="3200" b="1" dirty="0" smtClean="0">
              <a:solidFill>
                <a:schemeClr val="accent6">
                  <a:lumMod val="50000"/>
                </a:schemeClr>
              </a:solidFill>
            </a:endParaRPr>
          </a:p>
          <a:p>
            <a:pPr marL="514350" indent="-514350">
              <a:buAutoNum type="arabicPeriod"/>
            </a:pPr>
            <a:r>
              <a:rPr lang="en-US" sz="3200" b="1" dirty="0" smtClean="0">
                <a:solidFill>
                  <a:schemeClr val="accent6">
                    <a:lumMod val="50000"/>
                  </a:schemeClr>
                </a:solidFill>
              </a:rPr>
              <a:t>What are some effects </a:t>
            </a:r>
            <a:r>
              <a:rPr lang="en-US" sz="3200" b="1" dirty="0" smtClean="0">
                <a:solidFill>
                  <a:schemeClr val="accent6">
                    <a:lumMod val="50000"/>
                  </a:schemeClr>
                </a:solidFill>
              </a:rPr>
              <a:t>you have </a:t>
            </a:r>
            <a:r>
              <a:rPr lang="en-US" sz="3200" b="1" dirty="0" smtClean="0">
                <a:solidFill>
                  <a:schemeClr val="accent6">
                    <a:lumMod val="50000"/>
                  </a:schemeClr>
                </a:solidFill>
              </a:rPr>
              <a:t>on </a:t>
            </a:r>
            <a:r>
              <a:rPr lang="en-US" sz="3200" b="1" dirty="0" smtClean="0">
                <a:solidFill>
                  <a:schemeClr val="accent6">
                    <a:lumMod val="50000"/>
                  </a:schemeClr>
                </a:solidFill>
              </a:rPr>
              <a:t>your environment?</a:t>
            </a:r>
            <a:endParaRPr lang="en-US" sz="3200" b="1" dirty="0">
              <a:solidFill>
                <a:schemeClr val="accent6">
                  <a:lumMod val="50000"/>
                </a:schemeClr>
              </a:solidFill>
            </a:endParaRPr>
          </a:p>
        </p:txBody>
      </p:sp>
      <p:pic>
        <p:nvPicPr>
          <p:cNvPr id="24578" name="Picture 2" descr="http://www.middlebury.edu/system/files/media/question-m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9772">
            <a:off x="9154619" y="3115192"/>
            <a:ext cx="2871185" cy="358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068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003" y="337507"/>
            <a:ext cx="8911687" cy="1280890"/>
          </a:xfrm>
        </p:spPr>
        <p:txBody>
          <a:bodyPr>
            <a:normAutofit/>
          </a:bodyPr>
          <a:lstStyle/>
          <a:p>
            <a:pPr algn="ctr"/>
            <a:r>
              <a:rPr lang="en-US" b="1" dirty="0" smtClean="0">
                <a:solidFill>
                  <a:schemeClr val="accent5">
                    <a:lumMod val="50000"/>
                  </a:schemeClr>
                </a:solidFill>
              </a:rPr>
              <a:t>Environmental conditions</a:t>
            </a:r>
            <a:endParaRPr lang="en-US" b="1" dirty="0">
              <a:solidFill>
                <a:schemeClr val="accent5">
                  <a:lumMod val="50000"/>
                </a:schemeClr>
              </a:solidFill>
            </a:endParaRPr>
          </a:p>
        </p:txBody>
      </p:sp>
      <p:sp>
        <p:nvSpPr>
          <p:cNvPr id="3" name="Content Placeholder 2"/>
          <p:cNvSpPr>
            <a:spLocks noGrp="1"/>
          </p:cNvSpPr>
          <p:nvPr>
            <p:ph idx="1"/>
          </p:nvPr>
        </p:nvSpPr>
        <p:spPr>
          <a:xfrm>
            <a:off x="1185416" y="1789257"/>
            <a:ext cx="9986676" cy="3777622"/>
          </a:xfrm>
        </p:spPr>
        <p:txBody>
          <a:bodyPr>
            <a:normAutofit/>
          </a:bodyPr>
          <a:lstStyle/>
          <a:p>
            <a:pPr>
              <a:buFont typeface="Wingdings" panose="05000000000000000000" pitchFamily="2" charset="2"/>
              <a:buChar char="§"/>
            </a:pPr>
            <a:r>
              <a:rPr lang="en-US" sz="3200" b="1" dirty="0" smtClean="0">
                <a:solidFill>
                  <a:schemeClr val="accent6">
                    <a:lumMod val="75000"/>
                  </a:schemeClr>
                </a:solidFill>
              </a:rPr>
              <a:t>Include </a:t>
            </a:r>
            <a:r>
              <a:rPr lang="en-US" sz="3200" b="1" dirty="0" smtClean="0">
                <a:solidFill>
                  <a:srgbClr val="FFC000"/>
                </a:solidFill>
              </a:rPr>
              <a:t>biotic factors</a:t>
            </a:r>
            <a:r>
              <a:rPr lang="en-US" sz="3200" b="1" dirty="0" smtClean="0">
                <a:solidFill>
                  <a:schemeClr val="accent6">
                    <a:lumMod val="75000"/>
                  </a:schemeClr>
                </a:solidFill>
              </a:rPr>
              <a:t> and </a:t>
            </a:r>
            <a:r>
              <a:rPr lang="en-US" sz="3200" b="1" dirty="0" smtClean="0">
                <a:solidFill>
                  <a:srgbClr val="FFC000"/>
                </a:solidFill>
              </a:rPr>
              <a:t>abiotic </a:t>
            </a:r>
            <a:r>
              <a:rPr lang="en-US" sz="3200" b="1" dirty="0" smtClean="0">
                <a:solidFill>
                  <a:srgbClr val="FFC000"/>
                </a:solidFill>
              </a:rPr>
              <a:t>factors.</a:t>
            </a:r>
          </a:p>
          <a:p>
            <a:pPr lvl="1">
              <a:buFont typeface="Wingdings" panose="05000000000000000000" pitchFamily="2" charset="2"/>
              <a:buChar char="§"/>
            </a:pPr>
            <a:r>
              <a:rPr lang="en-US" sz="3000" b="1" dirty="0" smtClean="0">
                <a:solidFill>
                  <a:schemeClr val="accent6">
                    <a:lumMod val="75000"/>
                  </a:schemeClr>
                </a:solidFill>
              </a:rPr>
              <a:t>They </a:t>
            </a:r>
            <a:r>
              <a:rPr lang="en-US" sz="3000" b="1" dirty="0" smtClean="0">
                <a:solidFill>
                  <a:schemeClr val="accent6">
                    <a:lumMod val="75000"/>
                  </a:schemeClr>
                </a:solidFill>
              </a:rPr>
              <a:t>directly affect one another.</a:t>
            </a:r>
            <a:endParaRPr lang="en-US" sz="3000" b="1" dirty="0">
              <a:solidFill>
                <a:schemeClr val="accent6">
                  <a:lumMod val="75000"/>
                </a:schemeClr>
              </a:solidFill>
            </a:endParaRPr>
          </a:p>
        </p:txBody>
      </p:sp>
      <p:pic>
        <p:nvPicPr>
          <p:cNvPr id="4" name="Picture 3" descr="http://regentsprep.org/regents/biology/units/organization/ecosystem.gif"/>
          <p:cNvPicPr/>
          <p:nvPr/>
        </p:nvPicPr>
        <p:blipFill>
          <a:blip r:embed="rId3">
            <a:extLst>
              <a:ext uri="{28A0092B-C50C-407E-A947-70E740481C1C}">
                <a14:useLocalDpi xmlns:a14="http://schemas.microsoft.com/office/drawing/2010/main" val="0"/>
              </a:ext>
            </a:extLst>
          </a:blip>
          <a:srcRect/>
          <a:stretch>
            <a:fillRect/>
          </a:stretch>
        </p:blipFill>
        <p:spPr bwMode="auto">
          <a:xfrm>
            <a:off x="2059139" y="2836984"/>
            <a:ext cx="7354492" cy="3821723"/>
          </a:xfrm>
          <a:prstGeom prst="rect">
            <a:avLst/>
          </a:prstGeom>
          <a:noFill/>
          <a:ln>
            <a:noFill/>
          </a:ln>
        </p:spPr>
      </p:pic>
    </p:spTree>
    <p:extLst>
      <p:ext uri="{BB962C8B-B14F-4D97-AF65-F5344CB8AC3E}">
        <p14:creationId xmlns:p14="http://schemas.microsoft.com/office/powerpoint/2010/main" val="2233041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745" y="473460"/>
            <a:ext cx="8911687" cy="1280890"/>
          </a:xfrm>
        </p:spPr>
        <p:txBody>
          <a:bodyPr>
            <a:normAutofit/>
          </a:bodyPr>
          <a:lstStyle/>
          <a:p>
            <a:pPr algn="ctr"/>
            <a:r>
              <a:rPr lang="en-US" sz="5400" b="1" u="sng" dirty="0" smtClean="0">
                <a:solidFill>
                  <a:srgbClr val="934BC9"/>
                </a:solidFill>
              </a:rPr>
              <a:t>Biotic</a:t>
            </a:r>
            <a:r>
              <a:rPr lang="en-US" sz="5400" b="1" dirty="0" smtClean="0">
                <a:solidFill>
                  <a:srgbClr val="934BC9"/>
                </a:solidFill>
              </a:rPr>
              <a:t> </a:t>
            </a:r>
            <a:r>
              <a:rPr lang="en-US" sz="2800" i="1" dirty="0" smtClean="0"/>
              <a:t>(</a:t>
            </a:r>
            <a:r>
              <a:rPr lang="en-US" sz="2800" i="1" dirty="0" smtClean="0"/>
              <a:t>pg. 66)</a:t>
            </a:r>
            <a:endParaRPr lang="en-US" sz="2800" i="1" dirty="0"/>
          </a:p>
        </p:txBody>
      </p:sp>
      <p:sp>
        <p:nvSpPr>
          <p:cNvPr id="3" name="Content Placeholder 2"/>
          <p:cNvSpPr>
            <a:spLocks noGrp="1"/>
          </p:cNvSpPr>
          <p:nvPr>
            <p:ph idx="1"/>
          </p:nvPr>
        </p:nvSpPr>
        <p:spPr>
          <a:xfrm>
            <a:off x="1207477" y="1941481"/>
            <a:ext cx="10094343" cy="3777622"/>
          </a:xfrm>
        </p:spPr>
        <p:txBody>
          <a:bodyPr>
            <a:normAutofit/>
          </a:bodyPr>
          <a:lstStyle/>
          <a:p>
            <a:pPr>
              <a:buFont typeface="Wingdings" panose="05000000000000000000" pitchFamily="2" charset="2"/>
              <a:buChar char="§"/>
            </a:pPr>
            <a:r>
              <a:rPr lang="en-US" sz="4400" b="1" u="sng" dirty="0" smtClean="0">
                <a:solidFill>
                  <a:srgbClr val="934BC9"/>
                </a:solidFill>
              </a:rPr>
              <a:t>= Any </a:t>
            </a:r>
            <a:r>
              <a:rPr lang="en-US" sz="4400" b="1" u="sng" dirty="0" smtClean="0">
                <a:solidFill>
                  <a:srgbClr val="F95DAB"/>
                </a:solidFill>
              </a:rPr>
              <a:t>living</a:t>
            </a:r>
            <a:r>
              <a:rPr lang="en-US" sz="4400" b="1" u="sng" dirty="0" smtClean="0">
                <a:solidFill>
                  <a:srgbClr val="934BC9"/>
                </a:solidFill>
              </a:rPr>
              <a:t> part of the environment with which an organism might </a:t>
            </a:r>
            <a:r>
              <a:rPr lang="en-US" sz="4400" b="1" u="sng" dirty="0" smtClean="0">
                <a:solidFill>
                  <a:srgbClr val="934BC9"/>
                </a:solidFill>
              </a:rPr>
              <a:t>interact</a:t>
            </a:r>
          </a:p>
          <a:p>
            <a:pPr lvl="1">
              <a:buFont typeface="Wingdings" panose="05000000000000000000" pitchFamily="2" charset="2"/>
              <a:buChar char="§"/>
            </a:pPr>
            <a:r>
              <a:rPr lang="en-US" sz="4200" b="1" dirty="0" smtClean="0">
                <a:solidFill>
                  <a:srgbClr val="00B050"/>
                </a:solidFill>
              </a:rPr>
              <a:t>Biological influences</a:t>
            </a:r>
            <a:endParaRPr lang="en-US" sz="4200" b="1" dirty="0">
              <a:solidFill>
                <a:srgbClr val="00B050"/>
              </a:solidFill>
            </a:endParaRPr>
          </a:p>
        </p:txBody>
      </p:sp>
    </p:spTree>
    <p:extLst>
      <p:ext uri="{BB962C8B-B14F-4D97-AF65-F5344CB8AC3E}">
        <p14:creationId xmlns:p14="http://schemas.microsoft.com/office/powerpoint/2010/main" val="3848136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u="sng" dirty="0" smtClean="0">
                <a:solidFill>
                  <a:srgbClr val="934BC9"/>
                </a:solidFill>
              </a:rPr>
              <a:t>Abiotic</a:t>
            </a:r>
            <a:r>
              <a:rPr lang="en-US" sz="5400" b="1" dirty="0" smtClean="0">
                <a:solidFill>
                  <a:srgbClr val="934BC9"/>
                </a:solidFill>
              </a:rPr>
              <a:t> </a:t>
            </a:r>
            <a:r>
              <a:rPr lang="en-US" sz="2800" i="1" dirty="0" smtClean="0"/>
              <a:t>(</a:t>
            </a:r>
            <a:r>
              <a:rPr lang="en-US" sz="2800" i="1" dirty="0" smtClean="0"/>
              <a:t>pg. 66)</a:t>
            </a:r>
            <a:endParaRPr lang="en-US" sz="2800" i="1" dirty="0"/>
          </a:p>
        </p:txBody>
      </p:sp>
      <p:sp>
        <p:nvSpPr>
          <p:cNvPr id="3" name="Content Placeholder 2"/>
          <p:cNvSpPr>
            <a:spLocks noGrp="1"/>
          </p:cNvSpPr>
          <p:nvPr>
            <p:ph idx="1"/>
          </p:nvPr>
        </p:nvSpPr>
        <p:spPr>
          <a:xfrm>
            <a:off x="1097280" y="1845734"/>
            <a:ext cx="10285828" cy="4023360"/>
          </a:xfrm>
        </p:spPr>
        <p:txBody>
          <a:bodyPr>
            <a:normAutofit/>
          </a:bodyPr>
          <a:lstStyle/>
          <a:p>
            <a:pPr>
              <a:buFont typeface="Wingdings" panose="05000000000000000000" pitchFamily="2" charset="2"/>
              <a:buChar char="§"/>
            </a:pPr>
            <a:r>
              <a:rPr lang="en-US" sz="4800" b="1" u="sng" dirty="0" smtClean="0">
                <a:solidFill>
                  <a:srgbClr val="934BC9"/>
                </a:solidFill>
              </a:rPr>
              <a:t>Any </a:t>
            </a:r>
            <a:r>
              <a:rPr lang="en-US" sz="4800" b="1" u="sng" dirty="0" smtClean="0">
                <a:solidFill>
                  <a:srgbClr val="F95DAB"/>
                </a:solidFill>
              </a:rPr>
              <a:t>nonliving</a:t>
            </a:r>
            <a:r>
              <a:rPr lang="en-US" sz="4800" b="1" u="sng" dirty="0" smtClean="0">
                <a:solidFill>
                  <a:srgbClr val="934BC9"/>
                </a:solidFill>
              </a:rPr>
              <a:t> part of the </a:t>
            </a:r>
            <a:r>
              <a:rPr lang="en-US" sz="4800" b="1" u="sng" dirty="0" smtClean="0">
                <a:solidFill>
                  <a:srgbClr val="934BC9"/>
                </a:solidFill>
              </a:rPr>
              <a:t>environment</a:t>
            </a:r>
          </a:p>
          <a:p>
            <a:pPr lvl="1">
              <a:buFont typeface="Wingdings" panose="05000000000000000000" pitchFamily="2" charset="2"/>
              <a:buChar char="§"/>
            </a:pPr>
            <a:r>
              <a:rPr lang="en-US" sz="4600" b="1" dirty="0" smtClean="0">
                <a:solidFill>
                  <a:srgbClr val="00B050"/>
                </a:solidFill>
              </a:rPr>
              <a:t>Physical components</a:t>
            </a:r>
            <a:endParaRPr lang="en-US" sz="4600" b="1" dirty="0">
              <a:solidFill>
                <a:srgbClr val="00B050"/>
              </a:solidFill>
            </a:endParaRPr>
          </a:p>
        </p:txBody>
      </p:sp>
    </p:spTree>
    <p:extLst>
      <p:ext uri="{BB962C8B-B14F-4D97-AF65-F5344CB8AC3E}">
        <p14:creationId xmlns:p14="http://schemas.microsoft.com/office/powerpoint/2010/main" val="868084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descr="http://2.bp.blogspot.com/-TVs07anN5zM/VG2WPDTObUI/AAAAAAAAFMo/pMQf6VjbO_Y/s1600/Abiotic%2Band%2BBiotic%2BFactors%2Bof%2Ban%2BEcosystem.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462" y="-93784"/>
            <a:ext cx="11734800" cy="6951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274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990" y="298859"/>
            <a:ext cx="10515600" cy="1325563"/>
          </a:xfrm>
        </p:spPr>
        <p:txBody>
          <a:bodyPr/>
          <a:lstStyle/>
          <a:p>
            <a:r>
              <a:rPr lang="en-US" b="1" dirty="0" smtClean="0">
                <a:solidFill>
                  <a:schemeClr val="bg2">
                    <a:lumMod val="25000"/>
                  </a:schemeClr>
                </a:solidFill>
              </a:rPr>
              <a:t>Standards</a:t>
            </a:r>
            <a:endParaRPr lang="en-US" b="1" dirty="0">
              <a:solidFill>
                <a:schemeClr val="bg2">
                  <a:lumMod val="25000"/>
                </a:schemeClr>
              </a:solidFill>
            </a:endParaRPr>
          </a:p>
        </p:txBody>
      </p:sp>
      <p:sp>
        <p:nvSpPr>
          <p:cNvPr id="3" name="Content Placeholder 2"/>
          <p:cNvSpPr>
            <a:spLocks noGrp="1"/>
          </p:cNvSpPr>
          <p:nvPr>
            <p:ph idx="1"/>
          </p:nvPr>
        </p:nvSpPr>
        <p:spPr>
          <a:xfrm>
            <a:off x="1205990" y="1781908"/>
            <a:ext cx="10515600" cy="5229191"/>
          </a:xfrm>
        </p:spPr>
        <p:txBody>
          <a:bodyPr>
            <a:normAutofit/>
          </a:bodyPr>
          <a:lstStyle/>
          <a:p>
            <a:pPr>
              <a:buFont typeface="Wingdings" panose="05000000000000000000" pitchFamily="2" charset="2"/>
              <a:buChar char="Ø"/>
            </a:pPr>
            <a:r>
              <a:rPr lang="en-US" sz="2800" b="1" dirty="0"/>
              <a:t>SC.912.L.17.9</a:t>
            </a:r>
            <a:endParaRPr lang="en-US" sz="2800" dirty="0"/>
          </a:p>
          <a:p>
            <a:pPr marL="0" indent="0">
              <a:buNone/>
            </a:pPr>
            <a:r>
              <a:rPr lang="en-US" sz="2800" b="1" i="1" dirty="0" smtClean="0"/>
              <a:t>Use</a:t>
            </a:r>
            <a:r>
              <a:rPr lang="en-US" sz="2800" dirty="0" smtClean="0"/>
              <a:t> </a:t>
            </a:r>
            <a:r>
              <a:rPr lang="en-US" sz="2800" dirty="0"/>
              <a:t>a </a:t>
            </a:r>
            <a:r>
              <a:rPr lang="en-US" sz="2800" dirty="0" smtClean="0"/>
              <a:t>food </a:t>
            </a:r>
            <a:r>
              <a:rPr lang="en-US" sz="2800" dirty="0"/>
              <a:t>web to identify and distinguish producers, consumers, and decomposers. Explain the pathway of energy transfer through trophic levels and the reduction of available energy at successive trophic levels.</a:t>
            </a:r>
          </a:p>
          <a:p>
            <a:pPr>
              <a:buFont typeface="Wingdings" panose="05000000000000000000" pitchFamily="2" charset="2"/>
              <a:buChar char="Ø"/>
            </a:pPr>
            <a:r>
              <a:rPr lang="en-US" sz="2800" b="1" dirty="0" smtClean="0"/>
              <a:t>SC.912.P.10.1 </a:t>
            </a:r>
            <a:r>
              <a:rPr lang="en-US" sz="2800" b="1" i="1" dirty="0"/>
              <a:t>(Honors)</a:t>
            </a:r>
            <a:endParaRPr lang="en-US" sz="2800" dirty="0"/>
          </a:p>
          <a:p>
            <a:pPr marL="0" indent="0">
              <a:buNone/>
            </a:pPr>
            <a:r>
              <a:rPr lang="en-US" sz="2800" b="1" i="1" dirty="0"/>
              <a:t>Differentiate </a:t>
            </a:r>
            <a:r>
              <a:rPr lang="en-US" sz="2800" dirty="0"/>
              <a:t>among the various forms of energy and recognize that they can be transformed from one form to others.</a:t>
            </a:r>
          </a:p>
          <a:p>
            <a:pPr marL="0" indent="0">
              <a:buNone/>
            </a:pPr>
            <a:endParaRPr lang="en-US" sz="2400" dirty="0"/>
          </a:p>
        </p:txBody>
      </p:sp>
    </p:spTree>
    <p:extLst>
      <p:ext uri="{BB962C8B-B14F-4D97-AF65-F5344CB8AC3E}">
        <p14:creationId xmlns:p14="http://schemas.microsoft.com/office/powerpoint/2010/main" val="403465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28" y="473985"/>
            <a:ext cx="8911687" cy="1280890"/>
          </a:xfrm>
        </p:spPr>
        <p:txBody>
          <a:bodyPr>
            <a:normAutofit/>
          </a:bodyPr>
          <a:lstStyle/>
          <a:p>
            <a:pPr algn="ctr"/>
            <a:r>
              <a:rPr lang="en-US" sz="6000" b="1" dirty="0" smtClean="0">
                <a:solidFill>
                  <a:srgbClr val="C00000"/>
                </a:solidFill>
              </a:rPr>
              <a:t>Remember</a:t>
            </a:r>
            <a:endParaRPr lang="en-US" sz="6000" b="1" dirty="0">
              <a:solidFill>
                <a:srgbClr val="C00000"/>
              </a:solidFill>
            </a:endParaRPr>
          </a:p>
        </p:txBody>
      </p:sp>
      <p:sp>
        <p:nvSpPr>
          <p:cNvPr id="3" name="Content Placeholder 2"/>
          <p:cNvSpPr>
            <a:spLocks noGrp="1"/>
          </p:cNvSpPr>
          <p:nvPr>
            <p:ph idx="1"/>
          </p:nvPr>
        </p:nvSpPr>
        <p:spPr>
          <a:xfrm>
            <a:off x="1640519" y="1870268"/>
            <a:ext cx="8915400" cy="3777622"/>
          </a:xfrm>
        </p:spPr>
        <p:txBody>
          <a:bodyPr>
            <a:normAutofit/>
          </a:bodyPr>
          <a:lstStyle/>
          <a:p>
            <a:pPr marL="0" indent="0" algn="ctr">
              <a:buNone/>
            </a:pPr>
            <a:r>
              <a:rPr lang="en-US" sz="4800" b="1" dirty="0" smtClean="0">
                <a:solidFill>
                  <a:srgbClr val="FFC000"/>
                </a:solidFill>
              </a:rPr>
              <a:t>Living things interact with other living things and nonliving things </a:t>
            </a:r>
            <a:r>
              <a:rPr lang="en-US" sz="4800" b="1" dirty="0" smtClean="0">
                <a:solidFill>
                  <a:srgbClr val="FFC000"/>
                </a:solidFill>
              </a:rPr>
              <a:t>(and vice </a:t>
            </a:r>
            <a:r>
              <a:rPr lang="en-US" sz="4800" b="1" dirty="0" smtClean="0">
                <a:solidFill>
                  <a:srgbClr val="FFC000"/>
                </a:solidFill>
              </a:rPr>
              <a:t>versa)!!!</a:t>
            </a:r>
            <a:endParaRPr lang="en-US" sz="4800" b="1" dirty="0">
              <a:solidFill>
                <a:srgbClr val="FFC000"/>
              </a:solidFill>
            </a:endParaRPr>
          </a:p>
        </p:txBody>
      </p:sp>
    </p:spTree>
    <p:extLst>
      <p:ext uri="{BB962C8B-B14F-4D97-AF65-F5344CB8AC3E}">
        <p14:creationId xmlns:p14="http://schemas.microsoft.com/office/powerpoint/2010/main" val="863185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media-cache-ak0.pinimg.com/originals/7b/06/b6/7b06b68c0eeae6c67863e4d5a2293083.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3013" y="-1"/>
            <a:ext cx="503917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hestupendousgiraffe.weebly.com/uploads/2/3/2/9/23290618/8896918.jpg?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2186" y="177420"/>
            <a:ext cx="5677468" cy="668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971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4" name="qnydFmqHuVo"/>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953475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031" y="323997"/>
            <a:ext cx="9187815" cy="1280890"/>
          </a:xfrm>
        </p:spPr>
        <p:txBody>
          <a:bodyPr>
            <a:noAutofit/>
          </a:bodyPr>
          <a:lstStyle/>
          <a:p>
            <a:pPr algn="ctr"/>
            <a:r>
              <a:rPr lang="en-US" sz="5400" b="1" u="sng" dirty="0" smtClean="0">
                <a:solidFill>
                  <a:srgbClr val="F95DAB"/>
                </a:solidFill>
              </a:rPr>
              <a:t>SO WHY DO </a:t>
            </a:r>
            <a:r>
              <a:rPr lang="en-US" sz="5400" b="1" u="sng" dirty="0" smtClean="0">
                <a:solidFill>
                  <a:srgbClr val="F95DAB"/>
                </a:solidFill>
              </a:rPr>
              <a:t>ORGANISMS</a:t>
            </a:r>
            <a:r>
              <a:rPr lang="en-US" sz="5400" b="1" u="sng" dirty="0" smtClean="0">
                <a:solidFill>
                  <a:srgbClr val="F95DAB"/>
                </a:solidFill>
              </a:rPr>
              <a:t/>
            </a:r>
            <a:br>
              <a:rPr lang="en-US" sz="5400" b="1" u="sng" dirty="0" smtClean="0">
                <a:solidFill>
                  <a:srgbClr val="F95DAB"/>
                </a:solidFill>
              </a:rPr>
            </a:br>
            <a:r>
              <a:rPr lang="en-US" sz="5400" b="1" u="sng" dirty="0" smtClean="0">
                <a:solidFill>
                  <a:srgbClr val="F95DAB"/>
                </a:solidFill>
              </a:rPr>
              <a:t>NEED TO EAT?</a:t>
            </a:r>
            <a:endParaRPr lang="en-US" sz="5400" b="1" u="sng" dirty="0">
              <a:solidFill>
                <a:srgbClr val="F95DAB"/>
              </a:solidFill>
            </a:endParaRPr>
          </a:p>
        </p:txBody>
      </p:sp>
      <p:sp>
        <p:nvSpPr>
          <p:cNvPr id="3" name="Content Placeholder 2"/>
          <p:cNvSpPr>
            <a:spLocks noGrp="1"/>
          </p:cNvSpPr>
          <p:nvPr>
            <p:ph idx="1"/>
          </p:nvPr>
        </p:nvSpPr>
        <p:spPr>
          <a:xfrm>
            <a:off x="1855945" y="1928884"/>
            <a:ext cx="8915400" cy="3777622"/>
          </a:xfrm>
        </p:spPr>
        <p:txBody>
          <a:bodyPr/>
          <a:lstStyle/>
          <a:p>
            <a:pPr marL="0" indent="0" algn="ctr">
              <a:buNone/>
            </a:pPr>
            <a:r>
              <a:rPr lang="en-US" sz="3600" b="1" u="sng" dirty="0" smtClean="0">
                <a:solidFill>
                  <a:srgbClr val="934BC9"/>
                </a:solidFill>
              </a:rPr>
              <a:t>To obtain ENERGY!!!!</a:t>
            </a:r>
          </a:p>
          <a:p>
            <a:pPr marL="0" indent="0" algn="ctr">
              <a:buNone/>
            </a:pPr>
            <a:endParaRPr lang="en-US" dirty="0"/>
          </a:p>
          <a:p>
            <a:pPr marL="0" indent="0">
              <a:buNone/>
            </a:pPr>
            <a:r>
              <a:rPr lang="en-US" sz="2800" b="1" dirty="0" smtClean="0">
                <a:solidFill>
                  <a:schemeClr val="bg2">
                    <a:lumMod val="25000"/>
                  </a:schemeClr>
                </a:solidFill>
              </a:rPr>
              <a:t>At the core of every organism’s interaction with the environment is its need for energy to power life’s processes. (p. 69)</a:t>
            </a:r>
          </a:p>
          <a:p>
            <a:pPr marL="0" indent="0">
              <a:buNone/>
            </a:pPr>
            <a:endParaRPr lang="en-US" sz="2800" b="1" dirty="0">
              <a:solidFill>
                <a:schemeClr val="bg2">
                  <a:lumMod val="25000"/>
                </a:schemeClr>
              </a:solidFill>
            </a:endParaRPr>
          </a:p>
          <a:p>
            <a:pPr marL="0" indent="0" algn="ctr">
              <a:buNone/>
            </a:pPr>
            <a:r>
              <a:rPr lang="en-US" sz="4000" b="1" i="1" u="sng" dirty="0" smtClean="0">
                <a:solidFill>
                  <a:srgbClr val="F95DAB"/>
                </a:solidFill>
              </a:rPr>
              <a:t>NO ENERGY = NO LIFE FUNCTIONS</a:t>
            </a:r>
            <a:endParaRPr lang="en-US" sz="4000" b="1" i="1" u="sng" dirty="0">
              <a:solidFill>
                <a:srgbClr val="F95DAB"/>
              </a:solidFill>
            </a:endParaRPr>
          </a:p>
        </p:txBody>
      </p:sp>
      <p:pic>
        <p:nvPicPr>
          <p:cNvPr id="26626" name="Picture 2" descr="http://www.2healthcare.net/wp-content/uploads/2015/06/Get_kids_to_eat_veggi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4122" y="-1"/>
            <a:ext cx="2997879" cy="223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21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242" y="542224"/>
            <a:ext cx="8911687" cy="1280890"/>
          </a:xfrm>
        </p:spPr>
        <p:txBody>
          <a:bodyPr>
            <a:normAutofit/>
          </a:bodyPr>
          <a:lstStyle/>
          <a:p>
            <a:pPr algn="ctr"/>
            <a:r>
              <a:rPr lang="en-US" sz="4000" b="1" dirty="0" smtClean="0">
                <a:solidFill>
                  <a:schemeClr val="bg2">
                    <a:lumMod val="25000"/>
                  </a:schemeClr>
                </a:solidFill>
              </a:rPr>
              <a:t>Things that make you </a:t>
            </a:r>
            <a:r>
              <a:rPr lang="en-US" sz="4000" b="1" dirty="0" smtClean="0">
                <a:solidFill>
                  <a:schemeClr val="bg2">
                    <a:lumMod val="25000"/>
                  </a:schemeClr>
                </a:solidFill>
              </a:rPr>
              <a:t>go, “Hmmm?”</a:t>
            </a:r>
            <a:endParaRPr lang="en-US" sz="4000" b="1" dirty="0">
              <a:solidFill>
                <a:schemeClr val="bg2">
                  <a:lumMod val="25000"/>
                </a:schemeClr>
              </a:solidFill>
            </a:endParaRPr>
          </a:p>
        </p:txBody>
      </p:sp>
      <p:sp>
        <p:nvSpPr>
          <p:cNvPr id="3" name="Content Placeholder 2"/>
          <p:cNvSpPr>
            <a:spLocks noGrp="1"/>
          </p:cNvSpPr>
          <p:nvPr>
            <p:ph idx="1"/>
          </p:nvPr>
        </p:nvSpPr>
        <p:spPr>
          <a:xfrm>
            <a:off x="951481" y="1823113"/>
            <a:ext cx="7395350" cy="4263787"/>
          </a:xfrm>
        </p:spPr>
        <p:txBody>
          <a:bodyPr>
            <a:normAutofit/>
          </a:bodyPr>
          <a:lstStyle/>
          <a:p>
            <a:pPr marL="742950" indent="-742950">
              <a:buFont typeface="+mj-lt"/>
              <a:buAutoNum type="arabicPeriod"/>
            </a:pPr>
            <a:r>
              <a:rPr lang="en-US" sz="3600" b="1" dirty="0" smtClean="0">
                <a:solidFill>
                  <a:schemeClr val="accent6">
                    <a:lumMod val="75000"/>
                  </a:schemeClr>
                </a:solidFill>
              </a:rPr>
              <a:t>Where does energy in living systems come from</a:t>
            </a:r>
            <a:r>
              <a:rPr lang="en-US" sz="3600" b="1" dirty="0" smtClean="0">
                <a:solidFill>
                  <a:schemeClr val="accent6">
                    <a:lumMod val="75000"/>
                  </a:schemeClr>
                </a:solidFill>
              </a:rPr>
              <a:t>?</a:t>
            </a:r>
          </a:p>
          <a:p>
            <a:pPr marL="742950" indent="-742950">
              <a:buFont typeface="+mj-lt"/>
              <a:buAutoNum type="arabicPeriod"/>
            </a:pPr>
            <a:endParaRPr lang="en-US" sz="3600" b="1" dirty="0" smtClean="0">
              <a:solidFill>
                <a:schemeClr val="accent6">
                  <a:lumMod val="75000"/>
                </a:schemeClr>
              </a:solidFill>
            </a:endParaRPr>
          </a:p>
          <a:p>
            <a:pPr marL="742950" indent="-742950">
              <a:buFont typeface="+mj-lt"/>
              <a:buAutoNum type="arabicPeriod"/>
            </a:pPr>
            <a:r>
              <a:rPr lang="en-US" sz="3600" b="1" dirty="0" smtClean="0">
                <a:solidFill>
                  <a:schemeClr val="accent6">
                    <a:lumMod val="75000"/>
                  </a:schemeClr>
                </a:solidFill>
              </a:rPr>
              <a:t>How much energy is passed from one trophic level up to the next level?</a:t>
            </a:r>
            <a:endParaRPr lang="en-US" sz="3600" b="1" dirty="0">
              <a:solidFill>
                <a:schemeClr val="accent6">
                  <a:lumMod val="75000"/>
                </a:schemeClr>
              </a:solidFill>
            </a:endParaRPr>
          </a:p>
        </p:txBody>
      </p:sp>
      <p:pic>
        <p:nvPicPr>
          <p:cNvPr id="27650" name="Picture 2" descr="http://www.savingforcollege.com/graphics/articles/scratchinghead-4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668" y="1823113"/>
            <a:ext cx="4231332" cy="450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47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http://www.vitalsurge.com/wp-content/uploads/2015/04/0006c9_a1b5dc3e5208946fc3a01d851f85d7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638299" y="709684"/>
            <a:ext cx="8915400" cy="5513695"/>
          </a:xfrm>
        </p:spPr>
        <p:txBody>
          <a:bodyPr>
            <a:normAutofit/>
          </a:bodyPr>
          <a:lstStyle/>
          <a:p>
            <a:pPr marL="0" indent="0" algn="ctr">
              <a:buNone/>
            </a:pPr>
            <a:r>
              <a:rPr lang="en-US" sz="7200" b="1" i="1" dirty="0" smtClean="0">
                <a:solidFill>
                  <a:schemeClr val="tx1">
                    <a:lumMod val="95000"/>
                    <a:lumOff val="5000"/>
                  </a:schemeClr>
                </a:solidFill>
              </a:rPr>
              <a:t>SUNLIGHT</a:t>
            </a:r>
            <a:r>
              <a:rPr lang="en-US" sz="7200" b="1" dirty="0" smtClean="0">
                <a:solidFill>
                  <a:schemeClr val="tx1">
                    <a:lumMod val="95000"/>
                    <a:lumOff val="5000"/>
                  </a:schemeClr>
                </a:solidFill>
              </a:rPr>
              <a:t> </a:t>
            </a:r>
          </a:p>
          <a:p>
            <a:pPr marL="0" indent="0" algn="ctr">
              <a:buNone/>
            </a:pPr>
            <a:r>
              <a:rPr lang="en-US" sz="7200" b="1" dirty="0" smtClean="0">
                <a:solidFill>
                  <a:schemeClr val="tx1">
                    <a:lumMod val="95000"/>
                    <a:lumOff val="5000"/>
                  </a:schemeClr>
                </a:solidFill>
              </a:rPr>
              <a:t>IS THE </a:t>
            </a:r>
          </a:p>
          <a:p>
            <a:pPr marL="0" indent="0" algn="ctr">
              <a:buNone/>
            </a:pPr>
            <a:r>
              <a:rPr lang="en-US" sz="7200" b="1" dirty="0" smtClean="0">
                <a:solidFill>
                  <a:schemeClr val="tx1">
                    <a:lumMod val="95000"/>
                    <a:lumOff val="5000"/>
                  </a:schemeClr>
                </a:solidFill>
              </a:rPr>
              <a:t>ULTIMATE </a:t>
            </a:r>
          </a:p>
          <a:p>
            <a:pPr marL="0" indent="0" algn="ctr">
              <a:buNone/>
            </a:pPr>
            <a:r>
              <a:rPr lang="en-US" sz="7200" b="1" dirty="0" smtClean="0">
                <a:solidFill>
                  <a:schemeClr val="tx1">
                    <a:lumMod val="95000"/>
                    <a:lumOff val="5000"/>
                  </a:schemeClr>
                </a:solidFill>
              </a:rPr>
              <a:t>ENERGY SOURCE!</a:t>
            </a:r>
            <a:endParaRPr lang="en-US" sz="7200" b="1" dirty="0">
              <a:solidFill>
                <a:schemeClr val="tx1">
                  <a:lumMod val="95000"/>
                  <a:lumOff val="5000"/>
                </a:schemeClr>
              </a:solidFill>
            </a:endParaRPr>
          </a:p>
        </p:txBody>
      </p:sp>
      <p:sp>
        <p:nvSpPr>
          <p:cNvPr id="4" name="AutoShape 2" descr="Image result for s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82465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 y="300616"/>
            <a:ext cx="6544950" cy="1280890"/>
          </a:xfrm>
        </p:spPr>
        <p:txBody>
          <a:bodyPr/>
          <a:lstStyle/>
          <a:p>
            <a:pPr algn="ctr"/>
            <a:r>
              <a:rPr lang="en-US" sz="5400" b="1" u="sng" dirty="0" smtClean="0">
                <a:solidFill>
                  <a:srgbClr val="F95DAB"/>
                </a:solidFill>
              </a:rPr>
              <a:t>The 10% </a:t>
            </a:r>
            <a:r>
              <a:rPr lang="en-US" sz="5400" b="1" u="sng" dirty="0" smtClean="0">
                <a:solidFill>
                  <a:srgbClr val="F95DAB"/>
                </a:solidFill>
              </a:rPr>
              <a:t>Rule</a:t>
            </a:r>
            <a:r>
              <a:rPr lang="en-US" b="1" dirty="0" smtClean="0">
                <a:solidFill>
                  <a:srgbClr val="00B050"/>
                </a:solidFill>
              </a:rPr>
              <a:t> </a:t>
            </a:r>
            <a:br>
              <a:rPr lang="en-US" b="1" dirty="0" smtClean="0">
                <a:solidFill>
                  <a:srgbClr val="00B050"/>
                </a:solidFill>
              </a:rPr>
            </a:br>
            <a:r>
              <a:rPr lang="en-US" sz="2800" i="1" dirty="0" smtClean="0">
                <a:solidFill>
                  <a:schemeClr val="bg2">
                    <a:lumMod val="25000"/>
                  </a:schemeClr>
                </a:solidFill>
              </a:rPr>
              <a:t>(pg</a:t>
            </a:r>
            <a:r>
              <a:rPr lang="en-US" sz="2800" i="1" dirty="0" smtClean="0">
                <a:solidFill>
                  <a:schemeClr val="bg2">
                    <a:lumMod val="25000"/>
                  </a:schemeClr>
                </a:solidFill>
              </a:rPr>
              <a:t>. 77)</a:t>
            </a:r>
            <a:endParaRPr lang="en-US" sz="2800" i="1" dirty="0">
              <a:solidFill>
                <a:schemeClr val="bg2">
                  <a:lumMod val="25000"/>
                </a:schemeClr>
              </a:solidFill>
            </a:endParaRPr>
          </a:p>
        </p:txBody>
      </p:sp>
      <p:sp>
        <p:nvSpPr>
          <p:cNvPr id="3" name="Content Placeholder 2"/>
          <p:cNvSpPr>
            <a:spLocks noGrp="1"/>
          </p:cNvSpPr>
          <p:nvPr>
            <p:ph idx="1"/>
          </p:nvPr>
        </p:nvSpPr>
        <p:spPr>
          <a:xfrm>
            <a:off x="212770" y="1690688"/>
            <a:ext cx="4394399" cy="5167312"/>
          </a:xfrm>
        </p:spPr>
        <p:txBody>
          <a:bodyPr>
            <a:normAutofit/>
          </a:bodyPr>
          <a:lstStyle/>
          <a:p>
            <a:pPr>
              <a:buFont typeface="Wingdings" panose="05000000000000000000" pitchFamily="2" charset="2"/>
              <a:buChar char="§"/>
            </a:pPr>
            <a:r>
              <a:rPr lang="en-US" sz="2800" b="1" dirty="0" smtClean="0">
                <a:solidFill>
                  <a:srgbClr val="00B0F0"/>
                </a:solidFill>
              </a:rPr>
              <a:t>On average, </a:t>
            </a:r>
            <a:r>
              <a:rPr lang="en-US" sz="2800" b="1" u="sng" dirty="0" smtClean="0">
                <a:solidFill>
                  <a:srgbClr val="F95DAB"/>
                </a:solidFill>
              </a:rPr>
              <a:t>about 10% of the energy available within one trophic level is transferred to the next trophic </a:t>
            </a:r>
            <a:r>
              <a:rPr lang="en-US" sz="2800" b="1" u="sng" dirty="0" smtClean="0">
                <a:solidFill>
                  <a:srgbClr val="F95DAB"/>
                </a:solidFill>
              </a:rPr>
              <a:t>level</a:t>
            </a:r>
            <a:r>
              <a:rPr lang="en-US" sz="2800" b="1" dirty="0" smtClean="0">
                <a:solidFill>
                  <a:srgbClr val="00B0F0"/>
                </a:solidFill>
              </a:rPr>
              <a:t>.</a:t>
            </a:r>
          </a:p>
          <a:p>
            <a:pPr lvl="1">
              <a:buFont typeface="Wingdings" panose="05000000000000000000" pitchFamily="2" charset="2"/>
              <a:buChar char="§"/>
            </a:pPr>
            <a:r>
              <a:rPr lang="en-US" sz="2200" b="1" dirty="0" smtClean="0">
                <a:solidFill>
                  <a:srgbClr val="00B050"/>
                </a:solidFill>
              </a:rPr>
              <a:t>The </a:t>
            </a:r>
            <a:r>
              <a:rPr lang="en-US" sz="2200" b="1" dirty="0" smtClean="0">
                <a:solidFill>
                  <a:srgbClr val="00B050"/>
                </a:solidFill>
              </a:rPr>
              <a:t>more levels that exist between a producer and a given consumer, the smaller the percentage of the original energy from producers that is available to that consumer.</a:t>
            </a:r>
            <a:endParaRPr lang="en-US" sz="2200" b="1" dirty="0">
              <a:solidFill>
                <a:srgbClr val="00B050"/>
              </a:solidFill>
            </a:endParaRPr>
          </a:p>
        </p:txBody>
      </p:sp>
      <p:pic>
        <p:nvPicPr>
          <p:cNvPr id="8196" name="Picture 4" descr="http://endangeredspeciesbiomesprojects.wikispaces.com/file/view/Mountain+Gorilla+Energy+Pyram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231" y="1055077"/>
            <a:ext cx="7502769" cy="58146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518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424" y="460337"/>
            <a:ext cx="8911687" cy="1280890"/>
          </a:xfrm>
        </p:spPr>
        <p:txBody>
          <a:bodyPr>
            <a:normAutofit/>
          </a:bodyPr>
          <a:lstStyle/>
          <a:p>
            <a:pPr algn="ctr"/>
            <a:r>
              <a:rPr lang="en-US" sz="4800" b="1" dirty="0" smtClean="0">
                <a:solidFill>
                  <a:schemeClr val="bg2">
                    <a:lumMod val="50000"/>
                  </a:schemeClr>
                </a:solidFill>
              </a:rPr>
              <a:t>Lesson Guiding Question</a:t>
            </a:r>
            <a:endParaRPr lang="en-US" sz="4800" b="1" dirty="0">
              <a:solidFill>
                <a:schemeClr val="bg2">
                  <a:lumMod val="50000"/>
                </a:schemeClr>
              </a:solidFill>
            </a:endParaRPr>
          </a:p>
        </p:txBody>
      </p:sp>
      <p:sp>
        <p:nvSpPr>
          <p:cNvPr id="3" name="Content Placeholder 2"/>
          <p:cNvSpPr>
            <a:spLocks noGrp="1"/>
          </p:cNvSpPr>
          <p:nvPr>
            <p:ph idx="1"/>
          </p:nvPr>
        </p:nvSpPr>
        <p:spPr>
          <a:xfrm>
            <a:off x="6400800" y="2133600"/>
            <a:ext cx="5103812" cy="3777622"/>
          </a:xfrm>
        </p:spPr>
        <p:txBody>
          <a:bodyPr>
            <a:normAutofit/>
          </a:bodyPr>
          <a:lstStyle/>
          <a:p>
            <a:pPr marL="0" indent="0">
              <a:buNone/>
            </a:pPr>
            <a:r>
              <a:rPr lang="en-US" sz="4000" b="1" dirty="0" smtClean="0">
                <a:solidFill>
                  <a:schemeClr val="accent6">
                    <a:lumMod val="75000"/>
                  </a:schemeClr>
                </a:solidFill>
              </a:rPr>
              <a:t>What influence do decomposers, producers, and consumers have on an ecosystem?</a:t>
            </a:r>
            <a:endParaRPr lang="en-US" sz="4000" b="1" dirty="0">
              <a:solidFill>
                <a:schemeClr val="accent6">
                  <a:lumMod val="75000"/>
                </a:schemeClr>
              </a:solidFill>
            </a:endParaRPr>
          </a:p>
        </p:txBody>
      </p:sp>
      <p:pic>
        <p:nvPicPr>
          <p:cNvPr id="29698" name="Picture 2" descr="http://stevton.com/wp-content/uploads/2010/09/Think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351" y="1741227"/>
            <a:ext cx="4410075" cy="443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30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http://img.docstoccdn.com/thumb/orig/118353213.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815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40" y="122830"/>
            <a:ext cx="8911687" cy="1280890"/>
          </a:xfrm>
        </p:spPr>
        <p:txBody>
          <a:bodyPr>
            <a:normAutofit/>
          </a:bodyPr>
          <a:lstStyle/>
          <a:p>
            <a:pPr algn="ctr"/>
            <a:r>
              <a:rPr lang="en-US" b="1" dirty="0" smtClean="0">
                <a:solidFill>
                  <a:srgbClr val="7030A0"/>
                </a:solidFill>
              </a:rPr>
              <a:t>Create your </a:t>
            </a:r>
            <a:r>
              <a:rPr lang="en-US" b="1" dirty="0" smtClean="0">
                <a:solidFill>
                  <a:srgbClr val="7030A0"/>
                </a:solidFill>
              </a:rPr>
              <a:t>own… Part </a:t>
            </a:r>
            <a:r>
              <a:rPr lang="en-US" b="1" dirty="0" smtClean="0">
                <a:solidFill>
                  <a:srgbClr val="7030A0"/>
                </a:solidFill>
              </a:rPr>
              <a:t>1:</a:t>
            </a:r>
            <a:br>
              <a:rPr lang="en-US" b="1" dirty="0" smtClean="0">
                <a:solidFill>
                  <a:srgbClr val="7030A0"/>
                </a:solidFill>
              </a:rPr>
            </a:br>
            <a:r>
              <a:rPr lang="en-US" sz="3100" i="1" dirty="0" smtClean="0"/>
              <a:t>(Refer to pgs. 69-72)</a:t>
            </a:r>
            <a:endParaRPr lang="en-US" sz="3100" i="1" dirty="0"/>
          </a:p>
        </p:txBody>
      </p:sp>
      <p:sp>
        <p:nvSpPr>
          <p:cNvPr id="3" name="Content Placeholder 2"/>
          <p:cNvSpPr>
            <a:spLocks noGrp="1"/>
          </p:cNvSpPr>
          <p:nvPr>
            <p:ph idx="1"/>
          </p:nvPr>
        </p:nvSpPr>
        <p:spPr>
          <a:xfrm>
            <a:off x="436727" y="1758461"/>
            <a:ext cx="11505064" cy="4991533"/>
          </a:xfrm>
        </p:spPr>
        <p:txBody>
          <a:bodyPr>
            <a:normAutofit/>
          </a:bodyPr>
          <a:lstStyle/>
          <a:p>
            <a:pPr>
              <a:buFont typeface="Wingdings" panose="05000000000000000000" pitchFamily="2" charset="2"/>
              <a:buChar char="ü"/>
            </a:pPr>
            <a:r>
              <a:rPr lang="en-US" sz="2400" b="1" dirty="0" smtClean="0">
                <a:solidFill>
                  <a:schemeClr val="bg2">
                    <a:lumMod val="25000"/>
                  </a:schemeClr>
                </a:solidFill>
              </a:rPr>
              <a:t>Collaborate with your group members to create a poster that illustrates how energy flows through an ecosystem.  Your illustration must include an example of at least one of each:</a:t>
            </a:r>
          </a:p>
          <a:p>
            <a:pPr marL="0" indent="0">
              <a:buNone/>
            </a:pPr>
            <a:r>
              <a:rPr lang="en-US" sz="2400" b="1" dirty="0">
                <a:solidFill>
                  <a:srgbClr val="FFC000"/>
                </a:solidFill>
              </a:rPr>
              <a:t>	</a:t>
            </a:r>
            <a:r>
              <a:rPr lang="en-US" sz="2400" b="1" dirty="0" smtClean="0">
                <a:solidFill>
                  <a:srgbClr val="FFC000"/>
                </a:solidFill>
              </a:rPr>
              <a:t>1. primary producer (autotroph)</a:t>
            </a:r>
          </a:p>
          <a:p>
            <a:pPr marL="0" indent="0">
              <a:buNone/>
            </a:pPr>
            <a:r>
              <a:rPr lang="en-US" sz="2400" b="1" dirty="0">
                <a:solidFill>
                  <a:schemeClr val="bg2">
                    <a:lumMod val="25000"/>
                  </a:schemeClr>
                </a:solidFill>
              </a:rPr>
              <a:t>	</a:t>
            </a:r>
            <a:r>
              <a:rPr lang="en-US" sz="2400" b="1" dirty="0" smtClean="0">
                <a:solidFill>
                  <a:srgbClr val="FFC000"/>
                </a:solidFill>
              </a:rPr>
              <a:t>2. consumer (heterotroph)</a:t>
            </a:r>
          </a:p>
          <a:p>
            <a:pPr>
              <a:buFont typeface="Wingdings" panose="05000000000000000000" pitchFamily="2" charset="2"/>
              <a:buChar char="ü"/>
            </a:pPr>
            <a:r>
              <a:rPr lang="en-US" sz="2400" b="1" i="1" dirty="0" smtClean="0">
                <a:solidFill>
                  <a:schemeClr val="bg2">
                    <a:lumMod val="25000"/>
                  </a:schemeClr>
                </a:solidFill>
              </a:rPr>
              <a:t>Be </a:t>
            </a:r>
            <a:r>
              <a:rPr lang="en-US" sz="2400" b="1" i="1" dirty="0" smtClean="0">
                <a:solidFill>
                  <a:schemeClr val="bg2">
                    <a:lumMod val="25000"/>
                  </a:schemeClr>
                </a:solidFill>
              </a:rPr>
              <a:t>specific on whether the consumer is a herbivore, carnivore, </a:t>
            </a:r>
            <a:r>
              <a:rPr lang="en-US" sz="2400" b="1" i="1" dirty="0" smtClean="0">
                <a:solidFill>
                  <a:schemeClr val="bg2">
                    <a:lumMod val="25000"/>
                  </a:schemeClr>
                </a:solidFill>
              </a:rPr>
              <a:t>omnivore</a:t>
            </a:r>
            <a:r>
              <a:rPr lang="en-US" sz="2400" b="1" i="1" dirty="0" smtClean="0">
                <a:solidFill>
                  <a:schemeClr val="bg2">
                    <a:lumMod val="25000"/>
                  </a:schemeClr>
                </a:solidFill>
              </a:rPr>
              <a:t>, detritivore, or a scavenger. </a:t>
            </a:r>
          </a:p>
          <a:p>
            <a:pPr marL="0" indent="0">
              <a:buNone/>
            </a:pPr>
            <a:r>
              <a:rPr lang="en-US" sz="2400" b="1" dirty="0">
                <a:solidFill>
                  <a:srgbClr val="FFC000"/>
                </a:solidFill>
              </a:rPr>
              <a:t>	</a:t>
            </a:r>
            <a:r>
              <a:rPr lang="en-US" sz="2400" b="1" dirty="0" smtClean="0">
                <a:solidFill>
                  <a:srgbClr val="FFC000"/>
                </a:solidFill>
              </a:rPr>
              <a:t>3. decomposer</a:t>
            </a:r>
            <a:endParaRPr lang="en-US" sz="2400" b="1" dirty="0">
              <a:solidFill>
                <a:schemeClr val="bg2">
                  <a:lumMod val="25000"/>
                </a:schemeClr>
              </a:solidFill>
            </a:endParaRPr>
          </a:p>
          <a:p>
            <a:pPr>
              <a:buFont typeface="Wingdings" panose="05000000000000000000" pitchFamily="2" charset="2"/>
              <a:buChar char="ü"/>
            </a:pPr>
            <a:r>
              <a:rPr lang="en-US" sz="2400" b="1" i="1" dirty="0" smtClean="0">
                <a:solidFill>
                  <a:schemeClr val="bg2">
                    <a:lumMod val="25000"/>
                  </a:schemeClr>
                </a:solidFill>
              </a:rPr>
              <a:t>On a notecard</a:t>
            </a:r>
            <a:r>
              <a:rPr lang="en-US" sz="2400" b="1" dirty="0" smtClean="0">
                <a:solidFill>
                  <a:schemeClr val="bg2">
                    <a:lumMod val="25000"/>
                  </a:schemeClr>
                </a:solidFill>
              </a:rPr>
              <a:t>, write one paragraph that explains your illustration and be sure to use appropriate vocabulary terms. HOLD ON to the posters; there are 2 more parts to illustrate in the other 2 sections of your poster!</a:t>
            </a:r>
            <a:endParaRPr lang="en-US" sz="2400" b="1" dirty="0">
              <a:solidFill>
                <a:schemeClr val="bg2">
                  <a:lumMod val="25000"/>
                </a:schemeClr>
              </a:solidFill>
            </a:endParaRPr>
          </a:p>
        </p:txBody>
      </p:sp>
    </p:spTree>
    <p:extLst>
      <p:ext uri="{BB962C8B-B14F-4D97-AF65-F5344CB8AC3E}">
        <p14:creationId xmlns:p14="http://schemas.microsoft.com/office/powerpoint/2010/main" val="2844430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217" y="205522"/>
            <a:ext cx="8911687" cy="1280890"/>
          </a:xfrm>
        </p:spPr>
        <p:txBody>
          <a:bodyPr/>
          <a:lstStyle/>
          <a:p>
            <a:r>
              <a:rPr lang="en-US" b="1" dirty="0" smtClean="0"/>
              <a:t>Lesson Guiding Questions</a:t>
            </a:r>
            <a:endParaRPr lang="en-US" b="1" dirty="0"/>
          </a:p>
        </p:txBody>
      </p:sp>
      <p:sp>
        <p:nvSpPr>
          <p:cNvPr id="3" name="Content Placeholder 2"/>
          <p:cNvSpPr>
            <a:spLocks noGrp="1"/>
          </p:cNvSpPr>
          <p:nvPr>
            <p:ph idx="1"/>
          </p:nvPr>
        </p:nvSpPr>
        <p:spPr>
          <a:xfrm>
            <a:off x="838200" y="1887414"/>
            <a:ext cx="10515600" cy="4277411"/>
          </a:xfrm>
        </p:spPr>
        <p:txBody>
          <a:bodyPr>
            <a:normAutofit/>
          </a:bodyPr>
          <a:lstStyle/>
          <a:p>
            <a:pPr marL="514350" lvl="0" indent="-514350">
              <a:buFont typeface="+mj-lt"/>
              <a:buAutoNum type="arabicPeriod"/>
            </a:pPr>
            <a:r>
              <a:rPr lang="en-US" sz="2400" b="1" dirty="0">
                <a:solidFill>
                  <a:schemeClr val="bg2">
                    <a:lumMod val="25000"/>
                  </a:schemeClr>
                </a:solidFill>
              </a:rPr>
              <a:t>What influence do decomposers, producers, and consumers have on an ecosystem</a:t>
            </a:r>
            <a:r>
              <a:rPr lang="en-US" sz="2400" b="1" dirty="0" smtClean="0">
                <a:solidFill>
                  <a:schemeClr val="bg2">
                    <a:lumMod val="25000"/>
                  </a:schemeClr>
                </a:solidFill>
              </a:rPr>
              <a:t>?</a:t>
            </a:r>
          </a:p>
          <a:p>
            <a:pPr marL="514350" lvl="0" indent="-514350">
              <a:buFont typeface="+mj-lt"/>
              <a:buAutoNum type="arabicPeriod"/>
            </a:pPr>
            <a:endParaRPr lang="en-US" sz="2400" b="1" dirty="0">
              <a:solidFill>
                <a:schemeClr val="bg2">
                  <a:lumMod val="25000"/>
                </a:schemeClr>
              </a:solidFill>
            </a:endParaRPr>
          </a:p>
          <a:p>
            <a:pPr marL="514350" lvl="0" indent="-514350">
              <a:buFont typeface="+mj-lt"/>
              <a:buAutoNum type="arabicPeriod"/>
            </a:pPr>
            <a:r>
              <a:rPr lang="en-US" sz="2400" b="1" dirty="0">
                <a:solidFill>
                  <a:schemeClr val="bg2">
                    <a:lumMod val="25000"/>
                  </a:schemeClr>
                </a:solidFill>
              </a:rPr>
              <a:t>How do we use food webs and energy pyramids to show the flow of energy through an ecosystem</a:t>
            </a:r>
            <a:r>
              <a:rPr lang="en-US" sz="2400" b="1" dirty="0" smtClean="0">
                <a:solidFill>
                  <a:schemeClr val="bg2">
                    <a:lumMod val="25000"/>
                  </a:schemeClr>
                </a:solidFill>
              </a:rPr>
              <a:t>?</a:t>
            </a:r>
          </a:p>
          <a:p>
            <a:pPr marL="514350" lvl="0" indent="-514350">
              <a:buFont typeface="+mj-lt"/>
              <a:buAutoNum type="arabicPeriod"/>
            </a:pPr>
            <a:endParaRPr lang="en-US" sz="2400" b="1" dirty="0">
              <a:solidFill>
                <a:schemeClr val="bg2">
                  <a:lumMod val="25000"/>
                </a:schemeClr>
              </a:solidFill>
            </a:endParaRPr>
          </a:p>
          <a:p>
            <a:pPr marL="514350" lvl="0" indent="-514350">
              <a:buFont typeface="+mj-lt"/>
              <a:buAutoNum type="arabicPeriod"/>
            </a:pPr>
            <a:r>
              <a:rPr lang="en-US" sz="2400" b="1" i="1" dirty="0">
                <a:solidFill>
                  <a:schemeClr val="bg2">
                    <a:lumMod val="25000"/>
                  </a:schemeClr>
                </a:solidFill>
              </a:rPr>
              <a:t>(Honors)</a:t>
            </a:r>
            <a:r>
              <a:rPr lang="en-US" sz="2400" b="1" dirty="0">
                <a:solidFill>
                  <a:schemeClr val="bg2">
                    <a:lumMod val="25000"/>
                  </a:schemeClr>
                </a:solidFill>
              </a:rPr>
              <a:t>  How is the Sun the ultimate form of energy for life on Earth?</a:t>
            </a:r>
          </a:p>
          <a:p>
            <a:pPr marL="0" indent="0">
              <a:buNone/>
            </a:pPr>
            <a:endParaRPr lang="en-US" dirty="0"/>
          </a:p>
        </p:txBody>
      </p:sp>
    </p:spTree>
    <p:extLst>
      <p:ext uri="{BB962C8B-B14F-4D97-AF65-F5344CB8AC3E}">
        <p14:creationId xmlns:p14="http://schemas.microsoft.com/office/powerpoint/2010/main" val="33158679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4aebb8.medialib.glogster.com/zoecooper/thumbnails/6k/6kft74k06bg9dunh503o3lp/1380250877-sourc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1" y="0"/>
            <a:ext cx="91557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193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s://s-media-cache-ak0.pinimg.com/736x/b4/00/74/b4007425194327979fc3dfdec4a9b83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099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638" y="392098"/>
            <a:ext cx="9498992" cy="1280890"/>
          </a:xfrm>
        </p:spPr>
        <p:txBody>
          <a:bodyPr>
            <a:noAutofit/>
          </a:bodyPr>
          <a:lstStyle/>
          <a:p>
            <a:pPr algn="ctr"/>
            <a:r>
              <a:rPr lang="en-US" sz="4400" b="1" dirty="0" smtClean="0">
                <a:solidFill>
                  <a:schemeClr val="bg2">
                    <a:lumMod val="25000"/>
                  </a:schemeClr>
                </a:solidFill>
              </a:rPr>
              <a:t>What happens to energy stored in body tissues when one organism eats another?</a:t>
            </a:r>
            <a:endParaRPr lang="en-US" sz="4400" b="1" dirty="0">
              <a:solidFill>
                <a:schemeClr val="bg2">
                  <a:lumMod val="25000"/>
                </a:schemeClr>
              </a:solidFill>
            </a:endParaRPr>
          </a:p>
        </p:txBody>
      </p:sp>
      <p:sp>
        <p:nvSpPr>
          <p:cNvPr id="3" name="Content Placeholder 2"/>
          <p:cNvSpPr>
            <a:spLocks noGrp="1"/>
          </p:cNvSpPr>
          <p:nvPr>
            <p:ph idx="1"/>
          </p:nvPr>
        </p:nvSpPr>
        <p:spPr>
          <a:xfrm>
            <a:off x="1888434" y="1928883"/>
            <a:ext cx="8915400" cy="3777622"/>
          </a:xfrm>
        </p:spPr>
        <p:txBody>
          <a:bodyPr>
            <a:noAutofit/>
          </a:bodyPr>
          <a:lstStyle/>
          <a:p>
            <a:r>
              <a:rPr lang="en-US" sz="3200" b="1" dirty="0" smtClean="0">
                <a:solidFill>
                  <a:schemeClr val="accent6">
                    <a:lumMod val="75000"/>
                  </a:schemeClr>
                </a:solidFill>
              </a:rPr>
              <a:t>The energy moves from the “eaten” to the “eater”. (pg. 73)</a:t>
            </a:r>
          </a:p>
          <a:p>
            <a:pPr lvl="1">
              <a:buFont typeface="Courier New" panose="02070309020205020404" pitchFamily="49" charset="0"/>
              <a:buChar char="o"/>
            </a:pPr>
            <a:r>
              <a:rPr lang="en-US" sz="3200" b="1" dirty="0" smtClean="0">
                <a:solidFill>
                  <a:schemeClr val="accent6">
                    <a:lumMod val="75000"/>
                  </a:schemeClr>
                </a:solidFill>
              </a:rPr>
              <a:t>Energy flows through an ecosystem in a one-way stream, from primary producers to various consumers.</a:t>
            </a:r>
          </a:p>
          <a:p>
            <a:pPr lvl="1">
              <a:buFont typeface="Courier New" panose="02070309020205020404" pitchFamily="49" charset="0"/>
              <a:buChar char="o"/>
            </a:pPr>
            <a:endParaRPr lang="en-US" sz="3200" b="1" dirty="0">
              <a:solidFill>
                <a:schemeClr val="accent6">
                  <a:lumMod val="75000"/>
                </a:schemeClr>
              </a:solidFill>
            </a:endParaRPr>
          </a:p>
          <a:p>
            <a:pPr lvl="2">
              <a:buFont typeface="Wingdings" panose="05000000000000000000" pitchFamily="2" charset="2"/>
              <a:buChar char="Ø"/>
            </a:pPr>
            <a:r>
              <a:rPr lang="en-US" sz="3200" b="1" dirty="0" smtClean="0">
                <a:solidFill>
                  <a:srgbClr val="FFC000"/>
                </a:solidFill>
              </a:rPr>
              <a:t>Food Chains</a:t>
            </a:r>
          </a:p>
          <a:p>
            <a:pPr lvl="2">
              <a:buFont typeface="Wingdings" panose="05000000000000000000" pitchFamily="2" charset="2"/>
              <a:buChar char="Ø"/>
            </a:pPr>
            <a:r>
              <a:rPr lang="en-US" sz="3200" b="1" dirty="0" smtClean="0">
                <a:solidFill>
                  <a:srgbClr val="FFC000"/>
                </a:solidFill>
              </a:rPr>
              <a:t>Food Web</a:t>
            </a:r>
            <a:endParaRPr lang="en-US" sz="3200" b="1" dirty="0">
              <a:solidFill>
                <a:srgbClr val="FFC000"/>
              </a:solidFill>
            </a:endParaRPr>
          </a:p>
        </p:txBody>
      </p:sp>
      <p:pic>
        <p:nvPicPr>
          <p:cNvPr id="30724" name="Picture 4" descr="http://images.clipartpanda.com/stick-man-thinking-7iao5r6K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9469" y="3817694"/>
            <a:ext cx="2510373" cy="286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6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286" y="501281"/>
            <a:ext cx="8911687" cy="1280890"/>
          </a:xfrm>
        </p:spPr>
        <p:txBody>
          <a:bodyPr>
            <a:normAutofit/>
          </a:bodyPr>
          <a:lstStyle/>
          <a:p>
            <a:pPr algn="ctr"/>
            <a:r>
              <a:rPr lang="en-US" sz="4400" b="1" dirty="0" smtClean="0">
                <a:solidFill>
                  <a:schemeClr val="bg2">
                    <a:lumMod val="25000"/>
                  </a:schemeClr>
                </a:solidFill>
              </a:rPr>
              <a:t>Lesson Guiding Question</a:t>
            </a:r>
            <a:endParaRPr lang="en-US" sz="4400" b="1" dirty="0">
              <a:solidFill>
                <a:schemeClr val="bg2">
                  <a:lumMod val="25000"/>
                </a:schemeClr>
              </a:solidFill>
            </a:endParaRPr>
          </a:p>
        </p:txBody>
      </p:sp>
      <p:sp>
        <p:nvSpPr>
          <p:cNvPr id="3" name="Content Placeholder 2"/>
          <p:cNvSpPr>
            <a:spLocks noGrp="1"/>
          </p:cNvSpPr>
          <p:nvPr>
            <p:ph idx="1"/>
          </p:nvPr>
        </p:nvSpPr>
        <p:spPr>
          <a:xfrm>
            <a:off x="5445457" y="1905000"/>
            <a:ext cx="5677469" cy="3777622"/>
          </a:xfrm>
        </p:spPr>
        <p:txBody>
          <a:bodyPr>
            <a:normAutofit/>
          </a:bodyPr>
          <a:lstStyle/>
          <a:p>
            <a:pPr marL="0" indent="0">
              <a:buNone/>
            </a:pPr>
            <a:r>
              <a:rPr lang="en-US" sz="4000" b="1" dirty="0" smtClean="0">
                <a:solidFill>
                  <a:schemeClr val="accent6">
                    <a:lumMod val="75000"/>
                  </a:schemeClr>
                </a:solidFill>
              </a:rPr>
              <a:t>How do we use </a:t>
            </a:r>
            <a:r>
              <a:rPr lang="en-US" sz="4000" b="1" i="1" dirty="0" smtClean="0">
                <a:solidFill>
                  <a:srgbClr val="FFC000"/>
                </a:solidFill>
              </a:rPr>
              <a:t>food webs</a:t>
            </a:r>
            <a:r>
              <a:rPr lang="en-US" sz="4000" b="1" dirty="0" smtClean="0">
                <a:solidFill>
                  <a:srgbClr val="FFC000"/>
                </a:solidFill>
              </a:rPr>
              <a:t> </a:t>
            </a:r>
            <a:r>
              <a:rPr lang="en-US" sz="4000" b="1" dirty="0" smtClean="0">
                <a:solidFill>
                  <a:schemeClr val="accent6">
                    <a:lumMod val="75000"/>
                  </a:schemeClr>
                </a:solidFill>
              </a:rPr>
              <a:t>and </a:t>
            </a:r>
            <a:r>
              <a:rPr lang="en-US" sz="4000" b="1" i="1" dirty="0" smtClean="0">
                <a:solidFill>
                  <a:srgbClr val="FFC000"/>
                </a:solidFill>
              </a:rPr>
              <a:t>energy pyramid</a:t>
            </a:r>
            <a:r>
              <a:rPr lang="en-US" sz="4000" b="1" dirty="0" smtClean="0">
                <a:solidFill>
                  <a:srgbClr val="FFC000"/>
                </a:solidFill>
              </a:rPr>
              <a:t>s</a:t>
            </a:r>
            <a:r>
              <a:rPr lang="en-US" sz="4000" b="1" dirty="0" smtClean="0">
                <a:solidFill>
                  <a:schemeClr val="accent6">
                    <a:lumMod val="75000"/>
                  </a:schemeClr>
                </a:solidFill>
              </a:rPr>
              <a:t> to show the </a:t>
            </a:r>
            <a:r>
              <a:rPr lang="en-US" sz="4000" b="1" i="1" dirty="0" smtClean="0">
                <a:solidFill>
                  <a:srgbClr val="FFC000"/>
                </a:solidFill>
              </a:rPr>
              <a:t>flow of energy </a:t>
            </a:r>
            <a:r>
              <a:rPr lang="en-US" sz="4000" b="1" dirty="0" smtClean="0">
                <a:solidFill>
                  <a:schemeClr val="accent6">
                    <a:lumMod val="75000"/>
                  </a:schemeClr>
                </a:solidFill>
              </a:rPr>
              <a:t>through an ecosystem?</a:t>
            </a:r>
            <a:endParaRPr lang="en-US" sz="4000" b="1" dirty="0">
              <a:solidFill>
                <a:schemeClr val="accent6">
                  <a:lumMod val="75000"/>
                </a:schemeClr>
              </a:solidFill>
            </a:endParaRPr>
          </a:p>
        </p:txBody>
      </p:sp>
      <p:pic>
        <p:nvPicPr>
          <p:cNvPr id="31746" name="Picture 2" descr="https://encrypted-tbn3.gstatic.com/images?q=tbn:ANd9GcTdoJ-FIO58lZpYAj2GK9IIQMqophdcztnXHwxbrSV5Y0ud2fG7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504" y="2044054"/>
            <a:ext cx="2951660" cy="349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68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582" y="214677"/>
            <a:ext cx="8911687" cy="1280890"/>
          </a:xfrm>
        </p:spPr>
        <p:txBody>
          <a:bodyPr>
            <a:normAutofit fontScale="90000"/>
          </a:bodyPr>
          <a:lstStyle/>
          <a:p>
            <a:pPr algn="ctr"/>
            <a:r>
              <a:rPr lang="en-US" sz="4400" b="1" dirty="0">
                <a:solidFill>
                  <a:srgbClr val="7030A0"/>
                </a:solidFill>
              </a:rPr>
              <a:t>Create your own </a:t>
            </a:r>
            <a:br>
              <a:rPr lang="en-US" sz="4400" b="1" dirty="0">
                <a:solidFill>
                  <a:srgbClr val="7030A0"/>
                </a:solidFill>
              </a:rPr>
            </a:br>
            <a:r>
              <a:rPr lang="en-US" sz="4400" b="1" dirty="0">
                <a:solidFill>
                  <a:srgbClr val="7030A0"/>
                </a:solidFill>
              </a:rPr>
              <a:t>Part </a:t>
            </a:r>
            <a:r>
              <a:rPr lang="en-US" sz="4400" b="1" dirty="0" smtClean="0">
                <a:solidFill>
                  <a:srgbClr val="7030A0"/>
                </a:solidFill>
              </a:rPr>
              <a:t>2:</a:t>
            </a:r>
            <a:r>
              <a:rPr lang="en-US" sz="4400" b="1" dirty="0">
                <a:solidFill>
                  <a:srgbClr val="7030A0"/>
                </a:solidFill>
              </a:rPr>
              <a:t/>
            </a:r>
            <a:br>
              <a:rPr lang="en-US" sz="4400" b="1" dirty="0">
                <a:solidFill>
                  <a:srgbClr val="7030A0"/>
                </a:solidFill>
              </a:rPr>
            </a:br>
            <a:r>
              <a:rPr lang="en-US" sz="3100" i="1" dirty="0"/>
              <a:t>(Refer to pgs. </a:t>
            </a:r>
            <a:r>
              <a:rPr lang="en-US" sz="3100" i="1" dirty="0" smtClean="0"/>
              <a:t>73-76)</a:t>
            </a:r>
            <a:endParaRPr lang="en-US" sz="3100" dirty="0"/>
          </a:p>
        </p:txBody>
      </p:sp>
      <p:sp>
        <p:nvSpPr>
          <p:cNvPr id="3" name="Content Placeholder 2"/>
          <p:cNvSpPr>
            <a:spLocks noGrp="1"/>
          </p:cNvSpPr>
          <p:nvPr>
            <p:ph idx="1"/>
          </p:nvPr>
        </p:nvSpPr>
        <p:spPr>
          <a:xfrm>
            <a:off x="1173707" y="1942531"/>
            <a:ext cx="10330905" cy="4526507"/>
          </a:xfrm>
        </p:spPr>
        <p:txBody>
          <a:bodyPr>
            <a:normAutofit/>
          </a:bodyPr>
          <a:lstStyle/>
          <a:p>
            <a:pPr>
              <a:buFont typeface="Wingdings" panose="05000000000000000000" pitchFamily="2" charset="2"/>
              <a:buChar char="ü"/>
            </a:pPr>
            <a:r>
              <a:rPr lang="en-US" sz="2800" b="1" dirty="0" smtClean="0">
                <a:solidFill>
                  <a:schemeClr val="tx1"/>
                </a:solidFill>
              </a:rPr>
              <a:t>On the </a:t>
            </a:r>
            <a:r>
              <a:rPr lang="en-US" sz="2800" b="1" u="sng" dirty="0" smtClean="0">
                <a:solidFill>
                  <a:schemeClr val="tx1"/>
                </a:solidFill>
              </a:rPr>
              <a:t>2</a:t>
            </a:r>
            <a:r>
              <a:rPr lang="en-US" sz="2800" b="1" u="sng" baseline="30000" dirty="0" smtClean="0">
                <a:solidFill>
                  <a:schemeClr val="tx1"/>
                </a:solidFill>
              </a:rPr>
              <a:t>nd</a:t>
            </a:r>
            <a:r>
              <a:rPr lang="en-US" sz="2800" b="1" u="sng" dirty="0" smtClean="0">
                <a:solidFill>
                  <a:schemeClr val="tx1"/>
                </a:solidFill>
              </a:rPr>
              <a:t> section of your poster</a:t>
            </a:r>
            <a:r>
              <a:rPr lang="en-US" sz="2800" b="1" dirty="0" smtClean="0">
                <a:solidFill>
                  <a:schemeClr val="tx1"/>
                </a:solidFill>
              </a:rPr>
              <a:t>, create a food web that is based on your initial illustration.  (Note: you are going to include all of the same organisms from your first illustration </a:t>
            </a:r>
            <a:r>
              <a:rPr lang="en-US" sz="2800" b="1" u="sng" dirty="0" smtClean="0">
                <a:solidFill>
                  <a:schemeClr val="tx1"/>
                </a:solidFill>
              </a:rPr>
              <a:t>and</a:t>
            </a:r>
            <a:r>
              <a:rPr lang="en-US" sz="2800" b="1" dirty="0" smtClean="0">
                <a:solidFill>
                  <a:schemeClr val="tx1"/>
                </a:solidFill>
              </a:rPr>
              <a:t> you are now adding more organisms)</a:t>
            </a:r>
          </a:p>
          <a:p>
            <a:pPr marL="0" indent="0">
              <a:buNone/>
            </a:pPr>
            <a:endParaRPr lang="en-US" sz="2800" b="1" dirty="0">
              <a:solidFill>
                <a:schemeClr val="tx1"/>
              </a:solidFill>
            </a:endParaRPr>
          </a:p>
          <a:p>
            <a:pPr>
              <a:buFont typeface="Wingdings" panose="05000000000000000000" pitchFamily="2" charset="2"/>
              <a:buChar char="ü"/>
            </a:pPr>
            <a:r>
              <a:rPr lang="en-US" sz="2800" b="1" dirty="0" smtClean="0">
                <a:solidFill>
                  <a:schemeClr val="tx1"/>
                </a:solidFill>
              </a:rPr>
              <a:t>On the food web, be sure to </a:t>
            </a:r>
            <a:r>
              <a:rPr lang="en-US" sz="2800" b="1" u="sng" dirty="0" smtClean="0">
                <a:solidFill>
                  <a:schemeClr val="tx1"/>
                </a:solidFill>
              </a:rPr>
              <a:t>label</a:t>
            </a:r>
            <a:r>
              <a:rPr lang="en-US" sz="2800" b="1" dirty="0" smtClean="0">
                <a:solidFill>
                  <a:schemeClr val="tx1"/>
                </a:solidFill>
              </a:rPr>
              <a:t> your organisms by common names (i.e. fox, squirrel, mouse, rabbit etc…)</a:t>
            </a:r>
          </a:p>
          <a:p>
            <a:pPr>
              <a:buFont typeface="Wingdings" panose="05000000000000000000" pitchFamily="2" charset="2"/>
              <a:buChar char="ü"/>
            </a:pPr>
            <a:endParaRPr lang="en-US" sz="2800" b="1" dirty="0">
              <a:solidFill>
                <a:schemeClr val="tx1"/>
              </a:solidFill>
            </a:endParaRPr>
          </a:p>
          <a:p>
            <a:pPr>
              <a:buFont typeface="Wingdings" panose="05000000000000000000" pitchFamily="2" charset="2"/>
              <a:buChar char="ü"/>
            </a:pPr>
            <a:r>
              <a:rPr lang="en-US" sz="2800" b="1" dirty="0" smtClean="0">
                <a:solidFill>
                  <a:schemeClr val="tx1"/>
                </a:solidFill>
              </a:rPr>
              <a:t>Continue to hold on to the illustrations.</a:t>
            </a:r>
            <a:endParaRPr lang="en-US" sz="2800" b="1" dirty="0">
              <a:solidFill>
                <a:schemeClr val="tx1"/>
              </a:solidFill>
            </a:endParaRPr>
          </a:p>
        </p:txBody>
      </p:sp>
    </p:spTree>
    <p:extLst>
      <p:ext uri="{BB962C8B-B14F-4D97-AF65-F5344CB8AC3E}">
        <p14:creationId xmlns:p14="http://schemas.microsoft.com/office/powerpoint/2010/main" val="439612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704"/>
            <a:ext cx="10515600" cy="1325563"/>
          </a:xfrm>
        </p:spPr>
        <p:txBody>
          <a:bodyPr/>
          <a:lstStyle/>
          <a:p>
            <a:pPr algn="ctr"/>
            <a:r>
              <a:rPr lang="en-US" b="1" dirty="0" smtClean="0">
                <a:solidFill>
                  <a:srgbClr val="7030A0"/>
                </a:solidFill>
              </a:rPr>
              <a:t>Food Chain</a:t>
            </a:r>
            <a:endParaRPr lang="en-US" b="1" dirty="0">
              <a:solidFill>
                <a:srgbClr val="7030A0"/>
              </a:solidFill>
            </a:endParaRPr>
          </a:p>
        </p:txBody>
      </p:sp>
      <p:pic>
        <p:nvPicPr>
          <p:cNvPr id="6146" name="Picture 2" descr="http://heightstechnology.edublogs.org/files/2011/05/Temperate-Forest-Food-Chain-2a4qqyj.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2011" y="928048"/>
            <a:ext cx="11532358" cy="5636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883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3804"/>
            <a:ext cx="10515600" cy="1325563"/>
          </a:xfrm>
        </p:spPr>
        <p:txBody>
          <a:bodyPr/>
          <a:lstStyle/>
          <a:p>
            <a:pPr algn="ctr"/>
            <a:r>
              <a:rPr lang="en-US" b="1" dirty="0" smtClean="0">
                <a:solidFill>
                  <a:srgbClr val="7030A0"/>
                </a:solidFill>
              </a:rPr>
              <a:t>Food Web</a:t>
            </a:r>
            <a:endParaRPr lang="en-US" b="1" dirty="0">
              <a:solidFill>
                <a:srgbClr val="7030A0"/>
              </a:solidFill>
            </a:endParaRPr>
          </a:p>
        </p:txBody>
      </p:sp>
      <p:pic>
        <p:nvPicPr>
          <p:cNvPr id="7170" name="Picture 2" descr="https://freeonlinetutoring.edublogs.org/files/2015/06/food_web01.png.pagespeed.ce_.u9p7Eq972h-po2s3d.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41696"/>
            <a:ext cx="12192000" cy="55955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632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763" y="405746"/>
            <a:ext cx="8911687" cy="1280890"/>
          </a:xfrm>
        </p:spPr>
        <p:txBody>
          <a:bodyPr/>
          <a:lstStyle/>
          <a:p>
            <a:pPr algn="ctr"/>
            <a:r>
              <a:rPr lang="en-US" b="1" dirty="0" smtClean="0">
                <a:solidFill>
                  <a:srgbClr val="00B050"/>
                </a:solidFill>
              </a:rPr>
              <a:t>Ecological Pyramid of Energy</a:t>
            </a:r>
            <a:br>
              <a:rPr lang="en-US" b="1" dirty="0" smtClean="0">
                <a:solidFill>
                  <a:srgbClr val="00B050"/>
                </a:solidFill>
              </a:rPr>
            </a:br>
            <a:r>
              <a:rPr lang="en-US" sz="2800" i="1" dirty="0" smtClean="0"/>
              <a:t>(pg. 77)</a:t>
            </a:r>
            <a:endParaRPr lang="en-US" sz="2800" i="1" dirty="0"/>
          </a:p>
        </p:txBody>
      </p:sp>
      <p:sp>
        <p:nvSpPr>
          <p:cNvPr id="3" name="Content Placeholder 2"/>
          <p:cNvSpPr>
            <a:spLocks noGrp="1"/>
          </p:cNvSpPr>
          <p:nvPr>
            <p:ph idx="1"/>
          </p:nvPr>
        </p:nvSpPr>
        <p:spPr>
          <a:xfrm>
            <a:off x="1351128" y="1583139"/>
            <a:ext cx="10153484" cy="4967785"/>
          </a:xfrm>
        </p:spPr>
        <p:txBody>
          <a:bodyPr/>
          <a:lstStyle/>
          <a:p>
            <a:pPr marL="0" indent="0">
              <a:buNone/>
            </a:pPr>
            <a:r>
              <a:rPr lang="en-US" sz="3200" b="1" dirty="0" smtClean="0">
                <a:solidFill>
                  <a:srgbClr val="00B050"/>
                </a:solidFill>
              </a:rPr>
              <a:t>Model used to show the relative amount of energy available at each trophic level of a food chain or food web.</a:t>
            </a:r>
          </a:p>
          <a:p>
            <a:pPr marL="0" indent="0">
              <a:buNone/>
            </a:pPr>
            <a:endParaRPr lang="en-US" sz="3200" b="1" dirty="0" smtClean="0">
              <a:solidFill>
                <a:srgbClr val="00B050"/>
              </a:solidFill>
            </a:endParaRPr>
          </a:p>
          <a:p>
            <a:pPr lvl="1">
              <a:buFont typeface="Wingdings" panose="05000000000000000000" pitchFamily="2" charset="2"/>
              <a:buChar char="q"/>
            </a:pPr>
            <a:r>
              <a:rPr lang="en-US" sz="2600" b="1" i="1" dirty="0" smtClean="0">
                <a:solidFill>
                  <a:srgbClr val="00B050"/>
                </a:solidFill>
              </a:rPr>
              <a:t>Trophic Level</a:t>
            </a:r>
            <a:r>
              <a:rPr lang="en-US" sz="2600" b="1" dirty="0" smtClean="0">
                <a:solidFill>
                  <a:srgbClr val="00B050"/>
                </a:solidFill>
              </a:rPr>
              <a:t>: Each step in a food chain or food web.</a:t>
            </a:r>
          </a:p>
          <a:p>
            <a:pPr lvl="3"/>
            <a:r>
              <a:rPr lang="en-US" sz="2400" i="1" dirty="0" smtClean="0">
                <a:solidFill>
                  <a:schemeClr val="accent6">
                    <a:lumMod val="75000"/>
                  </a:schemeClr>
                </a:solidFill>
              </a:rPr>
              <a:t>Primary producers always make up the first trophic level. Various consumers occupy each other level.</a:t>
            </a:r>
            <a:r>
              <a:rPr lang="en-US" sz="2400" i="1" dirty="0">
                <a:solidFill>
                  <a:schemeClr val="accent6">
                    <a:lumMod val="75000"/>
                  </a:schemeClr>
                </a:solidFill>
              </a:rPr>
              <a:t>	</a:t>
            </a:r>
            <a:r>
              <a:rPr lang="en-US" sz="2400" i="1" dirty="0" smtClean="0">
                <a:solidFill>
                  <a:schemeClr val="accent6">
                    <a:lumMod val="75000"/>
                  </a:schemeClr>
                </a:solidFill>
              </a:rPr>
              <a:t>	</a:t>
            </a:r>
          </a:p>
          <a:p>
            <a:pPr lvl="4">
              <a:buFont typeface="Wingdings" panose="05000000000000000000" pitchFamily="2" charset="2"/>
              <a:buChar char="§"/>
            </a:pPr>
            <a:r>
              <a:rPr lang="en-US" sz="2400" i="1" dirty="0" smtClean="0">
                <a:solidFill>
                  <a:schemeClr val="accent6">
                    <a:lumMod val="75000"/>
                  </a:schemeClr>
                </a:solidFill>
              </a:rPr>
              <a:t>Consumers expend the energy via life processes then releases remaining energy into the environment as heat.</a:t>
            </a:r>
            <a:endParaRPr lang="en-US" sz="2400" i="1" dirty="0">
              <a:solidFill>
                <a:schemeClr val="accent6">
                  <a:lumMod val="75000"/>
                </a:schemeClr>
              </a:solidFill>
            </a:endParaRPr>
          </a:p>
        </p:txBody>
      </p:sp>
    </p:spTree>
    <p:extLst>
      <p:ext uri="{BB962C8B-B14F-4D97-AF65-F5344CB8AC3E}">
        <p14:creationId xmlns:p14="http://schemas.microsoft.com/office/powerpoint/2010/main" val="33063186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hawmst.org/biology/files/2014/08/10percentrule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0293" y="122829"/>
            <a:ext cx="5777552" cy="65645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3.bp.blogspot.com/-j4WQijd8qOM/UyliDGgpIQI/AAAAAAAAC-4/chrLFjYnSG8/s1600/Energy+Pyrami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8346" y="122829"/>
            <a:ext cx="5257800" cy="656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5725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298" y="351155"/>
            <a:ext cx="8911687" cy="1280890"/>
          </a:xfrm>
        </p:spPr>
        <p:txBody>
          <a:bodyPr>
            <a:normAutofit fontScale="90000"/>
          </a:bodyPr>
          <a:lstStyle/>
          <a:p>
            <a:pPr algn="ctr"/>
            <a:r>
              <a:rPr lang="en-US" b="1" dirty="0" smtClean="0">
                <a:solidFill>
                  <a:srgbClr val="7030A0"/>
                </a:solidFill>
              </a:rPr>
              <a:t>Create your Own</a:t>
            </a:r>
            <a:br>
              <a:rPr lang="en-US" b="1" dirty="0" smtClean="0">
                <a:solidFill>
                  <a:srgbClr val="7030A0"/>
                </a:solidFill>
              </a:rPr>
            </a:br>
            <a:r>
              <a:rPr lang="en-US" b="1" dirty="0" smtClean="0">
                <a:solidFill>
                  <a:srgbClr val="7030A0"/>
                </a:solidFill>
              </a:rPr>
              <a:t>Part 3:</a:t>
            </a:r>
            <a:br>
              <a:rPr lang="en-US" b="1" dirty="0" smtClean="0">
                <a:solidFill>
                  <a:srgbClr val="7030A0"/>
                </a:solidFill>
              </a:rPr>
            </a:br>
            <a:r>
              <a:rPr lang="en-US" sz="2800" i="1" dirty="0" smtClean="0">
                <a:solidFill>
                  <a:schemeClr val="tx1">
                    <a:lumMod val="95000"/>
                    <a:lumOff val="5000"/>
                  </a:schemeClr>
                </a:solidFill>
              </a:rPr>
              <a:t>(Refer to pg. 77)</a:t>
            </a:r>
            <a:r>
              <a:rPr lang="en-US" b="1" dirty="0" smtClean="0">
                <a:solidFill>
                  <a:srgbClr val="7030A0"/>
                </a:solidFill>
              </a:rPr>
              <a:t/>
            </a:r>
            <a:br>
              <a:rPr lang="en-US" b="1" dirty="0" smtClean="0">
                <a:solidFill>
                  <a:srgbClr val="7030A0"/>
                </a:solidFill>
              </a:rPr>
            </a:br>
            <a:endParaRPr lang="en-US" b="1" dirty="0">
              <a:solidFill>
                <a:srgbClr val="7030A0"/>
              </a:solidFill>
            </a:endParaRPr>
          </a:p>
        </p:txBody>
      </p:sp>
      <p:sp>
        <p:nvSpPr>
          <p:cNvPr id="3" name="Content Placeholder 2"/>
          <p:cNvSpPr>
            <a:spLocks noGrp="1"/>
          </p:cNvSpPr>
          <p:nvPr>
            <p:ph idx="1"/>
          </p:nvPr>
        </p:nvSpPr>
        <p:spPr>
          <a:xfrm>
            <a:off x="805217" y="1942531"/>
            <a:ext cx="10781732" cy="3777622"/>
          </a:xfrm>
        </p:spPr>
        <p:txBody>
          <a:bodyPr>
            <a:noAutofit/>
          </a:bodyPr>
          <a:lstStyle/>
          <a:p>
            <a:r>
              <a:rPr lang="en-US" sz="2400" b="1" dirty="0" smtClean="0">
                <a:solidFill>
                  <a:schemeClr val="bg2">
                    <a:lumMod val="25000"/>
                  </a:schemeClr>
                </a:solidFill>
              </a:rPr>
              <a:t>Illustrate a pyramid of energy based on the illustrations from parts 1 &amp; 2 of this activity. Your pyramid should include:</a:t>
            </a:r>
          </a:p>
          <a:p>
            <a:pPr marL="914400" lvl="1" indent="-457200">
              <a:buFont typeface="+mj-lt"/>
              <a:buAutoNum type="arabicPeriod"/>
            </a:pPr>
            <a:r>
              <a:rPr lang="en-US" sz="2400" b="1" dirty="0" smtClean="0">
                <a:solidFill>
                  <a:schemeClr val="bg2">
                    <a:lumMod val="25000"/>
                  </a:schemeClr>
                </a:solidFill>
              </a:rPr>
              <a:t> Appropriate labels of each trophic levels (primary producer, 1</a:t>
            </a:r>
            <a:r>
              <a:rPr lang="en-US" sz="2400" b="1" baseline="30000" dirty="0" smtClean="0">
                <a:solidFill>
                  <a:schemeClr val="bg2">
                    <a:lumMod val="25000"/>
                  </a:schemeClr>
                </a:solidFill>
              </a:rPr>
              <a:t>st</a:t>
            </a:r>
            <a:r>
              <a:rPr lang="en-US" sz="2400" b="1" dirty="0" smtClean="0">
                <a:solidFill>
                  <a:schemeClr val="bg2">
                    <a:lumMod val="25000"/>
                  </a:schemeClr>
                </a:solidFill>
              </a:rPr>
              <a:t>, 2</a:t>
            </a:r>
            <a:r>
              <a:rPr lang="en-US" sz="2400" b="1" baseline="30000" dirty="0" smtClean="0">
                <a:solidFill>
                  <a:schemeClr val="bg2">
                    <a:lumMod val="25000"/>
                  </a:schemeClr>
                </a:solidFill>
              </a:rPr>
              <a:t>nd</a:t>
            </a:r>
            <a:r>
              <a:rPr lang="en-US" sz="2400" b="1" dirty="0" smtClean="0">
                <a:solidFill>
                  <a:schemeClr val="bg2">
                    <a:lumMod val="25000"/>
                  </a:schemeClr>
                </a:solidFill>
              </a:rPr>
              <a:t>, or 3</a:t>
            </a:r>
            <a:r>
              <a:rPr lang="en-US" sz="2400" b="1" baseline="30000" dirty="0" smtClean="0">
                <a:solidFill>
                  <a:schemeClr val="bg2">
                    <a:lumMod val="25000"/>
                  </a:schemeClr>
                </a:solidFill>
              </a:rPr>
              <a:t>rd</a:t>
            </a:r>
            <a:r>
              <a:rPr lang="en-US" sz="2400" b="1" dirty="0" smtClean="0">
                <a:solidFill>
                  <a:schemeClr val="bg2">
                    <a:lumMod val="25000"/>
                  </a:schemeClr>
                </a:solidFill>
              </a:rPr>
              <a:t> level consumer).</a:t>
            </a:r>
          </a:p>
          <a:p>
            <a:pPr marL="914400" lvl="1" indent="-457200">
              <a:buFont typeface="+mj-lt"/>
              <a:buAutoNum type="arabicPeriod"/>
            </a:pPr>
            <a:r>
              <a:rPr lang="en-US" sz="2400" b="1" u="sng" dirty="0" smtClean="0">
                <a:solidFill>
                  <a:schemeClr val="bg2">
                    <a:lumMod val="25000"/>
                  </a:schemeClr>
                </a:solidFill>
              </a:rPr>
              <a:t>ONE</a:t>
            </a:r>
            <a:r>
              <a:rPr lang="en-US" sz="2400" b="1" dirty="0" smtClean="0">
                <a:solidFill>
                  <a:schemeClr val="bg2">
                    <a:lumMod val="25000"/>
                  </a:schemeClr>
                </a:solidFill>
              </a:rPr>
              <a:t> organism at each trophic level (labeled by common name).</a:t>
            </a:r>
          </a:p>
          <a:p>
            <a:pPr marL="914400" lvl="1" indent="-457200">
              <a:buFont typeface="+mj-lt"/>
              <a:buAutoNum type="arabicPeriod"/>
            </a:pPr>
            <a:r>
              <a:rPr lang="en-US" sz="2400" b="1" dirty="0" smtClean="0">
                <a:solidFill>
                  <a:schemeClr val="bg2">
                    <a:lumMod val="25000"/>
                  </a:schemeClr>
                </a:solidFill>
              </a:rPr>
              <a:t>Hypothetical amounts of energy (begin with a chosen amount of energy and show that your group understands the 10% rule).</a:t>
            </a:r>
          </a:p>
          <a:p>
            <a:pPr lvl="2">
              <a:buFont typeface="Courier New" panose="02070309020205020404" pitchFamily="49" charset="0"/>
              <a:buChar char="o"/>
            </a:pPr>
            <a:r>
              <a:rPr lang="en-US" sz="2400" b="1" dirty="0" smtClean="0">
                <a:solidFill>
                  <a:schemeClr val="bg2">
                    <a:lumMod val="25000"/>
                  </a:schemeClr>
                </a:solidFill>
              </a:rPr>
              <a:t>The energy should be measured in units of calories (C) or kilocalories (kcal).  </a:t>
            </a:r>
            <a:r>
              <a:rPr lang="en-US" sz="2400" i="1" dirty="0" smtClean="0">
                <a:solidFill>
                  <a:schemeClr val="bg2">
                    <a:lumMod val="25000"/>
                  </a:schemeClr>
                </a:solidFill>
              </a:rPr>
              <a:t>Be sure to choose one unit of measure and stick to that one.</a:t>
            </a:r>
            <a:endParaRPr lang="en-US" sz="2400" i="1" dirty="0">
              <a:solidFill>
                <a:schemeClr val="bg2">
                  <a:lumMod val="25000"/>
                </a:schemeClr>
              </a:solidFill>
            </a:endParaRPr>
          </a:p>
        </p:txBody>
      </p:sp>
    </p:spTree>
    <p:extLst>
      <p:ext uri="{BB962C8B-B14F-4D97-AF65-F5344CB8AC3E}">
        <p14:creationId xmlns:p14="http://schemas.microsoft.com/office/powerpoint/2010/main" val="2674707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38837" y="805098"/>
            <a:ext cx="2869971" cy="5608315"/>
          </a:xfrm>
          <a:solidFill>
            <a:schemeClr val="accent1">
              <a:lumMod val="40000"/>
              <a:lumOff val="60000"/>
            </a:schemeClr>
          </a:solidFill>
        </p:spPr>
        <p:txBody>
          <a:bodyPr>
            <a:normAutofit/>
          </a:bodyPr>
          <a:lstStyle/>
          <a:p>
            <a:pPr marL="0" indent="0" algn="ctr">
              <a:buNone/>
            </a:pPr>
            <a:r>
              <a:rPr lang="en-US" sz="2400" b="1" dirty="0" smtClean="0">
                <a:solidFill>
                  <a:schemeClr val="accent5">
                    <a:lumMod val="50000"/>
                  </a:schemeClr>
                </a:solidFill>
              </a:rPr>
              <a:t>Examine the energy pyramid.</a:t>
            </a:r>
          </a:p>
          <a:p>
            <a:pPr marL="342900" indent="-342900">
              <a:buFont typeface="+mj-lt"/>
              <a:buAutoNum type="arabicPeriod"/>
            </a:pPr>
            <a:r>
              <a:rPr lang="en-US" sz="2400" b="1" dirty="0" smtClean="0">
                <a:solidFill>
                  <a:schemeClr val="accent5">
                    <a:lumMod val="50000"/>
                  </a:schemeClr>
                </a:solidFill>
              </a:rPr>
              <a:t>Name and describe a symbiotic relationship in this  Ecosystem.</a:t>
            </a:r>
          </a:p>
          <a:p>
            <a:pPr marL="342900" indent="-342900">
              <a:buFont typeface="+mj-lt"/>
              <a:buAutoNum type="arabicPeriod"/>
            </a:pPr>
            <a:r>
              <a:rPr lang="en-US" sz="2400" b="1" dirty="0" smtClean="0">
                <a:solidFill>
                  <a:schemeClr val="accent5">
                    <a:lumMod val="50000"/>
                  </a:schemeClr>
                </a:solidFill>
              </a:rPr>
              <a:t>Describe the flow of energy in this pyramid.</a:t>
            </a:r>
          </a:p>
          <a:p>
            <a:pPr marL="342900" indent="-342900">
              <a:buFont typeface="+mj-lt"/>
              <a:buAutoNum type="arabicPeriod"/>
            </a:pPr>
            <a:r>
              <a:rPr lang="en-US" sz="2400" b="1" dirty="0" smtClean="0">
                <a:solidFill>
                  <a:schemeClr val="accent5">
                    <a:lumMod val="50000"/>
                  </a:schemeClr>
                </a:solidFill>
              </a:rPr>
              <a:t>Describe the effect of decomposers in this ecosystem.</a:t>
            </a:r>
          </a:p>
          <a:p>
            <a:pPr marL="342900" indent="-342900">
              <a:buFont typeface="+mj-lt"/>
              <a:buAutoNum type="arabicPeriod"/>
            </a:pPr>
            <a:r>
              <a:rPr lang="en-US" sz="2400" b="1" dirty="0" smtClean="0">
                <a:solidFill>
                  <a:schemeClr val="accent5">
                    <a:lumMod val="50000"/>
                  </a:schemeClr>
                </a:solidFill>
              </a:rPr>
              <a:t>Name this ecosystem.</a:t>
            </a:r>
          </a:p>
        </p:txBody>
      </p:sp>
      <p:graphicFrame>
        <p:nvGraphicFramePr>
          <p:cNvPr id="4" name="Diagram 3"/>
          <p:cNvGraphicFramePr/>
          <p:nvPr>
            <p:extLst>
              <p:ext uri="{D42A27DB-BD31-4B8C-83A1-F6EECF244321}">
                <p14:modId xmlns:p14="http://schemas.microsoft.com/office/powerpoint/2010/main" val="400955312"/>
              </p:ext>
            </p:extLst>
          </p:nvPr>
        </p:nvGraphicFramePr>
        <p:xfrm>
          <a:off x="4259384" y="222738"/>
          <a:ext cx="7932615" cy="6635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82550"/>
            <a:ext cx="5029200" cy="769441"/>
          </a:xfrm>
          <a:prstGeom prst="rect">
            <a:avLst/>
          </a:prstGeom>
          <a:noFill/>
        </p:spPr>
        <p:txBody>
          <a:bodyPr wrap="square" lIns="91440" tIns="45720" rIns="91440" bIns="45720">
            <a:spAutoFit/>
          </a:bodyPr>
          <a:lstStyle/>
          <a:p>
            <a:pPr algn="ctr"/>
            <a:r>
              <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haroni" panose="02010803020104030203" pitchFamily="2" charset="-79"/>
                <a:cs typeface="Aharoni" panose="02010803020104030203" pitchFamily="2" charset="-79"/>
              </a:rPr>
              <a:t>Do Now 10/1-2/15</a:t>
            </a: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2281" y="5573863"/>
            <a:ext cx="1977535" cy="1269977"/>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55015" y="5573863"/>
            <a:ext cx="1980809" cy="1284137"/>
          </a:xfrm>
          <a:prstGeom prst="rect">
            <a:avLst/>
          </a:prstGeom>
        </p:spPr>
      </p:pic>
      <p:sp>
        <p:nvSpPr>
          <p:cNvPr id="10" name="TextBox 9"/>
          <p:cNvSpPr txBox="1"/>
          <p:nvPr/>
        </p:nvSpPr>
        <p:spPr>
          <a:xfrm>
            <a:off x="5141650" y="6374097"/>
            <a:ext cx="1160585" cy="523220"/>
          </a:xfrm>
          <a:prstGeom prst="rect">
            <a:avLst/>
          </a:prstGeom>
          <a:noFill/>
        </p:spPr>
        <p:txBody>
          <a:bodyPr wrap="square" rtlCol="0">
            <a:spAutoFit/>
          </a:bodyPr>
          <a:lstStyle/>
          <a:p>
            <a:r>
              <a:rPr lang="en-US" sz="2800" b="1" dirty="0" smtClean="0">
                <a:solidFill>
                  <a:schemeClr val="bg1"/>
                </a:solidFill>
              </a:rPr>
              <a:t>Algae</a:t>
            </a:r>
            <a:endParaRPr lang="en-US" sz="3200" b="1" dirty="0">
              <a:solidFill>
                <a:schemeClr val="bg1"/>
              </a:solidFill>
            </a:endParaRPr>
          </a:p>
        </p:txBody>
      </p:sp>
      <p:sp>
        <p:nvSpPr>
          <p:cNvPr id="12" name="TextBox 11"/>
          <p:cNvSpPr txBox="1"/>
          <p:nvPr/>
        </p:nvSpPr>
        <p:spPr>
          <a:xfrm>
            <a:off x="10122872" y="6507197"/>
            <a:ext cx="2010118" cy="461665"/>
          </a:xfrm>
          <a:prstGeom prst="rect">
            <a:avLst/>
          </a:prstGeom>
          <a:noFill/>
        </p:spPr>
        <p:txBody>
          <a:bodyPr wrap="square" rtlCol="0">
            <a:spAutoFit/>
          </a:bodyPr>
          <a:lstStyle/>
          <a:p>
            <a:r>
              <a:rPr lang="en-US" sz="2400" b="1" dirty="0" smtClean="0">
                <a:solidFill>
                  <a:schemeClr val="bg1"/>
                </a:solidFill>
              </a:rPr>
              <a:t>Plankton</a:t>
            </a:r>
            <a:endParaRPr lang="en-US" sz="2800" b="1" dirty="0">
              <a:solidFill>
                <a:schemeClr val="bg1"/>
              </a:solidFill>
            </a:endParaRP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8831" y="4424197"/>
            <a:ext cx="1606550" cy="1071033"/>
          </a:xfrm>
          <a:prstGeom prst="rect">
            <a:avLst/>
          </a:prstGeom>
        </p:spPr>
      </p:pic>
      <p:sp>
        <p:nvSpPr>
          <p:cNvPr id="14" name="TextBox 13"/>
          <p:cNvSpPr txBox="1"/>
          <p:nvPr/>
        </p:nvSpPr>
        <p:spPr>
          <a:xfrm>
            <a:off x="5228252" y="5153210"/>
            <a:ext cx="1633658" cy="461665"/>
          </a:xfrm>
          <a:prstGeom prst="rect">
            <a:avLst/>
          </a:prstGeom>
          <a:noFill/>
        </p:spPr>
        <p:txBody>
          <a:bodyPr wrap="square" rtlCol="0">
            <a:spAutoFit/>
          </a:bodyPr>
          <a:lstStyle/>
          <a:p>
            <a:r>
              <a:rPr lang="en-US" sz="2400" b="1" dirty="0" smtClean="0">
                <a:solidFill>
                  <a:srgbClr val="0070C0"/>
                </a:solidFill>
              </a:rPr>
              <a:t>Parrotfish</a:t>
            </a:r>
            <a:endParaRPr lang="en-US" sz="2400" b="1" dirty="0">
              <a:solidFill>
                <a:srgbClr val="0070C0"/>
              </a:solidFill>
            </a:endParaRPr>
          </a:p>
        </p:txBody>
      </p:sp>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17641"/>
          <a:stretch/>
        </p:blipFill>
        <p:spPr>
          <a:xfrm>
            <a:off x="9173062" y="4385901"/>
            <a:ext cx="1711178" cy="1145713"/>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18482" y="3297119"/>
            <a:ext cx="1571882" cy="1048445"/>
          </a:xfrm>
          <a:prstGeom prst="rect">
            <a:avLst/>
          </a:prstGeom>
        </p:spPr>
      </p:pic>
      <p:sp>
        <p:nvSpPr>
          <p:cNvPr id="17" name="TextBox 16"/>
          <p:cNvSpPr txBox="1"/>
          <p:nvPr/>
        </p:nvSpPr>
        <p:spPr>
          <a:xfrm>
            <a:off x="5139350" y="3949897"/>
            <a:ext cx="1871050" cy="461665"/>
          </a:xfrm>
          <a:prstGeom prst="rect">
            <a:avLst/>
          </a:prstGeom>
          <a:noFill/>
        </p:spPr>
        <p:txBody>
          <a:bodyPr wrap="square" rtlCol="0">
            <a:spAutoFit/>
          </a:bodyPr>
          <a:lstStyle/>
          <a:p>
            <a:r>
              <a:rPr lang="en-US" sz="2400" b="1" dirty="0" smtClean="0">
                <a:solidFill>
                  <a:schemeClr val="bg1"/>
                </a:solidFill>
              </a:rPr>
              <a:t>Moray Eel</a:t>
            </a:r>
            <a:endParaRPr lang="en-US" sz="2400" b="1" dirty="0">
              <a:solidFill>
                <a:schemeClr val="bg1"/>
              </a:solidFill>
            </a:endParaRPr>
          </a:p>
        </p:txBody>
      </p:sp>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24098" y="3226198"/>
            <a:ext cx="1934306" cy="1208942"/>
          </a:xfrm>
          <a:prstGeom prst="rect">
            <a:avLst/>
          </a:prstGeom>
        </p:spPr>
      </p:pic>
      <p:pic>
        <p:nvPicPr>
          <p:cNvPr id="19" name="Picture 18"/>
          <p:cNvPicPr>
            <a:picLocks noChangeAspect="1"/>
          </p:cNvPicPr>
          <p:nvPr/>
        </p:nvPicPr>
        <p:blipFill rotWithShape="1">
          <a:blip r:embed="rId11">
            <a:extLst>
              <a:ext uri="{28A0092B-C50C-407E-A947-70E740481C1C}">
                <a14:useLocalDpi xmlns:a14="http://schemas.microsoft.com/office/drawing/2010/main" val="0"/>
              </a:ext>
            </a:extLst>
          </a:blip>
          <a:srcRect l="17641"/>
          <a:stretch/>
        </p:blipFill>
        <p:spPr>
          <a:xfrm>
            <a:off x="3430472" y="3282139"/>
            <a:ext cx="1711178" cy="1145713"/>
          </a:xfrm>
          <a:prstGeom prst="rect">
            <a:avLst/>
          </a:prstGeom>
        </p:spPr>
      </p:pic>
      <p:sp>
        <p:nvSpPr>
          <p:cNvPr id="20" name="TextBox 19"/>
          <p:cNvSpPr txBox="1"/>
          <p:nvPr/>
        </p:nvSpPr>
        <p:spPr>
          <a:xfrm>
            <a:off x="10486093" y="4060891"/>
            <a:ext cx="1440667" cy="461665"/>
          </a:xfrm>
          <a:prstGeom prst="rect">
            <a:avLst/>
          </a:prstGeom>
          <a:noFill/>
        </p:spPr>
        <p:txBody>
          <a:bodyPr wrap="square" rtlCol="0">
            <a:spAutoFit/>
          </a:bodyPr>
          <a:lstStyle/>
          <a:p>
            <a:r>
              <a:rPr lang="en-US" sz="2400" b="1" dirty="0" smtClean="0">
                <a:solidFill>
                  <a:schemeClr val="bg1"/>
                </a:solidFill>
              </a:rPr>
              <a:t>Jellyfish</a:t>
            </a:r>
            <a:endParaRPr lang="en-US" sz="2800" b="1" dirty="0">
              <a:solidFill>
                <a:schemeClr val="bg1"/>
              </a:solidFill>
            </a:endParaRPr>
          </a:p>
        </p:txBody>
      </p:sp>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47646" y="2094635"/>
            <a:ext cx="1908714" cy="988441"/>
          </a:xfrm>
          <a:prstGeom prst="rect">
            <a:avLst/>
          </a:prstGeom>
        </p:spPr>
      </p:pic>
      <p:pic>
        <p:nvPicPr>
          <p:cNvPr id="22" name="Picture 21"/>
          <p:cNvPicPr>
            <a:picLocks noChangeAspect="1"/>
          </p:cNvPicPr>
          <p:nvPr/>
        </p:nvPicPr>
        <p:blipFill rotWithShape="1">
          <a:blip r:embed="rId15" cstate="print">
            <a:extLst>
              <a:ext uri="{28A0092B-C50C-407E-A947-70E740481C1C}">
                <a14:useLocalDpi xmlns:a14="http://schemas.microsoft.com/office/drawing/2010/main" val="0"/>
              </a:ext>
            </a:extLst>
          </a:blip>
          <a:srcRect l="32404" t="683" r="11538"/>
          <a:stretch/>
        </p:blipFill>
        <p:spPr>
          <a:xfrm>
            <a:off x="7522968" y="-18404"/>
            <a:ext cx="1405446" cy="1400624"/>
          </a:xfrm>
          <a:prstGeom prst="rect">
            <a:avLst/>
          </a:prstGeom>
        </p:spPr>
      </p:pic>
      <p:cxnSp>
        <p:nvCxnSpPr>
          <p:cNvPr id="25" name="Curved Connector 24"/>
          <p:cNvCxnSpPr/>
          <p:nvPr/>
        </p:nvCxnSpPr>
        <p:spPr>
          <a:xfrm rot="16200000" flipH="1">
            <a:off x="1670056" y="2889451"/>
            <a:ext cx="4668100" cy="1791893"/>
          </a:xfrm>
          <a:prstGeom prst="curvedConnector3">
            <a:avLst>
              <a:gd name="adj1" fmla="val 98217"/>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rotWithShape="1">
          <a:blip r:embed="rId16"/>
          <a:srcRect l="18040" r="15697"/>
          <a:stretch/>
        </p:blipFill>
        <p:spPr>
          <a:xfrm rot="20824608">
            <a:off x="3060153" y="984805"/>
            <a:ext cx="1606945" cy="1212536"/>
          </a:xfrm>
          <a:prstGeom prst="rect">
            <a:avLst/>
          </a:prstGeom>
        </p:spPr>
      </p:pic>
      <p:pic>
        <p:nvPicPr>
          <p:cNvPr id="13319" name="Picture 133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138314" y="3503"/>
            <a:ext cx="2053685" cy="1555666"/>
          </a:xfrm>
          <a:prstGeom prst="rect">
            <a:avLst/>
          </a:prstGeom>
        </p:spPr>
      </p:pic>
      <p:sp>
        <p:nvSpPr>
          <p:cNvPr id="40" name="TextBox 39"/>
          <p:cNvSpPr txBox="1"/>
          <p:nvPr/>
        </p:nvSpPr>
        <p:spPr>
          <a:xfrm>
            <a:off x="10062985" y="1549297"/>
            <a:ext cx="2129015" cy="923330"/>
          </a:xfrm>
          <a:prstGeom prst="rect">
            <a:avLst/>
          </a:prstGeom>
          <a:noFill/>
        </p:spPr>
        <p:txBody>
          <a:bodyPr wrap="square" rtlCol="0">
            <a:spAutoFit/>
          </a:bodyPr>
          <a:lstStyle/>
          <a:p>
            <a:r>
              <a:rPr lang="en-US" b="1" dirty="0" smtClean="0">
                <a:solidFill>
                  <a:srgbClr val="0070C0"/>
                </a:solidFill>
              </a:rPr>
              <a:t>Decomposers = Banded Coral Shrimp</a:t>
            </a:r>
            <a:endParaRPr lang="en-US" b="1" dirty="0">
              <a:solidFill>
                <a:srgbClr val="0070C0"/>
              </a:solidFill>
            </a:endParaRPr>
          </a:p>
        </p:txBody>
      </p:sp>
      <p:sp>
        <p:nvSpPr>
          <p:cNvPr id="41" name="TextBox 40"/>
          <p:cNvSpPr txBox="1"/>
          <p:nvPr/>
        </p:nvSpPr>
        <p:spPr>
          <a:xfrm>
            <a:off x="6658708" y="3503"/>
            <a:ext cx="985420" cy="923330"/>
          </a:xfrm>
          <a:prstGeom prst="rect">
            <a:avLst/>
          </a:prstGeom>
          <a:noFill/>
        </p:spPr>
        <p:txBody>
          <a:bodyPr wrap="square" rtlCol="0">
            <a:spAutoFit/>
          </a:bodyPr>
          <a:lstStyle/>
          <a:p>
            <a:r>
              <a:rPr lang="en-US" b="1" dirty="0" smtClean="0">
                <a:solidFill>
                  <a:srgbClr val="0070C0"/>
                </a:solidFill>
              </a:rPr>
              <a:t>Shark eating a seagull</a:t>
            </a:r>
            <a:endParaRPr lang="en-US" b="1" dirty="0">
              <a:solidFill>
                <a:srgbClr val="0070C0"/>
              </a:solidFill>
            </a:endParaRPr>
          </a:p>
        </p:txBody>
      </p:sp>
      <p:sp>
        <p:nvSpPr>
          <p:cNvPr id="43" name="Down Arrow 42"/>
          <p:cNvSpPr/>
          <p:nvPr/>
        </p:nvSpPr>
        <p:spPr>
          <a:xfrm rot="10800000">
            <a:off x="8047735" y="4164615"/>
            <a:ext cx="341655" cy="3713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Down Arrow 43"/>
          <p:cNvSpPr/>
          <p:nvPr/>
        </p:nvSpPr>
        <p:spPr>
          <a:xfrm rot="10800000">
            <a:off x="8027560" y="1908965"/>
            <a:ext cx="341655" cy="3713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Down Arrow 44"/>
          <p:cNvSpPr/>
          <p:nvPr/>
        </p:nvSpPr>
        <p:spPr>
          <a:xfrm rot="10800000">
            <a:off x="8027561" y="2945189"/>
            <a:ext cx="341655" cy="3713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Down Arrow 45"/>
          <p:cNvSpPr/>
          <p:nvPr/>
        </p:nvSpPr>
        <p:spPr>
          <a:xfrm rot="10800000">
            <a:off x="8057243" y="5384042"/>
            <a:ext cx="341655" cy="3713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426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media.web.britannica.com/eb-media/00/95200-004-52061B80.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3382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253" y="318688"/>
            <a:ext cx="8911687" cy="1280890"/>
          </a:xfrm>
        </p:spPr>
        <p:txBody>
          <a:bodyPr>
            <a:normAutofit/>
          </a:bodyPr>
          <a:lstStyle/>
          <a:p>
            <a:r>
              <a:rPr lang="en-US" sz="4400" b="1" dirty="0" smtClean="0">
                <a:solidFill>
                  <a:srgbClr val="FFC000"/>
                </a:solidFill>
              </a:rPr>
              <a:t>Ticket out of the door…</a:t>
            </a:r>
            <a:endParaRPr lang="en-US" sz="4400" b="1" dirty="0">
              <a:solidFill>
                <a:srgbClr val="FFC000"/>
              </a:solidFill>
            </a:endParaRPr>
          </a:p>
        </p:txBody>
      </p:sp>
      <p:sp>
        <p:nvSpPr>
          <p:cNvPr id="3" name="Content Placeholder 2"/>
          <p:cNvSpPr>
            <a:spLocks noGrp="1"/>
          </p:cNvSpPr>
          <p:nvPr>
            <p:ph idx="1"/>
          </p:nvPr>
        </p:nvSpPr>
        <p:spPr>
          <a:xfrm>
            <a:off x="7055893" y="1119116"/>
            <a:ext cx="4913195" cy="5738884"/>
          </a:xfrm>
        </p:spPr>
        <p:txBody>
          <a:bodyPr>
            <a:normAutofit/>
          </a:bodyPr>
          <a:lstStyle/>
          <a:p>
            <a:pPr marL="0" indent="0">
              <a:buNone/>
            </a:pPr>
            <a:r>
              <a:rPr lang="en-US" sz="2800" b="1" i="1" dirty="0" smtClean="0">
                <a:solidFill>
                  <a:schemeClr val="bg2">
                    <a:lumMod val="25000"/>
                  </a:schemeClr>
                </a:solidFill>
              </a:rPr>
              <a:t>EXPLAIN</a:t>
            </a:r>
            <a:r>
              <a:rPr lang="en-US" sz="2800" b="1" dirty="0" smtClean="0">
                <a:solidFill>
                  <a:schemeClr val="bg2">
                    <a:lumMod val="25000"/>
                  </a:schemeClr>
                </a:solidFill>
              </a:rPr>
              <a:t>, in at least one paragraph, what you think would happen to this forest’s ecosystem if there were a sudden decrease in the number of the mice?  Be sure to include appropriate vocabulary terms and accurate descriptions based on information from this lesson.  You may also refer to pages 64-78 of the “Biology” book.</a:t>
            </a:r>
          </a:p>
          <a:p>
            <a:pPr marL="0" indent="0">
              <a:buNone/>
            </a:pPr>
            <a:r>
              <a:rPr lang="en-US" dirty="0" smtClean="0"/>
              <a:t>  </a:t>
            </a:r>
            <a:endParaRPr lang="en-US" dirty="0"/>
          </a:p>
        </p:txBody>
      </p:sp>
      <p:pic>
        <p:nvPicPr>
          <p:cNvPr id="11266" name="Picture 2" descr="http://images.tutorvista.com/content/ecosystem/food-web-fores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38" y="1119116"/>
            <a:ext cx="6426958" cy="573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620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89" y="460337"/>
            <a:ext cx="8911687" cy="1280890"/>
          </a:xfrm>
        </p:spPr>
        <p:txBody>
          <a:bodyPr>
            <a:noAutofit/>
          </a:bodyPr>
          <a:lstStyle/>
          <a:p>
            <a:pPr algn="ctr"/>
            <a:r>
              <a:rPr lang="en-US" sz="4800" b="1" dirty="0" smtClean="0">
                <a:solidFill>
                  <a:srgbClr val="00B050"/>
                </a:solidFill>
              </a:rPr>
              <a:t>So, what is Ecology?</a:t>
            </a:r>
            <a:r>
              <a:rPr lang="en-US" sz="4800" b="1" dirty="0" smtClean="0">
                <a:solidFill>
                  <a:srgbClr val="00B050"/>
                </a:solidFill>
              </a:rPr>
              <a:t/>
            </a:r>
            <a:br>
              <a:rPr lang="en-US" sz="4800" b="1" dirty="0" smtClean="0">
                <a:solidFill>
                  <a:srgbClr val="00B050"/>
                </a:solidFill>
              </a:rPr>
            </a:br>
            <a:r>
              <a:rPr lang="en-US" sz="3200" b="1" i="1" dirty="0" smtClean="0">
                <a:solidFill>
                  <a:schemeClr val="bg2">
                    <a:lumMod val="25000"/>
                  </a:schemeClr>
                </a:solidFill>
              </a:rPr>
              <a:t>(pg. 65)</a:t>
            </a:r>
            <a:endParaRPr lang="en-US" sz="3200" b="1" i="1" dirty="0">
              <a:solidFill>
                <a:schemeClr val="bg2">
                  <a:lumMod val="25000"/>
                </a:schemeClr>
              </a:solidFill>
            </a:endParaRPr>
          </a:p>
        </p:txBody>
      </p:sp>
      <p:sp>
        <p:nvSpPr>
          <p:cNvPr id="3" name="Content Placeholder 2"/>
          <p:cNvSpPr>
            <a:spLocks noGrp="1"/>
          </p:cNvSpPr>
          <p:nvPr>
            <p:ph idx="1"/>
          </p:nvPr>
        </p:nvSpPr>
        <p:spPr>
          <a:xfrm>
            <a:off x="1091821" y="1842447"/>
            <a:ext cx="10412791" cy="4858604"/>
          </a:xfrm>
        </p:spPr>
        <p:txBody>
          <a:bodyPr>
            <a:noAutofit/>
          </a:bodyPr>
          <a:lstStyle/>
          <a:p>
            <a:pPr marL="0" indent="0" algn="ctr">
              <a:buNone/>
            </a:pPr>
            <a:r>
              <a:rPr lang="en-US" sz="3200" b="1" u="sng" dirty="0" smtClean="0">
                <a:solidFill>
                  <a:srgbClr val="7030A0"/>
                </a:solidFill>
              </a:rPr>
              <a:t>Ecology = The </a:t>
            </a:r>
            <a:r>
              <a:rPr lang="en-US" sz="3200" b="1" u="sng" dirty="0" smtClean="0">
                <a:solidFill>
                  <a:srgbClr val="7030A0"/>
                </a:solidFill>
              </a:rPr>
              <a:t>scientific study of interactions among </a:t>
            </a:r>
            <a:r>
              <a:rPr lang="en-US" sz="3200" b="1" u="sng" dirty="0" smtClean="0">
                <a:solidFill>
                  <a:srgbClr val="7030A0"/>
                </a:solidFill>
              </a:rPr>
              <a:t>and </a:t>
            </a:r>
            <a:r>
              <a:rPr lang="en-US" sz="3200" b="1" u="sng" dirty="0" smtClean="0">
                <a:solidFill>
                  <a:srgbClr val="7030A0"/>
                </a:solidFill>
              </a:rPr>
              <a:t>between organisms and their physical environment.</a:t>
            </a:r>
          </a:p>
          <a:p>
            <a:pPr marL="201168" lvl="1" indent="0">
              <a:buNone/>
            </a:pPr>
            <a:r>
              <a:rPr lang="en-US" sz="2600" dirty="0"/>
              <a:t>	</a:t>
            </a:r>
            <a:endParaRPr lang="en-US" sz="2600" dirty="0" smtClean="0"/>
          </a:p>
          <a:p>
            <a:pPr lvl="1"/>
            <a:r>
              <a:rPr lang="en-US" sz="2600" dirty="0" smtClean="0"/>
              <a:t>Interactions </a:t>
            </a:r>
            <a:r>
              <a:rPr lang="en-US" sz="2600" dirty="0" smtClean="0"/>
              <a:t>are based on </a:t>
            </a:r>
            <a:r>
              <a:rPr lang="en-US" sz="2600" i="1" dirty="0" smtClean="0"/>
              <a:t>energy</a:t>
            </a:r>
            <a:r>
              <a:rPr lang="en-US" sz="2600" dirty="0" smtClean="0"/>
              <a:t> and </a:t>
            </a:r>
            <a:r>
              <a:rPr lang="en-US" sz="2600" i="1" dirty="0" smtClean="0"/>
              <a:t>nutrients.</a:t>
            </a:r>
          </a:p>
          <a:p>
            <a:pPr lvl="1"/>
            <a:r>
              <a:rPr lang="en-US" sz="2600" dirty="0" smtClean="0"/>
              <a:t>The </a:t>
            </a:r>
            <a:r>
              <a:rPr lang="en-US" sz="2600" dirty="0" smtClean="0"/>
              <a:t>physical environment and organisms are considered </a:t>
            </a:r>
            <a:r>
              <a:rPr lang="en-US" sz="2600" i="1" dirty="0" smtClean="0"/>
              <a:t>interdependent</a:t>
            </a:r>
            <a:r>
              <a:rPr lang="en-US" sz="2600" dirty="0" smtClean="0"/>
              <a:t>.</a:t>
            </a:r>
          </a:p>
          <a:p>
            <a:pPr lvl="3">
              <a:buFont typeface="Wingdings" panose="05000000000000000000" pitchFamily="2" charset="2"/>
              <a:buChar char="§"/>
            </a:pPr>
            <a:r>
              <a:rPr lang="en-US" sz="2800" b="1" i="1" dirty="0" smtClean="0"/>
              <a:t>Interdependence</a:t>
            </a:r>
            <a:r>
              <a:rPr lang="en-US" sz="2800" b="1" dirty="0" smtClean="0"/>
              <a:t>: dependence between or among individuals or things</a:t>
            </a:r>
            <a:endParaRPr lang="en-US" sz="2800" b="1" dirty="0"/>
          </a:p>
        </p:txBody>
      </p:sp>
    </p:spTree>
    <p:extLst>
      <p:ext uri="{BB962C8B-B14F-4D97-AF65-F5344CB8AC3E}">
        <p14:creationId xmlns:p14="http://schemas.microsoft.com/office/powerpoint/2010/main" val="793025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2">
                    <a:lumMod val="25000"/>
                  </a:schemeClr>
                </a:solidFill>
              </a:rPr>
              <a:t>Connecting the Dots</a:t>
            </a:r>
            <a:endParaRPr lang="en-US" b="1" dirty="0">
              <a:solidFill>
                <a:schemeClr val="bg2">
                  <a:lumMod val="25000"/>
                </a:schemeClr>
              </a:solidFill>
            </a:endParaRPr>
          </a:p>
        </p:txBody>
      </p:sp>
      <p:sp>
        <p:nvSpPr>
          <p:cNvPr id="3" name="Content Placeholder 2"/>
          <p:cNvSpPr>
            <a:spLocks noGrp="1"/>
          </p:cNvSpPr>
          <p:nvPr>
            <p:ph idx="1"/>
          </p:nvPr>
        </p:nvSpPr>
        <p:spPr>
          <a:xfrm>
            <a:off x="1078173" y="1737815"/>
            <a:ext cx="9484744" cy="3777622"/>
          </a:xfrm>
        </p:spPr>
        <p:txBody>
          <a:bodyPr>
            <a:normAutofit/>
          </a:bodyPr>
          <a:lstStyle/>
          <a:p>
            <a:pPr marL="0" indent="0">
              <a:buNone/>
            </a:pPr>
            <a:r>
              <a:rPr lang="en-US" sz="2800" b="1" dirty="0" smtClean="0">
                <a:solidFill>
                  <a:schemeClr val="accent6">
                    <a:lumMod val="75000"/>
                  </a:schemeClr>
                </a:solidFill>
              </a:rPr>
              <a:t>Question: How does an ecologist study ecology?</a:t>
            </a:r>
          </a:p>
          <a:p>
            <a:pPr marL="0" indent="0">
              <a:buNone/>
            </a:pPr>
            <a:endParaRPr lang="en-US" sz="2800" b="1" dirty="0"/>
          </a:p>
          <a:p>
            <a:pPr marL="514350" indent="-514350">
              <a:buAutoNum type="arabicPeriod"/>
            </a:pPr>
            <a:r>
              <a:rPr lang="en-US" sz="2800" b="1" dirty="0" smtClean="0">
                <a:solidFill>
                  <a:schemeClr val="accent6">
                    <a:lumMod val="75000"/>
                  </a:schemeClr>
                </a:solidFill>
              </a:rPr>
              <a:t>Observation</a:t>
            </a:r>
          </a:p>
          <a:p>
            <a:pPr marL="514350" indent="-514350">
              <a:buAutoNum type="arabicPeriod"/>
            </a:pPr>
            <a:r>
              <a:rPr lang="en-US" sz="2800" b="1" dirty="0" smtClean="0">
                <a:solidFill>
                  <a:schemeClr val="accent6">
                    <a:lumMod val="75000"/>
                  </a:schemeClr>
                </a:solidFill>
              </a:rPr>
              <a:t>Experimentation</a:t>
            </a:r>
          </a:p>
          <a:p>
            <a:pPr marL="514350" indent="-514350">
              <a:buAutoNum type="arabicPeriod"/>
            </a:pPr>
            <a:r>
              <a:rPr lang="en-US" sz="2800" b="1" dirty="0" smtClean="0">
                <a:solidFill>
                  <a:schemeClr val="accent6">
                    <a:lumMod val="75000"/>
                  </a:schemeClr>
                </a:solidFill>
              </a:rPr>
              <a:t>Modeling</a:t>
            </a:r>
          </a:p>
          <a:p>
            <a:pPr marL="0" indent="0">
              <a:buNone/>
            </a:pPr>
            <a:endParaRPr lang="en-US" sz="2800" b="1" dirty="0">
              <a:solidFill>
                <a:schemeClr val="accent6">
                  <a:lumMod val="75000"/>
                </a:schemeClr>
              </a:solidFill>
            </a:endParaRPr>
          </a:p>
        </p:txBody>
      </p:sp>
      <p:pic>
        <p:nvPicPr>
          <p:cNvPr id="14340" name="Picture 4" descr="http://images.wisegeek.com/man-taking-water-sam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8479" y="2326943"/>
            <a:ext cx="2142698" cy="318849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adapaproject.org/images/biobook_images/760px-wha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6763" y="3921190"/>
            <a:ext cx="34747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s://encrypted-tbn2.gstatic.com/images?q=tbn:ANd9GcSCDN3Q6-p4wXFXalZ-SojWeQgfULkNKuCjMz3n0oUlU_oGvTdAP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9724" y="2243896"/>
            <a:ext cx="2619375" cy="154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260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63" y="160087"/>
            <a:ext cx="8911687" cy="1280890"/>
          </a:xfrm>
        </p:spPr>
        <p:txBody>
          <a:bodyPr>
            <a:noAutofit/>
          </a:bodyPr>
          <a:lstStyle/>
          <a:p>
            <a:pPr algn="ctr"/>
            <a:r>
              <a:rPr lang="en-US" sz="4400" b="1" dirty="0" smtClean="0">
                <a:solidFill>
                  <a:schemeClr val="bg2">
                    <a:lumMod val="25000"/>
                  </a:schemeClr>
                </a:solidFill>
              </a:rPr>
              <a:t>Levels of Organization</a:t>
            </a:r>
            <a:br>
              <a:rPr lang="en-US" sz="4400" b="1" dirty="0" smtClean="0">
                <a:solidFill>
                  <a:schemeClr val="bg2">
                    <a:lumMod val="25000"/>
                  </a:schemeClr>
                </a:solidFill>
              </a:rPr>
            </a:br>
            <a:r>
              <a:rPr lang="en-US" sz="4400" b="1" dirty="0" smtClean="0">
                <a:solidFill>
                  <a:schemeClr val="bg2">
                    <a:lumMod val="25000"/>
                  </a:schemeClr>
                </a:solidFill>
              </a:rPr>
              <a:t>in Ecology</a:t>
            </a:r>
            <a:endParaRPr lang="en-US" sz="4400" b="1" dirty="0">
              <a:solidFill>
                <a:schemeClr val="bg2">
                  <a:lumMod val="25000"/>
                </a:schemeClr>
              </a:solidFill>
            </a:endParaRPr>
          </a:p>
        </p:txBody>
      </p:sp>
      <p:pic>
        <p:nvPicPr>
          <p:cNvPr id="16386" name="Picture 2" descr="http://eschooltoday.com/ecosystems/images/Levels-of-Organization-in-an-Ecosyste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0311" y="1665027"/>
            <a:ext cx="7492390" cy="519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122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3071446" cy="2286000"/>
          </a:xfrm>
        </p:spPr>
        <p:txBody>
          <a:bodyPr>
            <a:noAutofit/>
          </a:bodyPr>
          <a:lstStyle/>
          <a:p>
            <a:pPr algn="ctr"/>
            <a:r>
              <a:rPr lang="en-US" sz="4000" b="1" u="sng" dirty="0" smtClean="0">
                <a:solidFill>
                  <a:srgbClr val="7030A0"/>
                </a:solidFill>
              </a:rPr>
              <a:t>Levels of Organization </a:t>
            </a:r>
            <a:r>
              <a:rPr lang="en-US" sz="4000" b="1" u="sng" dirty="0" smtClean="0">
                <a:solidFill>
                  <a:srgbClr val="7030A0"/>
                </a:solidFill>
              </a:rPr>
              <a:t>in Ecology</a:t>
            </a:r>
            <a:r>
              <a:rPr lang="en-US" sz="4000" b="1" dirty="0" smtClean="0">
                <a:solidFill>
                  <a:srgbClr val="7030A0"/>
                </a:solidFill>
              </a:rPr>
              <a:t> </a:t>
            </a:r>
            <a:r>
              <a:rPr lang="en-US" sz="4400" b="1" i="1" dirty="0" smtClean="0">
                <a:solidFill>
                  <a:schemeClr val="bg2">
                    <a:lumMod val="25000"/>
                  </a:schemeClr>
                </a:solidFill>
              </a:rPr>
              <a:t>(pgs</a:t>
            </a:r>
            <a:r>
              <a:rPr lang="en-US" sz="4400" b="1" i="1" dirty="0" smtClean="0">
                <a:solidFill>
                  <a:schemeClr val="bg2">
                    <a:lumMod val="25000"/>
                  </a:schemeClr>
                </a:solidFill>
              </a:rPr>
              <a:t>. 64-65)</a:t>
            </a:r>
            <a:endParaRPr lang="en-US" sz="4400" b="1" i="1" dirty="0">
              <a:solidFill>
                <a:schemeClr val="bg2">
                  <a:lumMod val="25000"/>
                </a:schemeClr>
              </a:solidFill>
            </a:endParaRPr>
          </a:p>
        </p:txBody>
      </p:sp>
      <p:graphicFrame>
        <p:nvGraphicFramePr>
          <p:cNvPr id="4" name="Diagram 3"/>
          <p:cNvGraphicFramePr/>
          <p:nvPr>
            <p:extLst>
              <p:ext uri="{D42A27DB-BD31-4B8C-83A1-F6EECF244321}">
                <p14:modId xmlns:p14="http://schemas.microsoft.com/office/powerpoint/2010/main" val="1932474614"/>
              </p:ext>
            </p:extLst>
          </p:nvPr>
        </p:nvGraphicFramePr>
        <p:xfrm>
          <a:off x="2341957" y="93785"/>
          <a:ext cx="1023690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descr="http://cdn.playbuzz.com/cdn/279428ca-ddfa-45ce-87b5-53b20c6f3b38/ac4084b3-f55b-4332-83c9-0d411095e81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63499" y="5841331"/>
            <a:ext cx="1796206" cy="9580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tejanimals.files.wordpress.com/2013/05/lion-family-10562446966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7012" y="4795865"/>
            <a:ext cx="1813773" cy="10454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landerosecology2012.weebly.com/uploads/1/3/9/1/13915879/1497132_ori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510" y="3657600"/>
            <a:ext cx="1957754" cy="11382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twiniversity.com/wp-content/uploads/2012/12/safari-animal-poster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391508"/>
            <a:ext cx="3235509" cy="127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116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u="sng" dirty="0" smtClean="0">
                <a:solidFill>
                  <a:srgbClr val="934BC9"/>
                </a:solidFill>
              </a:rPr>
              <a:t>Species</a:t>
            </a:r>
            <a:r>
              <a:rPr lang="en-US" sz="5400" b="1" dirty="0" smtClean="0">
                <a:solidFill>
                  <a:srgbClr val="934BC9"/>
                </a:solidFill>
              </a:rPr>
              <a:t> </a:t>
            </a:r>
            <a:r>
              <a:rPr lang="en-US" sz="2800" i="1" dirty="0" smtClean="0">
                <a:solidFill>
                  <a:schemeClr val="bg2">
                    <a:lumMod val="25000"/>
                  </a:schemeClr>
                </a:solidFill>
              </a:rPr>
              <a:t>(pg</a:t>
            </a:r>
            <a:r>
              <a:rPr lang="en-US" sz="2800" i="1" dirty="0" smtClean="0">
                <a:solidFill>
                  <a:schemeClr val="bg2">
                    <a:lumMod val="25000"/>
                  </a:schemeClr>
                </a:solidFill>
              </a:rPr>
              <a:t>. 64)</a:t>
            </a:r>
            <a:endParaRPr lang="en-US" sz="2800" i="1" dirty="0">
              <a:solidFill>
                <a:schemeClr val="bg2">
                  <a:lumMod val="25000"/>
                </a:schemeClr>
              </a:solidFill>
            </a:endParaRPr>
          </a:p>
        </p:txBody>
      </p:sp>
      <p:sp>
        <p:nvSpPr>
          <p:cNvPr id="3" name="Content Placeholder 2"/>
          <p:cNvSpPr>
            <a:spLocks noGrp="1"/>
          </p:cNvSpPr>
          <p:nvPr>
            <p:ph idx="1"/>
          </p:nvPr>
        </p:nvSpPr>
        <p:spPr>
          <a:xfrm>
            <a:off x="1242646" y="1737360"/>
            <a:ext cx="10261966" cy="3945262"/>
          </a:xfrm>
        </p:spPr>
        <p:txBody>
          <a:bodyPr>
            <a:normAutofit/>
          </a:bodyPr>
          <a:lstStyle/>
          <a:p>
            <a:pPr marL="0" indent="0">
              <a:buNone/>
            </a:pPr>
            <a:r>
              <a:rPr lang="en-US" sz="3600" b="1" u="sng" dirty="0" smtClean="0">
                <a:solidFill>
                  <a:srgbClr val="934BC9"/>
                </a:solidFill>
              </a:rPr>
              <a:t>= A </a:t>
            </a:r>
            <a:r>
              <a:rPr lang="en-US" sz="3600" b="1" u="sng" dirty="0" smtClean="0">
                <a:solidFill>
                  <a:srgbClr val="934BC9"/>
                </a:solidFill>
              </a:rPr>
              <a:t>group of similar organisms that can breed and produce fertile offspring.</a:t>
            </a:r>
            <a:endParaRPr lang="en-US" sz="3600" b="1" u="sng" dirty="0">
              <a:solidFill>
                <a:srgbClr val="934BC9"/>
              </a:solidFill>
            </a:endParaRPr>
          </a:p>
        </p:txBody>
      </p:sp>
      <p:pic>
        <p:nvPicPr>
          <p:cNvPr id="18436" name="Picture 4" descr="https://tejanimals.files.wordpress.com/2013/05/lion-family-1056244696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389" y="2978468"/>
            <a:ext cx="6157046" cy="354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161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1608</TotalTime>
  <Words>1787</Words>
  <Application>Microsoft Office PowerPoint</Application>
  <PresentationFormat>Widescreen</PresentationFormat>
  <Paragraphs>201</Paragraphs>
  <Slides>41</Slides>
  <Notes>27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Aharoni</vt:lpstr>
      <vt:lpstr>Calibri</vt:lpstr>
      <vt:lpstr>Calibri Light</vt:lpstr>
      <vt:lpstr>Courier New</vt:lpstr>
      <vt:lpstr>Wingdings</vt:lpstr>
      <vt:lpstr>Retrospect</vt:lpstr>
      <vt:lpstr>Energy Flow in Ecosystems (Part 2)</vt:lpstr>
      <vt:lpstr>Standards</vt:lpstr>
      <vt:lpstr>Lesson Guiding Questions</vt:lpstr>
      <vt:lpstr>PowerPoint Presentation</vt:lpstr>
      <vt:lpstr>So, what is Ecology? (pg. 65)</vt:lpstr>
      <vt:lpstr>Connecting the Dots</vt:lpstr>
      <vt:lpstr>Levels of Organization in Ecology</vt:lpstr>
      <vt:lpstr>Levels of Organization in Ecology (pgs. 64-65)</vt:lpstr>
      <vt:lpstr>Species (pg. 64)</vt:lpstr>
      <vt:lpstr>Population (pg. 64)</vt:lpstr>
      <vt:lpstr>Community (pg. 64)</vt:lpstr>
      <vt:lpstr>Ecosystem (pg. 65)</vt:lpstr>
      <vt:lpstr>Biome (pg. 65)</vt:lpstr>
      <vt:lpstr>Earth/Biosphere (pg. 65) </vt:lpstr>
      <vt:lpstr>Stop and think… </vt:lpstr>
      <vt:lpstr>Environmental conditions</vt:lpstr>
      <vt:lpstr>Biotic (pg. 66)</vt:lpstr>
      <vt:lpstr>Abiotic (pg. 66)</vt:lpstr>
      <vt:lpstr>PowerPoint Presentation</vt:lpstr>
      <vt:lpstr>Remember</vt:lpstr>
      <vt:lpstr>PowerPoint Presentation</vt:lpstr>
      <vt:lpstr>PowerPoint Presentation</vt:lpstr>
      <vt:lpstr>SO WHY DO ORGANISMS NEED TO EAT?</vt:lpstr>
      <vt:lpstr>Things that make you go, “Hmmm?”</vt:lpstr>
      <vt:lpstr>PowerPoint Presentation</vt:lpstr>
      <vt:lpstr>The 10% Rule  (pg. 77)</vt:lpstr>
      <vt:lpstr>Lesson Guiding Question</vt:lpstr>
      <vt:lpstr>PowerPoint Presentation</vt:lpstr>
      <vt:lpstr>Create your own… Part 1: (Refer to pgs. 69-72)</vt:lpstr>
      <vt:lpstr>PowerPoint Presentation</vt:lpstr>
      <vt:lpstr>PowerPoint Presentation</vt:lpstr>
      <vt:lpstr>What happens to energy stored in body tissues when one organism eats another?</vt:lpstr>
      <vt:lpstr>Lesson Guiding Question</vt:lpstr>
      <vt:lpstr>Create your own  Part 2: (Refer to pgs. 73-76)</vt:lpstr>
      <vt:lpstr>Food Chain</vt:lpstr>
      <vt:lpstr>Food Web</vt:lpstr>
      <vt:lpstr>Ecological Pyramid of Energy (pg. 77)</vt:lpstr>
      <vt:lpstr>PowerPoint Presentation</vt:lpstr>
      <vt:lpstr>Create your Own Part 3: (Refer to pg. 77) </vt:lpstr>
      <vt:lpstr>PowerPoint Presentation</vt:lpstr>
      <vt:lpstr>Ticket out of the door…</vt:lpstr>
    </vt:vector>
  </TitlesOfParts>
  <Company>Polk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Flow in Ecosystems</dc:title>
  <dc:creator>Thomas, Jasmine</dc:creator>
  <cp:lastModifiedBy>McCabe, Ashley</cp:lastModifiedBy>
  <cp:revision>119</cp:revision>
  <dcterms:created xsi:type="dcterms:W3CDTF">2015-09-24T16:41:30Z</dcterms:created>
  <dcterms:modified xsi:type="dcterms:W3CDTF">2015-09-30T21:46:06Z</dcterms:modified>
</cp:coreProperties>
</file>