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8" r:id="rId3"/>
    <p:sldId id="263" r:id="rId4"/>
    <p:sldId id="264" r:id="rId5"/>
    <p:sldId id="288" r:id="rId6"/>
    <p:sldId id="262" r:id="rId7"/>
    <p:sldId id="267" r:id="rId8"/>
    <p:sldId id="268" r:id="rId9"/>
    <p:sldId id="259" r:id="rId10"/>
    <p:sldId id="280" r:id="rId11"/>
    <p:sldId id="279" r:id="rId12"/>
    <p:sldId id="275" r:id="rId13"/>
    <p:sldId id="277" r:id="rId14"/>
    <p:sldId id="278" r:id="rId15"/>
    <p:sldId id="286" r:id="rId16"/>
    <p:sldId id="276" r:id="rId17"/>
    <p:sldId id="261" r:id="rId18"/>
    <p:sldId id="281" r:id="rId19"/>
    <p:sldId id="285" r:id="rId20"/>
    <p:sldId id="282" r:id="rId21"/>
    <p:sldId id="283" r:id="rId22"/>
    <p:sldId id="284" r:id="rId23"/>
    <p:sldId id="287" r:id="rId24"/>
  </p:sldIdLst>
  <p:sldSz cx="12192000" cy="6858000"/>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4180" autoAdjust="0"/>
  </p:normalViewPr>
  <p:slideViewPr>
    <p:cSldViewPr snapToGrid="0">
      <p:cViewPr varScale="1">
        <p:scale>
          <a:sx n="77" d="100"/>
          <a:sy n="77" d="100"/>
        </p:scale>
        <p:origin x="516" y="96"/>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45722-1732-4D70-9022-4E698B45C8D2}" type="doc">
      <dgm:prSet loTypeId="urn:microsoft.com/office/officeart/2005/8/layout/venn1" loCatId="relationship" qsTypeId="urn:microsoft.com/office/officeart/2005/8/quickstyle/simple1" qsCatId="simple" csTypeId="urn:microsoft.com/office/officeart/2005/8/colors/colorful4" csCatId="colorful" phldr="1"/>
      <dgm:spPr/>
    </dgm:pt>
    <dgm:pt modelId="{047D8757-B3E5-4AD5-A208-93E6E575F239}">
      <dgm:prSet phldrT="[Text]"/>
      <dgm:spPr/>
      <dgm:t>
        <a:bodyPr/>
        <a:lstStyle/>
        <a:p>
          <a:r>
            <a:rPr lang="en-US" smtClean="0"/>
            <a:t>Primary Succession</a:t>
          </a:r>
          <a:endParaRPr lang="en-US" dirty="0"/>
        </a:p>
      </dgm:t>
    </dgm:pt>
    <dgm:pt modelId="{DD9C9549-8AA4-462F-B6E8-88533C78DFAD}" type="parTrans" cxnId="{1810FF15-34E6-4016-85BE-45565CA99AC8}">
      <dgm:prSet/>
      <dgm:spPr/>
      <dgm:t>
        <a:bodyPr/>
        <a:lstStyle/>
        <a:p>
          <a:endParaRPr lang="en-US"/>
        </a:p>
      </dgm:t>
    </dgm:pt>
    <dgm:pt modelId="{30D821C1-9CA1-4369-A12B-0B2B4CE3BBC6}" type="sibTrans" cxnId="{1810FF15-34E6-4016-85BE-45565CA99AC8}">
      <dgm:prSet/>
      <dgm:spPr/>
      <dgm:t>
        <a:bodyPr/>
        <a:lstStyle/>
        <a:p>
          <a:endParaRPr lang="en-US"/>
        </a:p>
      </dgm:t>
    </dgm:pt>
    <dgm:pt modelId="{9592ADC3-E481-4D77-A695-61ADCBA210BB}">
      <dgm:prSet phldrT="[Text]"/>
      <dgm:spPr/>
      <dgm:t>
        <a:bodyPr/>
        <a:lstStyle/>
        <a:p>
          <a:r>
            <a:rPr lang="en-US" dirty="0" smtClean="0"/>
            <a:t>Secondary Succession</a:t>
          </a:r>
          <a:endParaRPr lang="en-US" dirty="0"/>
        </a:p>
      </dgm:t>
    </dgm:pt>
    <dgm:pt modelId="{BF49459A-2E93-47A2-AD4D-85CF8ACC5428}" type="parTrans" cxnId="{563626D9-2F3F-449B-88A8-6AE0CACE3A72}">
      <dgm:prSet/>
      <dgm:spPr/>
      <dgm:t>
        <a:bodyPr/>
        <a:lstStyle/>
        <a:p>
          <a:endParaRPr lang="en-US"/>
        </a:p>
      </dgm:t>
    </dgm:pt>
    <dgm:pt modelId="{9418C7CA-80F8-4FD5-BA59-8A6FD0925479}" type="sibTrans" cxnId="{563626D9-2F3F-449B-88A8-6AE0CACE3A72}">
      <dgm:prSet/>
      <dgm:spPr/>
      <dgm:t>
        <a:bodyPr/>
        <a:lstStyle/>
        <a:p>
          <a:endParaRPr lang="en-US"/>
        </a:p>
      </dgm:t>
    </dgm:pt>
    <dgm:pt modelId="{3FFCC0FE-DE1C-45FB-95EF-7D5B01D11BB0}" type="pres">
      <dgm:prSet presAssocID="{F2045722-1732-4D70-9022-4E698B45C8D2}" presName="compositeShape" presStyleCnt="0">
        <dgm:presLayoutVars>
          <dgm:chMax val="7"/>
          <dgm:dir/>
          <dgm:resizeHandles val="exact"/>
        </dgm:presLayoutVars>
      </dgm:prSet>
      <dgm:spPr/>
    </dgm:pt>
    <dgm:pt modelId="{C26D8702-C913-41EC-A249-D7FFBC6F3A1E}" type="pres">
      <dgm:prSet presAssocID="{047D8757-B3E5-4AD5-A208-93E6E575F239}" presName="circ1" presStyleLbl="vennNode1" presStyleIdx="0" presStyleCnt="2"/>
      <dgm:spPr/>
      <dgm:t>
        <a:bodyPr/>
        <a:lstStyle/>
        <a:p>
          <a:endParaRPr lang="en-US"/>
        </a:p>
      </dgm:t>
    </dgm:pt>
    <dgm:pt modelId="{87910B39-402F-4C01-9023-3E734F6DE7DC}" type="pres">
      <dgm:prSet presAssocID="{047D8757-B3E5-4AD5-A208-93E6E575F239}" presName="circ1Tx" presStyleLbl="revTx" presStyleIdx="0" presStyleCnt="0">
        <dgm:presLayoutVars>
          <dgm:chMax val="0"/>
          <dgm:chPref val="0"/>
          <dgm:bulletEnabled val="1"/>
        </dgm:presLayoutVars>
      </dgm:prSet>
      <dgm:spPr/>
      <dgm:t>
        <a:bodyPr/>
        <a:lstStyle/>
        <a:p>
          <a:endParaRPr lang="en-US"/>
        </a:p>
      </dgm:t>
    </dgm:pt>
    <dgm:pt modelId="{5D8BBAA8-7FE0-4800-A835-25A6171AC8FF}" type="pres">
      <dgm:prSet presAssocID="{9592ADC3-E481-4D77-A695-61ADCBA210BB}" presName="circ2" presStyleLbl="vennNode1" presStyleIdx="1" presStyleCnt="2"/>
      <dgm:spPr/>
      <dgm:t>
        <a:bodyPr/>
        <a:lstStyle/>
        <a:p>
          <a:endParaRPr lang="en-US"/>
        </a:p>
      </dgm:t>
    </dgm:pt>
    <dgm:pt modelId="{202637CA-EC8F-4BDD-BFDE-E1D1453E2B78}" type="pres">
      <dgm:prSet presAssocID="{9592ADC3-E481-4D77-A695-61ADCBA210BB}" presName="circ2Tx" presStyleLbl="revTx" presStyleIdx="0" presStyleCnt="0">
        <dgm:presLayoutVars>
          <dgm:chMax val="0"/>
          <dgm:chPref val="0"/>
          <dgm:bulletEnabled val="1"/>
        </dgm:presLayoutVars>
      </dgm:prSet>
      <dgm:spPr/>
      <dgm:t>
        <a:bodyPr/>
        <a:lstStyle/>
        <a:p>
          <a:endParaRPr lang="en-US"/>
        </a:p>
      </dgm:t>
    </dgm:pt>
  </dgm:ptLst>
  <dgm:cxnLst>
    <dgm:cxn modelId="{CE740F0D-6B94-4BE0-8456-D32C7703F153}" type="presOf" srcId="{9592ADC3-E481-4D77-A695-61ADCBA210BB}" destId="{5D8BBAA8-7FE0-4800-A835-25A6171AC8FF}" srcOrd="0" destOrd="0" presId="urn:microsoft.com/office/officeart/2005/8/layout/venn1"/>
    <dgm:cxn modelId="{42D4EE63-E554-4A4C-A830-9CFDA0C3EC05}" type="presOf" srcId="{F2045722-1732-4D70-9022-4E698B45C8D2}" destId="{3FFCC0FE-DE1C-45FB-95EF-7D5B01D11BB0}" srcOrd="0" destOrd="0" presId="urn:microsoft.com/office/officeart/2005/8/layout/venn1"/>
    <dgm:cxn modelId="{D9D0CF57-0AAF-4A72-B431-C0FEEC051E5F}" type="presOf" srcId="{047D8757-B3E5-4AD5-A208-93E6E575F239}" destId="{87910B39-402F-4C01-9023-3E734F6DE7DC}" srcOrd="1" destOrd="0" presId="urn:microsoft.com/office/officeart/2005/8/layout/venn1"/>
    <dgm:cxn modelId="{563626D9-2F3F-449B-88A8-6AE0CACE3A72}" srcId="{F2045722-1732-4D70-9022-4E698B45C8D2}" destId="{9592ADC3-E481-4D77-A695-61ADCBA210BB}" srcOrd="1" destOrd="0" parTransId="{BF49459A-2E93-47A2-AD4D-85CF8ACC5428}" sibTransId="{9418C7CA-80F8-4FD5-BA59-8A6FD0925479}"/>
    <dgm:cxn modelId="{E903ACE7-D132-4C8E-85F4-5FB38B86A57F}" type="presOf" srcId="{047D8757-B3E5-4AD5-A208-93E6E575F239}" destId="{C26D8702-C913-41EC-A249-D7FFBC6F3A1E}" srcOrd="0" destOrd="0" presId="urn:microsoft.com/office/officeart/2005/8/layout/venn1"/>
    <dgm:cxn modelId="{1810FF15-34E6-4016-85BE-45565CA99AC8}" srcId="{F2045722-1732-4D70-9022-4E698B45C8D2}" destId="{047D8757-B3E5-4AD5-A208-93E6E575F239}" srcOrd="0" destOrd="0" parTransId="{DD9C9549-8AA4-462F-B6E8-88533C78DFAD}" sibTransId="{30D821C1-9CA1-4369-A12B-0B2B4CE3BBC6}"/>
    <dgm:cxn modelId="{4024B864-7DD7-4217-A6CF-7BE22982C1B7}" type="presOf" srcId="{9592ADC3-E481-4D77-A695-61ADCBA210BB}" destId="{202637CA-EC8F-4BDD-BFDE-E1D1453E2B78}" srcOrd="1" destOrd="0" presId="urn:microsoft.com/office/officeart/2005/8/layout/venn1"/>
    <dgm:cxn modelId="{09ADF1C5-AFC3-483D-BA08-AF4D7B6AB88C}" type="presParOf" srcId="{3FFCC0FE-DE1C-45FB-95EF-7D5B01D11BB0}" destId="{C26D8702-C913-41EC-A249-D7FFBC6F3A1E}" srcOrd="0" destOrd="0" presId="urn:microsoft.com/office/officeart/2005/8/layout/venn1"/>
    <dgm:cxn modelId="{D43B50F7-35C8-4C3E-AC4C-372F1E2A3A8A}" type="presParOf" srcId="{3FFCC0FE-DE1C-45FB-95EF-7D5B01D11BB0}" destId="{87910B39-402F-4C01-9023-3E734F6DE7DC}" srcOrd="1" destOrd="0" presId="urn:microsoft.com/office/officeart/2005/8/layout/venn1"/>
    <dgm:cxn modelId="{3B7AD839-E56D-4378-86A1-B6B54770AF80}" type="presParOf" srcId="{3FFCC0FE-DE1C-45FB-95EF-7D5B01D11BB0}" destId="{5D8BBAA8-7FE0-4800-A835-25A6171AC8FF}" srcOrd="2" destOrd="0" presId="urn:microsoft.com/office/officeart/2005/8/layout/venn1"/>
    <dgm:cxn modelId="{A8C8CA43-6185-4D96-A9AB-4B6481D6CAB4}" type="presParOf" srcId="{3FFCC0FE-DE1C-45FB-95EF-7D5B01D11BB0}" destId="{202637CA-EC8F-4BDD-BFDE-E1D1453E2B7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D8702-C913-41EC-A249-D7FFBC6F3A1E}">
      <dsp:nvSpPr>
        <dsp:cNvPr id="0" name=""/>
        <dsp:cNvSpPr/>
      </dsp:nvSpPr>
      <dsp:spPr>
        <a:xfrm>
          <a:off x="182879" y="453813"/>
          <a:ext cx="4511040" cy="451103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en-US" sz="4500" kern="1200" smtClean="0"/>
            <a:t>Primary Succession</a:t>
          </a:r>
          <a:endParaRPr lang="en-US" sz="4500" kern="1200" dirty="0"/>
        </a:p>
      </dsp:txBody>
      <dsp:txXfrm>
        <a:off x="812799" y="985762"/>
        <a:ext cx="2600960" cy="3447142"/>
      </dsp:txXfrm>
    </dsp:sp>
    <dsp:sp modelId="{5D8BBAA8-7FE0-4800-A835-25A6171AC8FF}">
      <dsp:nvSpPr>
        <dsp:cNvPr id="0" name=""/>
        <dsp:cNvSpPr/>
      </dsp:nvSpPr>
      <dsp:spPr>
        <a:xfrm>
          <a:off x="3434080" y="453813"/>
          <a:ext cx="4511040" cy="4511039"/>
        </a:xfrm>
        <a:prstGeom prst="ellipse">
          <a:avLst/>
        </a:prstGeom>
        <a:solidFill>
          <a:schemeClr val="accent4">
            <a:alpha val="50000"/>
            <a:hueOff val="10516670"/>
            <a:satOff val="-1091"/>
            <a:lumOff val="2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en-US" sz="4500" kern="1200" dirty="0" smtClean="0"/>
            <a:t>Secondary Succession</a:t>
          </a:r>
          <a:endParaRPr lang="en-US" sz="4500" kern="1200" dirty="0"/>
        </a:p>
      </dsp:txBody>
      <dsp:txXfrm>
        <a:off x="4714240" y="985762"/>
        <a:ext cx="2600960" cy="34471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8950"/>
          </a:xfrm>
          <a:prstGeom prst="rect">
            <a:avLst/>
          </a:prstGeom>
        </p:spPr>
        <p:txBody>
          <a:bodyPr vert="horz" lIns="92930" tIns="46465" rIns="92930" bIns="46465" rtlCol="0"/>
          <a:lstStyle>
            <a:lvl1pPr algn="l">
              <a:defRPr sz="1200"/>
            </a:lvl1pPr>
          </a:lstStyle>
          <a:p>
            <a:endParaRPr/>
          </a:p>
        </p:txBody>
      </p:sp>
      <p:sp>
        <p:nvSpPr>
          <p:cNvPr id="3" name="Date Placeholder 2"/>
          <p:cNvSpPr>
            <a:spLocks noGrp="1"/>
          </p:cNvSpPr>
          <p:nvPr>
            <p:ph type="dt" sz="quarter" idx="1"/>
          </p:nvPr>
        </p:nvSpPr>
        <p:spPr>
          <a:xfrm>
            <a:off x="5273003" y="0"/>
            <a:ext cx="4033943" cy="348950"/>
          </a:xfrm>
          <a:prstGeom prst="rect">
            <a:avLst/>
          </a:prstGeom>
        </p:spPr>
        <p:txBody>
          <a:bodyPr vert="horz" lIns="92930" tIns="46465" rIns="92930" bIns="46465" rtlCol="0"/>
          <a:lstStyle>
            <a:lvl1pPr algn="r">
              <a:defRPr sz="1200"/>
            </a:lvl1pPr>
          </a:lstStyle>
          <a:p>
            <a:fld id="{30E08F2E-5F06-4CE2-A139-452A1382A6F0}" type="datetimeFigureOut">
              <a:rPr lang="en-US"/>
              <a:t>10/9/2015</a:t>
            </a:fld>
            <a:endParaRPr/>
          </a:p>
        </p:txBody>
      </p:sp>
      <p:sp>
        <p:nvSpPr>
          <p:cNvPr id="4" name="Footer Placeholder 3"/>
          <p:cNvSpPr>
            <a:spLocks noGrp="1"/>
          </p:cNvSpPr>
          <p:nvPr>
            <p:ph type="ftr" sz="quarter" idx="2"/>
          </p:nvPr>
        </p:nvSpPr>
        <p:spPr>
          <a:xfrm>
            <a:off x="0" y="6605889"/>
            <a:ext cx="4033943" cy="348949"/>
          </a:xfrm>
          <a:prstGeom prst="rect">
            <a:avLst/>
          </a:prstGeom>
        </p:spPr>
        <p:txBody>
          <a:bodyPr vert="horz" lIns="92930" tIns="46465" rIns="92930" bIns="46465" rtlCol="0" anchor="b"/>
          <a:lstStyle>
            <a:lvl1pPr algn="l">
              <a:defRPr sz="1200"/>
            </a:lvl1pPr>
          </a:lstStyle>
          <a:p>
            <a:endParaRPr/>
          </a:p>
        </p:txBody>
      </p:sp>
      <p:sp>
        <p:nvSpPr>
          <p:cNvPr id="5" name="Slide Number Placeholder 4"/>
          <p:cNvSpPr>
            <a:spLocks noGrp="1"/>
          </p:cNvSpPr>
          <p:nvPr>
            <p:ph type="sldNum" sz="quarter" idx="3"/>
          </p:nvPr>
        </p:nvSpPr>
        <p:spPr>
          <a:xfrm>
            <a:off x="5273003" y="6605889"/>
            <a:ext cx="4033943" cy="348949"/>
          </a:xfrm>
          <a:prstGeom prst="rect">
            <a:avLst/>
          </a:prstGeom>
        </p:spPr>
        <p:txBody>
          <a:bodyPr vert="horz" lIns="92930" tIns="46465" rIns="92930" bIns="46465"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8950"/>
          </a:xfrm>
          <a:prstGeom prst="rect">
            <a:avLst/>
          </a:prstGeom>
        </p:spPr>
        <p:txBody>
          <a:bodyPr vert="horz" lIns="92930" tIns="46465" rIns="92930" bIns="46465" rtlCol="0"/>
          <a:lstStyle>
            <a:lvl1pPr algn="l">
              <a:defRPr sz="1200"/>
            </a:lvl1pPr>
          </a:lstStyle>
          <a:p>
            <a:endParaRPr/>
          </a:p>
        </p:txBody>
      </p:sp>
      <p:sp>
        <p:nvSpPr>
          <p:cNvPr id="3" name="Date Placeholder 2"/>
          <p:cNvSpPr>
            <a:spLocks noGrp="1"/>
          </p:cNvSpPr>
          <p:nvPr>
            <p:ph type="dt" idx="1"/>
          </p:nvPr>
        </p:nvSpPr>
        <p:spPr>
          <a:xfrm>
            <a:off x="5273003" y="0"/>
            <a:ext cx="4033943" cy="348950"/>
          </a:xfrm>
          <a:prstGeom prst="rect">
            <a:avLst/>
          </a:prstGeom>
        </p:spPr>
        <p:txBody>
          <a:bodyPr vert="horz" lIns="92930" tIns="46465" rIns="92930" bIns="46465" rtlCol="0"/>
          <a:lstStyle>
            <a:lvl1pPr algn="r">
              <a:defRPr sz="1200"/>
            </a:lvl1pPr>
          </a:lstStyle>
          <a:p>
            <a:fld id="{1A4C5DC6-1594-414D-9341-ABA08739246C}" type="datetimeFigureOut">
              <a:rPr lang="en-US"/>
              <a:t>10/9/2015</a:t>
            </a:fld>
            <a:endParaRPr/>
          </a:p>
        </p:txBody>
      </p:sp>
      <p:sp>
        <p:nvSpPr>
          <p:cNvPr id="4" name="Slide Image Placeholder 3"/>
          <p:cNvSpPr>
            <a:spLocks noGrp="1" noRot="1" noChangeAspect="1"/>
          </p:cNvSpPr>
          <p:nvPr>
            <p:ph type="sldImg" idx="2"/>
          </p:nvPr>
        </p:nvSpPr>
        <p:spPr>
          <a:xfrm>
            <a:off x="2568575" y="869950"/>
            <a:ext cx="4171950" cy="2346325"/>
          </a:xfrm>
          <a:prstGeom prst="rect">
            <a:avLst/>
          </a:prstGeom>
          <a:noFill/>
          <a:ln w="12700">
            <a:solidFill>
              <a:prstClr val="black"/>
            </a:solidFill>
          </a:ln>
        </p:spPr>
        <p:txBody>
          <a:bodyPr vert="horz" lIns="92930" tIns="46465" rIns="92930" bIns="46465" rtlCol="0" anchor="ctr"/>
          <a:lstStyle/>
          <a:p>
            <a:endParaRPr/>
          </a:p>
        </p:txBody>
      </p:sp>
      <p:sp>
        <p:nvSpPr>
          <p:cNvPr id="5" name="Notes Placeholder 4"/>
          <p:cNvSpPr>
            <a:spLocks noGrp="1"/>
          </p:cNvSpPr>
          <p:nvPr>
            <p:ph type="body" sz="quarter" idx="3"/>
          </p:nvPr>
        </p:nvSpPr>
        <p:spPr>
          <a:xfrm>
            <a:off x="930910" y="3347015"/>
            <a:ext cx="7447280" cy="2738468"/>
          </a:xfrm>
          <a:prstGeom prst="rect">
            <a:avLst/>
          </a:prstGeom>
        </p:spPr>
        <p:txBody>
          <a:bodyPr vert="horz" lIns="92930" tIns="46465" rIns="92930" bIns="46465"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605889"/>
            <a:ext cx="4033943" cy="348949"/>
          </a:xfrm>
          <a:prstGeom prst="rect">
            <a:avLst/>
          </a:prstGeom>
        </p:spPr>
        <p:txBody>
          <a:bodyPr vert="horz" lIns="92930" tIns="46465" rIns="92930" bIns="46465" rtlCol="0" anchor="b"/>
          <a:lstStyle>
            <a:lvl1pPr algn="l">
              <a:defRPr sz="1200"/>
            </a:lvl1pPr>
          </a:lstStyle>
          <a:p>
            <a:endParaRPr/>
          </a:p>
        </p:txBody>
      </p:sp>
      <p:sp>
        <p:nvSpPr>
          <p:cNvPr id="7" name="Slide Number Placeholder 6"/>
          <p:cNvSpPr>
            <a:spLocks noGrp="1"/>
          </p:cNvSpPr>
          <p:nvPr>
            <p:ph type="sldNum" sz="quarter" idx="5"/>
          </p:nvPr>
        </p:nvSpPr>
        <p:spPr>
          <a:xfrm>
            <a:off x="5273003" y="6605889"/>
            <a:ext cx="4033943" cy="348949"/>
          </a:xfrm>
          <a:prstGeom prst="rect">
            <a:avLst/>
          </a:prstGeom>
        </p:spPr>
        <p:txBody>
          <a:bodyPr vert="horz" lIns="92930" tIns="46465" rIns="92930" bIns="46465"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Do the “Candy Overload” demonstration prior to showing this slide show. Remind students to write down notes that appear in light green.</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students to sketch</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130840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students to sketch.  Note: Species</a:t>
            </a:r>
            <a:r>
              <a:rPr lang="en-US" baseline="0" dirty="0" smtClean="0"/>
              <a:t> adapt to the event and secondary succession is beneficial to the environment as opposed to being a disaster.</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35481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students to sketch</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3241579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succession) The ecological pioneer that</a:t>
            </a:r>
            <a:r>
              <a:rPr lang="en-US" baseline="0" dirty="0" smtClean="0"/>
              <a:t> grows on back rock is lichen, which shares a mutualistic relationship with fungus and alga. Over time, lichen converts atmospheric nitrogen into useful forms for other organisms, break down rock and add organic material to form soil.  (secondary succession) a disturbance affects the community without completely destroying it.  Occurs faster because soil remains.  The students can also draw a Venn-Diagram in their notes so that they are able to compare and contrast primary and secondary succession.</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2175248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“What factors affect life in aquatic ecosystems?”</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1654422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the video to play while you talk about the factors that affect life in aquatic ecosystems.</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1288915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Water depth strongly influences aquatic life because sunlight penetrates only a relatively short distance through water.  The</a:t>
            </a:r>
            <a:r>
              <a:rPr lang="en-US" baseline="0" dirty="0" smtClean="0"/>
              <a:t> clearer the water, the deeper light can penetrate.</a:t>
            </a:r>
            <a:endParaRPr lang="en-US" dirty="0" smtClean="0"/>
          </a:p>
          <a:p>
            <a:r>
              <a:rPr lang="en-US" dirty="0" smtClean="0"/>
              <a:t>Question:</a:t>
            </a:r>
            <a:r>
              <a:rPr lang="en-US" baseline="0" dirty="0" smtClean="0"/>
              <a:t> What is the energy role of the phytoplankton? (Producer)</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289598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Water depth strongly influences aquatic life because sunlight penetrates only a relatively short distance through water.  The</a:t>
            </a:r>
            <a:r>
              <a:rPr lang="en-US" baseline="0" dirty="0" smtClean="0"/>
              <a:t> clearer the water, the deeper light </a:t>
            </a:r>
            <a:r>
              <a:rPr lang="en-US" baseline="0" smtClean="0"/>
              <a:t>can penetrate.</a:t>
            </a:r>
            <a:endParaRPr lang="en-US" dirty="0" smtClean="0"/>
          </a:p>
          <a:p>
            <a:r>
              <a:rPr lang="en-US" dirty="0" smtClean="0"/>
              <a:t>Question:</a:t>
            </a:r>
            <a:r>
              <a:rPr lang="en-US" baseline="0" dirty="0" smtClean="0"/>
              <a:t> What is the energy role of the phytoplankton? (Producer)</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20</a:t>
            </a:fld>
            <a:endParaRPr lang="en-US"/>
          </a:p>
        </p:txBody>
      </p:sp>
    </p:spTree>
    <p:extLst>
      <p:ext uri="{BB962C8B-B14F-4D97-AF65-F5344CB8AC3E}">
        <p14:creationId xmlns:p14="http://schemas.microsoft.com/office/powerpoint/2010/main" val="1650966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an interesting fact to share: Global warming is leading to rises in the temperature of our waters which in turn is leading to rises in our sea-levels.  That compromises many aquatic and land habitats as well as strengthen the intensity of storms (hurricanes).</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21</a:t>
            </a:fld>
            <a:endParaRPr lang="en-US"/>
          </a:p>
        </p:txBody>
      </p:sp>
    </p:spTree>
    <p:extLst>
      <p:ext uri="{BB962C8B-B14F-4D97-AF65-F5344CB8AC3E}">
        <p14:creationId xmlns:p14="http://schemas.microsoft.com/office/powerpoint/2010/main" val="102119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115259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terms: “ecosystem”, “species”, “population”, </a:t>
            </a:r>
            <a:r>
              <a:rPr lang="en-US" baseline="0" dirty="0" smtClean="0"/>
              <a:t> “biotic” and “abiotic”.</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219582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Exponential growth occurs when resources</a:t>
            </a:r>
            <a:r>
              <a:rPr lang="en-US" baseline="0" dirty="0" smtClean="0"/>
              <a:t> are not limited.  Logistic growth occurs when resources become more and more limited as the populations grow.  Therefore population growth slows or stops, leveling off at the carrying capacity. Logistic growth is more realistic for most populations. (Use the comparison of a household… the more children (mouths to feed) the less available the resources become etc…)</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259365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a:t>
            </a:r>
            <a:r>
              <a:rPr lang="en-US" baseline="0" dirty="0" smtClean="0"/>
              <a:t> explains carrying capacity</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190686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Introduces seasonal variations,</a:t>
            </a:r>
            <a:r>
              <a:rPr lang="en-US" baseline="0" dirty="0" smtClean="0"/>
              <a:t> climate change and</a:t>
            </a:r>
            <a:r>
              <a:rPr lang="en-US" dirty="0" smtClean="0"/>
              <a:t> “succession”</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265984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Why do</a:t>
            </a:r>
            <a:r>
              <a:rPr lang="en-US" baseline="0" dirty="0" smtClean="0"/>
              <a:t> organisms migrate?  Review the terms “immigration” and “emigration”.  </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70697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Do</a:t>
            </a:r>
            <a:r>
              <a:rPr lang="en-US" baseline="0" dirty="0" smtClean="0"/>
              <a:t> “climate” and “seasonal variations” cause changes in ecosystems over time?  Absolutely! Refer back to the lab and use real-world examples (natural disasters etc…).  Also add that seasonal variations cause migrations in some organisms etc.  Have the students to jot down their own examples.  You may even briefly discuss biomes to show that climate affects ecosystems.</a:t>
            </a:r>
          </a:p>
          <a:p>
            <a:endParaRPr lang="en-US" baseline="0" dirty="0" smtClean="0"/>
          </a:p>
          <a:p>
            <a:r>
              <a:rPr lang="en-US" baseline="0" dirty="0" smtClean="0"/>
              <a:t>Go back to “natural disasters” and changes to ecosystems and begin discussing succession.</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380057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Introduces</a:t>
            </a:r>
            <a:r>
              <a:rPr lang="en-US" baseline="0" dirty="0" smtClean="0"/>
              <a:t> succession…</a:t>
            </a:r>
            <a:r>
              <a:rPr lang="en-US" dirty="0" smtClean="0"/>
              <a:t>Ecological succession by the Amoeba Sisters.  Have</a:t>
            </a:r>
            <a:r>
              <a:rPr lang="en-US" baseline="0" dirty="0" smtClean="0"/>
              <a:t> the students to use a notecard to jot down unfamiliar terms as they watch the video.</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1583916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a:t>July 22, 2012</a:t>
            </a:r>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a:t>July 22, 2012</a:t>
            </a:r>
          </a:p>
        </p:txBody>
      </p:sp>
      <p:sp>
        <p:nvSpPr>
          <p:cNvPr id="4" name="Footer Placeholder 3"/>
          <p:cNvSpPr>
            <a:spLocks noGrp="1"/>
          </p:cNvSpPr>
          <p:nvPr>
            <p:ph type="ftr" sz="quarter" idx="11"/>
          </p:nvPr>
        </p:nvSpPr>
        <p:spPr/>
        <p:txBody>
          <a:bodyPr/>
          <a:lstStyle/>
          <a:p>
            <a:r>
              <a:rP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a:t>July 22, 2012</a:t>
            </a:r>
          </a:p>
        </p:txBody>
      </p:sp>
      <p:sp>
        <p:nvSpPr>
          <p:cNvPr id="3" name="Footer Placeholder 2"/>
          <p:cNvSpPr>
            <a:spLocks noGrp="1"/>
          </p:cNvSpPr>
          <p:nvPr>
            <p:ph type="ftr" sz="quarter" idx="11"/>
          </p:nvPr>
        </p:nvSpPr>
        <p:spPr/>
        <p:txBody>
          <a:bodyPr/>
          <a:lstStyle/>
          <a:p>
            <a:r>
              <a:rP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qEUzgVAF6g"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X3CmyWl8vc0"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QI2ixJeIxEU"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AmSfCCg2RBc"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1556" y="739036"/>
            <a:ext cx="4846320" cy="2387600"/>
          </a:xfrm>
        </p:spPr>
        <p:txBody>
          <a:bodyPr>
            <a:normAutofit fontScale="90000"/>
          </a:bodyPr>
          <a:lstStyle/>
          <a:p>
            <a:pPr algn="ctr"/>
            <a:r>
              <a:rPr lang="en-US" sz="6600" b="1" dirty="0" smtClean="0">
                <a:solidFill>
                  <a:schemeClr val="accent5">
                    <a:lumMod val="40000"/>
                    <a:lumOff val="60000"/>
                  </a:schemeClr>
                </a:solidFill>
              </a:rPr>
              <a:t>Population </a:t>
            </a:r>
            <a:r>
              <a:rPr lang="en-US" sz="6600" b="1" dirty="0" smtClean="0">
                <a:solidFill>
                  <a:schemeClr val="accent5">
                    <a:lumMod val="40000"/>
                    <a:lumOff val="60000"/>
                  </a:schemeClr>
                </a:solidFill>
              </a:rPr>
              <a:t>Biology: Succession</a:t>
            </a:r>
            <a:endParaRPr lang="en-US" sz="6600" b="1" dirty="0">
              <a:solidFill>
                <a:schemeClr val="accent5">
                  <a:lumMod val="40000"/>
                  <a:lumOff val="60000"/>
                </a:schemeClr>
              </a:solidFill>
            </a:endParaRPr>
          </a:p>
        </p:txBody>
      </p:sp>
      <p:sp>
        <p:nvSpPr>
          <p:cNvPr id="3" name="Subtitle 2"/>
          <p:cNvSpPr>
            <a:spLocks noGrp="1"/>
          </p:cNvSpPr>
          <p:nvPr>
            <p:ph type="subTitle" idx="1"/>
          </p:nvPr>
        </p:nvSpPr>
        <p:spPr>
          <a:xfrm>
            <a:off x="1701556" y="3032832"/>
            <a:ext cx="4846320" cy="2910768"/>
          </a:xfrm>
        </p:spPr>
        <p:txBody>
          <a:bodyPr>
            <a:normAutofit/>
          </a:bodyPr>
          <a:lstStyle/>
          <a:p>
            <a:pPr algn="r"/>
            <a:endParaRPr lang="en-US" sz="2800" b="1" dirty="0" smtClean="0"/>
          </a:p>
          <a:p>
            <a:pPr algn="r"/>
            <a:endParaRPr lang="en-US" sz="2800" b="1" dirty="0"/>
          </a:p>
          <a:p>
            <a:pPr algn="r"/>
            <a:r>
              <a:rPr lang="en-US" sz="2800" b="1" dirty="0" smtClean="0"/>
              <a:t>Biology </a:t>
            </a:r>
            <a:r>
              <a:rPr lang="en-US" sz="2800" b="1" dirty="0"/>
              <a:t>I/ Biology I Honors</a:t>
            </a:r>
          </a:p>
          <a:p>
            <a:pPr algn="r"/>
            <a:r>
              <a:rPr lang="en-US" sz="2800" b="1" dirty="0"/>
              <a:t>Ms. </a:t>
            </a:r>
            <a:r>
              <a:rPr lang="en-US" sz="2800" b="1" dirty="0" smtClean="0"/>
              <a:t>McCabe</a:t>
            </a:r>
            <a:endParaRPr lang="en-US" sz="2800" b="1" dirty="0"/>
          </a:p>
          <a:p>
            <a:pPr algn="r"/>
            <a:r>
              <a:rPr lang="en-US" sz="2800" b="1" dirty="0" smtClean="0"/>
              <a:t>2015-2016</a:t>
            </a:r>
          </a:p>
          <a:p>
            <a:pPr algn="r"/>
            <a:endParaRPr lang="en-US" sz="2800" b="1" dirty="0"/>
          </a:p>
          <a:p>
            <a:r>
              <a:rPr lang="en-US" sz="2800" b="1" i="1" dirty="0"/>
              <a:t>Unit 2: Ecology</a:t>
            </a:r>
          </a:p>
          <a:p>
            <a:endParaRPr lang="en-US" sz="2800"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2" name="Picture 4" descr="http://www.sciencemuseum.org.uk/ClimateChanging/ClimateScienceInfoZone/ExploringEarthsclimate/1point3/~/media/ClimateChanging/FindOutMore/Images/onethreefourfour_TreeDifferentSeasons.ash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uqEUzgVAF6g"/>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09453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0"/>
            <a:ext cx="9371949" cy="1183566"/>
          </a:xfrm>
        </p:spPr>
        <p:txBody>
          <a:bodyPr>
            <a:normAutofit fontScale="90000"/>
          </a:bodyPr>
          <a:lstStyle/>
          <a:p>
            <a:pPr algn="ctr"/>
            <a:r>
              <a:rPr lang="en-US" sz="5300" b="1" u="sng" dirty="0" smtClean="0">
                <a:solidFill>
                  <a:srgbClr val="7030A0"/>
                </a:solidFill>
              </a:rPr>
              <a:t>Primary Succession</a:t>
            </a:r>
            <a:r>
              <a:rPr lang="en-US" sz="4000" b="1" dirty="0" smtClean="0">
                <a:solidFill>
                  <a:srgbClr val="00B050"/>
                </a:solidFill>
              </a:rPr>
              <a:t/>
            </a:r>
            <a:br>
              <a:rPr lang="en-US" sz="4000" b="1" dirty="0" smtClean="0">
                <a:solidFill>
                  <a:srgbClr val="00B050"/>
                </a:solidFill>
              </a:rPr>
            </a:br>
            <a:r>
              <a:rPr lang="en-US" sz="2800" dirty="0" smtClean="0">
                <a:solidFill>
                  <a:srgbClr val="002060"/>
                </a:solidFill>
              </a:rPr>
              <a:t>pg. 106</a:t>
            </a:r>
            <a:endParaRPr lang="en-US" sz="40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12</a:t>
            </a:fld>
            <a:endParaRPr lang="en-US"/>
          </a:p>
        </p:txBody>
      </p:sp>
      <p:pic>
        <p:nvPicPr>
          <p:cNvPr id="10242" name="Picture 2" descr="https://s-media-cache-ak0.pinimg.com/736x/a8/51/20/a851207d2436afb404c760f91b29951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2236787"/>
            <a:ext cx="12192000" cy="4621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64525" y="1183566"/>
            <a:ext cx="9853684" cy="1200329"/>
          </a:xfrm>
          <a:prstGeom prst="rect">
            <a:avLst/>
          </a:prstGeom>
          <a:noFill/>
        </p:spPr>
        <p:txBody>
          <a:bodyPr wrap="square" rtlCol="0">
            <a:spAutoFit/>
          </a:bodyPr>
          <a:lstStyle/>
          <a:p>
            <a:r>
              <a:rPr lang="en-US" sz="3600" b="1" u="sng" dirty="0" smtClean="0">
                <a:solidFill>
                  <a:srgbClr val="7030A0"/>
                </a:solidFill>
              </a:rPr>
              <a:t>Succession that begins in an area with no remnants of an older community.</a:t>
            </a:r>
            <a:endParaRPr lang="en-US" sz="3600" b="1" u="sng" dirty="0">
              <a:solidFill>
                <a:srgbClr val="7030A0"/>
              </a:solidFill>
            </a:endParaRPr>
          </a:p>
        </p:txBody>
      </p:sp>
      <p:sp>
        <p:nvSpPr>
          <p:cNvPr id="3" name="Rectangle 2"/>
          <p:cNvSpPr/>
          <p:nvPr/>
        </p:nvSpPr>
        <p:spPr>
          <a:xfrm rot="21209263">
            <a:off x="1406100" y="2597965"/>
            <a:ext cx="2387663"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4000" dirty="0" smtClean="0">
                <a:ln w="0"/>
                <a:solidFill>
                  <a:srgbClr val="7030A0"/>
                </a:solidFill>
                <a:effectLst>
                  <a:outerShdw blurRad="38100" dist="25400" dir="5400000" algn="ctr" rotWithShape="0">
                    <a:srgbClr val="6E747A">
                      <a:alpha val="43000"/>
                    </a:srgbClr>
                  </a:outerShdw>
                </a:effectLst>
              </a:rPr>
              <a:t>Make a sketch of this image</a:t>
            </a:r>
            <a:endParaRPr lang="en-US" sz="4000"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4668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10391" cy="1183566"/>
          </a:xfrm>
        </p:spPr>
        <p:txBody>
          <a:bodyPr>
            <a:normAutofit fontScale="90000"/>
          </a:bodyPr>
          <a:lstStyle/>
          <a:p>
            <a:pPr algn="ctr"/>
            <a:r>
              <a:rPr lang="en-US" sz="4900" b="1" u="sng" dirty="0" smtClean="0">
                <a:solidFill>
                  <a:srgbClr val="7030A0"/>
                </a:solidFill>
              </a:rPr>
              <a:t>Secondary Succession</a:t>
            </a:r>
            <a:r>
              <a:rPr lang="en-US" sz="4000" b="1" dirty="0" smtClean="0">
                <a:solidFill>
                  <a:srgbClr val="00B050"/>
                </a:solidFill>
              </a:rPr>
              <a:t/>
            </a:r>
            <a:br>
              <a:rPr lang="en-US" sz="4000" b="1" dirty="0" smtClean="0">
                <a:solidFill>
                  <a:srgbClr val="00B050"/>
                </a:solidFill>
              </a:rPr>
            </a:br>
            <a:r>
              <a:rPr lang="en-US" sz="2800" dirty="0" smtClean="0">
                <a:solidFill>
                  <a:srgbClr val="002060"/>
                </a:solidFill>
              </a:rPr>
              <a:t>pg. 107</a:t>
            </a:r>
            <a:endParaRPr lang="en-US" sz="40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13</a:t>
            </a:fld>
            <a:endParaRPr lang="en-US"/>
          </a:p>
        </p:txBody>
      </p:sp>
      <p:sp>
        <p:nvSpPr>
          <p:cNvPr id="7" name="TextBox 6"/>
          <p:cNvSpPr txBox="1"/>
          <p:nvPr/>
        </p:nvSpPr>
        <p:spPr>
          <a:xfrm>
            <a:off x="205201" y="1183566"/>
            <a:ext cx="9853684" cy="1200329"/>
          </a:xfrm>
          <a:prstGeom prst="rect">
            <a:avLst/>
          </a:prstGeom>
          <a:noFill/>
        </p:spPr>
        <p:txBody>
          <a:bodyPr wrap="square" rtlCol="0">
            <a:spAutoFit/>
          </a:bodyPr>
          <a:lstStyle/>
          <a:p>
            <a:r>
              <a:rPr lang="en-US" sz="3600" b="1" u="sng" dirty="0" smtClean="0">
                <a:solidFill>
                  <a:srgbClr val="7030A0"/>
                </a:solidFill>
              </a:rPr>
              <a:t>Succession in which a disturbance affects the community without completely destroying it.</a:t>
            </a:r>
            <a:endParaRPr lang="en-US" sz="3600" b="1" u="sng" dirty="0">
              <a:solidFill>
                <a:srgbClr val="7030A0"/>
              </a:solidFill>
            </a:endParaRPr>
          </a:p>
        </p:txBody>
      </p:sp>
      <p:pic>
        <p:nvPicPr>
          <p:cNvPr id="11268" name="Picture 4" descr="http://media-2.web.britannica.com/eb-media/98/95198-004-2619E3F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447130"/>
            <a:ext cx="12192000" cy="4410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rot="638279">
            <a:off x="9588144" y="304416"/>
            <a:ext cx="2387663"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4000" dirty="0" smtClean="0">
                <a:ln w="0"/>
                <a:solidFill>
                  <a:srgbClr val="7030A0"/>
                </a:solidFill>
                <a:effectLst>
                  <a:outerShdw blurRad="38100" dist="25400" dir="5400000" algn="ctr" rotWithShape="0">
                    <a:srgbClr val="6E747A">
                      <a:alpha val="43000"/>
                    </a:srgbClr>
                  </a:outerShdw>
                </a:effectLst>
              </a:rPr>
              <a:t>Make a sketch of this image</a:t>
            </a:r>
            <a:endParaRPr lang="en-US" sz="4000"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3080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0"/>
            <a:ext cx="9371949" cy="1183566"/>
          </a:xfrm>
        </p:spPr>
        <p:txBody>
          <a:bodyPr>
            <a:normAutofit fontScale="90000"/>
          </a:bodyPr>
          <a:lstStyle/>
          <a:p>
            <a:pPr algn="ctr"/>
            <a:r>
              <a:rPr lang="en-US" sz="5300" b="1" dirty="0" smtClean="0">
                <a:solidFill>
                  <a:srgbClr val="00B050"/>
                </a:solidFill>
              </a:rPr>
              <a:t>Primary vs. Secondary Succession</a:t>
            </a:r>
            <a:r>
              <a:rPr lang="en-US" sz="4000" b="1" dirty="0" smtClean="0">
                <a:solidFill>
                  <a:srgbClr val="00B050"/>
                </a:solidFill>
              </a:rPr>
              <a:t/>
            </a:r>
            <a:br>
              <a:rPr lang="en-US" sz="4000" b="1" dirty="0" smtClean="0">
                <a:solidFill>
                  <a:srgbClr val="00B050"/>
                </a:solidFill>
              </a:rPr>
            </a:br>
            <a:r>
              <a:rPr lang="en-US" sz="2800" dirty="0" smtClean="0">
                <a:solidFill>
                  <a:srgbClr val="00B050"/>
                </a:solidFill>
              </a:rPr>
              <a:t>pg. 106</a:t>
            </a:r>
            <a:endParaRPr lang="en-US" sz="4000" b="1" dirty="0">
              <a:solidFill>
                <a:srgbClr val="00B050"/>
              </a:solidFill>
            </a:endParaRP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14</a:t>
            </a:fld>
            <a:endParaRPr lang="en-US"/>
          </a:p>
        </p:txBody>
      </p:sp>
      <p:sp>
        <p:nvSpPr>
          <p:cNvPr id="7" name="TextBox 6"/>
          <p:cNvSpPr txBox="1"/>
          <p:nvPr/>
        </p:nvSpPr>
        <p:spPr>
          <a:xfrm>
            <a:off x="1064525" y="1183566"/>
            <a:ext cx="9853684" cy="646331"/>
          </a:xfrm>
          <a:prstGeom prst="rect">
            <a:avLst/>
          </a:prstGeom>
          <a:noFill/>
        </p:spPr>
        <p:txBody>
          <a:bodyPr wrap="square" rtlCol="0">
            <a:spAutoFit/>
          </a:bodyPr>
          <a:lstStyle/>
          <a:p>
            <a:pPr algn="ctr"/>
            <a:r>
              <a:rPr lang="en-US" sz="3600" b="1" dirty="0" smtClean="0">
                <a:solidFill>
                  <a:srgbClr val="00B050"/>
                </a:solidFill>
              </a:rPr>
              <a:t>Create a Venn Diagram to </a:t>
            </a:r>
            <a:r>
              <a:rPr lang="en-US" sz="3600" b="1" dirty="0" smtClean="0">
                <a:solidFill>
                  <a:srgbClr val="00B050"/>
                </a:solidFill>
              </a:rPr>
              <a:t>compare/contrast</a:t>
            </a:r>
            <a:endParaRPr lang="en-US" sz="3600" b="1" dirty="0">
              <a:solidFill>
                <a:srgbClr val="00B050"/>
              </a:solidFill>
            </a:endParaRPr>
          </a:p>
        </p:txBody>
      </p:sp>
      <p:graphicFrame>
        <p:nvGraphicFramePr>
          <p:cNvPr id="9" name="Diagram 8"/>
          <p:cNvGraphicFramePr/>
          <p:nvPr>
            <p:extLst>
              <p:ext uri="{D42A27DB-BD31-4B8C-83A1-F6EECF244321}">
                <p14:modId xmlns:p14="http://schemas.microsoft.com/office/powerpoint/2010/main" val="1025289996"/>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rot="20967986">
            <a:off x="354430" y="2017851"/>
            <a:ext cx="238766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4000" dirty="0" smtClean="0">
                <a:ln w="0"/>
                <a:solidFill>
                  <a:srgbClr val="7030A0"/>
                </a:solidFill>
                <a:effectLst>
                  <a:outerShdw blurRad="38100" dist="25400" dir="5400000" algn="ctr" rotWithShape="0">
                    <a:srgbClr val="6E747A">
                      <a:alpha val="43000"/>
                    </a:srgbClr>
                  </a:outerShdw>
                </a:effectLst>
              </a:rPr>
              <a:t>6 Points</a:t>
            </a:r>
            <a:endParaRPr lang="en-US" sz="4000"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967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15</a:t>
            </a:fld>
            <a:endParaRPr lang="en-US"/>
          </a:p>
        </p:txBody>
      </p:sp>
      <p:pic>
        <p:nvPicPr>
          <p:cNvPr id="9220" name="Picture 4" descr="http://bio-130-plant-succession.doomby.com/medias/images/successio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7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Lesson Guiding Question</a:t>
            </a:r>
            <a:endParaRPr lang="en-US" sz="4800" b="1" dirty="0"/>
          </a:p>
        </p:txBody>
      </p:sp>
      <p:sp>
        <p:nvSpPr>
          <p:cNvPr id="3" name="Content Placeholder 2"/>
          <p:cNvSpPr>
            <a:spLocks noGrp="1"/>
          </p:cNvSpPr>
          <p:nvPr>
            <p:ph idx="1"/>
          </p:nvPr>
        </p:nvSpPr>
        <p:spPr>
          <a:xfrm>
            <a:off x="369503" y="1585776"/>
            <a:ext cx="4864649" cy="5272223"/>
          </a:xfrm>
        </p:spPr>
        <p:txBody>
          <a:bodyPr>
            <a:normAutofit/>
          </a:bodyPr>
          <a:lstStyle/>
          <a:p>
            <a:pPr marL="0" indent="0" algn="ctr">
              <a:buNone/>
            </a:pPr>
            <a:r>
              <a:rPr lang="en-US" sz="4000" b="1" dirty="0" smtClean="0">
                <a:solidFill>
                  <a:schemeClr val="accent4">
                    <a:lumMod val="50000"/>
                  </a:schemeClr>
                </a:solidFill>
              </a:rPr>
              <a:t>How do multiple factors (chemistry, depth, salinity, light, and temperature) affect the distribution and variation of life in aquatic systems?</a:t>
            </a:r>
          </a:p>
        </p:txBody>
      </p:sp>
      <p:pic>
        <p:nvPicPr>
          <p:cNvPr id="13314" name="Picture 2" descr="http://www.ck12.org/flx/show/image/201412291419893014306438_2ac41f0c31a9e7f6646932e39a388c3d-2014122914198956103947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569" y="1585776"/>
            <a:ext cx="6165139" cy="462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7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C000"/>
                </a:solidFill>
              </a:rPr>
              <a:t>What factors affect life in aquatic ecosystems?</a:t>
            </a:r>
            <a:br>
              <a:rPr lang="en-US" sz="3600" b="1" dirty="0" smtClean="0">
                <a:solidFill>
                  <a:srgbClr val="FFC000"/>
                </a:solidFill>
              </a:rPr>
            </a:br>
            <a:r>
              <a:rPr lang="en-US" sz="2800" dirty="0" smtClean="0">
                <a:solidFill>
                  <a:srgbClr val="002060"/>
                </a:solidFill>
              </a:rPr>
              <a:t>Pg. 117-118</a:t>
            </a:r>
            <a:endParaRPr lang="en-US" sz="2800" dirty="0">
              <a:solidFill>
                <a:srgbClr val="002060"/>
              </a:solidFill>
            </a:endParaRPr>
          </a:p>
        </p:txBody>
      </p:sp>
      <p:sp>
        <p:nvSpPr>
          <p:cNvPr id="3" name="Content Placeholder 2"/>
          <p:cNvSpPr>
            <a:spLocks noGrp="1"/>
          </p:cNvSpPr>
          <p:nvPr>
            <p:ph idx="1"/>
          </p:nvPr>
        </p:nvSpPr>
        <p:spPr>
          <a:xfrm>
            <a:off x="1410027" y="1377109"/>
            <a:ext cx="9371948" cy="4620682"/>
          </a:xfrm>
        </p:spPr>
        <p:txBody>
          <a:bodyPr>
            <a:normAutofit/>
          </a:bodyPr>
          <a:lstStyle/>
          <a:p>
            <a:pPr>
              <a:buFont typeface="Wingdings" panose="05000000000000000000" pitchFamily="2" charset="2"/>
              <a:buChar char="§"/>
            </a:pPr>
            <a:r>
              <a:rPr lang="en-US" sz="2800" dirty="0" smtClean="0">
                <a:solidFill>
                  <a:srgbClr val="0070C0"/>
                </a:solidFill>
              </a:rPr>
              <a:t>Like organisms living on land, underwater organisms are affected by a variety of environmental factors.</a:t>
            </a:r>
          </a:p>
          <a:p>
            <a:pPr>
              <a:buFont typeface="Wingdings" panose="05000000000000000000" pitchFamily="2" charset="2"/>
              <a:buChar char="§"/>
            </a:pPr>
            <a:r>
              <a:rPr lang="en-US" sz="2800" dirty="0" smtClean="0">
                <a:solidFill>
                  <a:srgbClr val="00B050"/>
                </a:solidFill>
              </a:rPr>
              <a:t>Aquatic organisms are affected primarily by the water’s </a:t>
            </a:r>
            <a:r>
              <a:rPr lang="en-US" sz="2800" i="1" dirty="0" smtClean="0">
                <a:solidFill>
                  <a:srgbClr val="00B050"/>
                </a:solidFill>
              </a:rPr>
              <a:t>depth, temperature, flow, and amount of dissolved nutrients</a:t>
            </a:r>
            <a:r>
              <a:rPr lang="en-US" sz="2800" dirty="0" smtClean="0">
                <a:solidFill>
                  <a:srgbClr val="00B050"/>
                </a:solidFill>
              </a:rPr>
              <a:t>.</a:t>
            </a:r>
            <a:endParaRPr lang="en-US" sz="2800" dirty="0">
              <a:solidFill>
                <a:srgbClr val="00B050"/>
              </a:solidFill>
            </a:endParaRP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17</a:t>
            </a:fld>
            <a:endParaRPr lang="en-US"/>
          </a:p>
        </p:txBody>
      </p:sp>
      <p:pic>
        <p:nvPicPr>
          <p:cNvPr id="7" name="X3CmyWl8vc0"/>
          <p:cNvPicPr>
            <a:picLocks noRot="1" noChangeAspect="1"/>
          </p:cNvPicPr>
          <p:nvPr>
            <a:videoFile r:link="rId1"/>
          </p:nvPr>
        </p:nvPicPr>
        <p:blipFill>
          <a:blip r:embed="rId4"/>
          <a:stretch>
            <a:fillRect/>
          </a:stretch>
        </p:blipFill>
        <p:spPr>
          <a:xfrm>
            <a:off x="0" y="3275889"/>
            <a:ext cx="12192000" cy="3582111"/>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152252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382435"/>
            <a:ext cx="9371949" cy="1183566"/>
          </a:xfrm>
        </p:spPr>
        <p:txBody>
          <a:bodyPr>
            <a:normAutofit fontScale="90000"/>
          </a:bodyPr>
          <a:lstStyle/>
          <a:p>
            <a:pPr algn="ctr"/>
            <a:r>
              <a:rPr lang="en-US" sz="4400" b="1" u="sng" dirty="0" smtClean="0">
                <a:solidFill>
                  <a:srgbClr val="7030A0"/>
                </a:solidFill>
              </a:rPr>
              <a:t>Distribution and Variation</a:t>
            </a:r>
            <a:br>
              <a:rPr lang="en-US" sz="4400" b="1" u="sng" dirty="0" smtClean="0">
                <a:solidFill>
                  <a:srgbClr val="7030A0"/>
                </a:solidFill>
              </a:rPr>
            </a:br>
            <a:r>
              <a:rPr lang="en-US" sz="4400" b="1" u="sng" dirty="0" smtClean="0">
                <a:solidFill>
                  <a:srgbClr val="7030A0"/>
                </a:solidFill>
              </a:rPr>
              <a:t>of Aquatic Life</a:t>
            </a:r>
            <a:r>
              <a:rPr lang="en-US" sz="4000" b="1" dirty="0" smtClean="0">
                <a:solidFill>
                  <a:srgbClr val="00B050"/>
                </a:solidFill>
              </a:rPr>
              <a:t/>
            </a:r>
            <a:br>
              <a:rPr lang="en-US" sz="4000" b="1" dirty="0" smtClean="0">
                <a:solidFill>
                  <a:srgbClr val="00B050"/>
                </a:solidFill>
              </a:rPr>
            </a:br>
            <a:r>
              <a:rPr lang="en-US" sz="3100" dirty="0" smtClean="0">
                <a:solidFill>
                  <a:srgbClr val="002060"/>
                </a:solidFill>
              </a:rPr>
              <a:t>pg. 117-121</a:t>
            </a:r>
            <a:endParaRPr lang="en-US" sz="3100" dirty="0">
              <a:solidFill>
                <a:srgbClr val="00206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b="1" dirty="0" smtClean="0">
                <a:solidFill>
                  <a:schemeClr val="accent4">
                    <a:lumMod val="50000"/>
                  </a:schemeClr>
                </a:solidFill>
              </a:rPr>
              <a:t>The types of organisms that live in specific aquatic ecosystems is determined by factors such as water depth, temperature, and nutrient availability.</a:t>
            </a:r>
          </a:p>
          <a:p>
            <a:pPr marL="0" indent="0">
              <a:buNone/>
            </a:pPr>
            <a:endParaRPr lang="en-US" sz="2800" b="1" dirty="0">
              <a:solidFill>
                <a:schemeClr val="accent4">
                  <a:lumMod val="50000"/>
                </a:schemeClr>
              </a:solidFill>
            </a:endParaRPr>
          </a:p>
          <a:p>
            <a:pPr>
              <a:buFont typeface="Wingdings" panose="05000000000000000000" pitchFamily="2" charset="2"/>
              <a:buChar char="§"/>
            </a:pPr>
            <a:r>
              <a:rPr lang="en-US" sz="2800" b="1" dirty="0" smtClean="0">
                <a:solidFill>
                  <a:schemeClr val="accent4">
                    <a:lumMod val="50000"/>
                  </a:schemeClr>
                </a:solidFill>
              </a:rPr>
              <a:t>The environment’s conditions has to be favorable for that organism in order for the organism to live there.</a:t>
            </a:r>
            <a:endParaRPr lang="en-US" sz="2800" b="1" dirty="0">
              <a:solidFill>
                <a:schemeClr val="accent4">
                  <a:lumMod val="50000"/>
                </a:schemeClr>
              </a:solidFill>
            </a:endParaRPr>
          </a:p>
        </p:txBody>
      </p:sp>
      <p:pic>
        <p:nvPicPr>
          <p:cNvPr id="17410" name="Picture 2" descr="http://c3e308.medialib.glogster.com/media/63/63deb9aa3df0235d339ff24c34ddfb0161c149f56e2adb978359fdec93689637/450794a-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510" y="4217158"/>
            <a:ext cx="6560024" cy="2640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6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u="sng" dirty="0" smtClean="0">
                <a:solidFill>
                  <a:srgbClr val="7030A0"/>
                </a:solidFill>
              </a:rPr>
              <a:t>Water Depth</a:t>
            </a:r>
            <a:r>
              <a:rPr lang="en-US" sz="4000" b="1" dirty="0" smtClean="0">
                <a:solidFill>
                  <a:srgbClr val="00B050"/>
                </a:solidFill>
              </a:rPr>
              <a:t/>
            </a:r>
            <a:br>
              <a:rPr lang="en-US" sz="4000" b="1" dirty="0" smtClean="0">
                <a:solidFill>
                  <a:srgbClr val="00B050"/>
                </a:solidFill>
              </a:rPr>
            </a:br>
            <a:r>
              <a:rPr lang="en-US" sz="2800" dirty="0" smtClean="0">
                <a:solidFill>
                  <a:srgbClr val="002060"/>
                </a:solidFill>
              </a:rPr>
              <a:t>pg. 117</a:t>
            </a:r>
            <a:endParaRPr lang="en-US" sz="4000" b="1" dirty="0">
              <a:solidFill>
                <a:srgbClr val="002060"/>
              </a:solidFill>
            </a:endParaRPr>
          </a:p>
        </p:txBody>
      </p:sp>
      <p:sp>
        <p:nvSpPr>
          <p:cNvPr id="3" name="Content Placeholder 2"/>
          <p:cNvSpPr>
            <a:spLocks noGrp="1"/>
          </p:cNvSpPr>
          <p:nvPr>
            <p:ph idx="1"/>
          </p:nvPr>
        </p:nvSpPr>
        <p:spPr>
          <a:xfrm>
            <a:off x="1410027" y="1459653"/>
            <a:ext cx="9371948" cy="4620682"/>
          </a:xfrm>
        </p:spPr>
        <p:txBody>
          <a:bodyPr/>
          <a:lstStyle/>
          <a:p>
            <a:pPr>
              <a:buFont typeface="Wingdings" panose="05000000000000000000" pitchFamily="2" charset="2"/>
              <a:buChar char="§"/>
            </a:pPr>
            <a:r>
              <a:rPr lang="en-US" sz="3200" b="1" u="sng" dirty="0" smtClean="0">
                <a:solidFill>
                  <a:srgbClr val="7030A0"/>
                </a:solidFill>
              </a:rPr>
              <a:t>Photic Zone: The sunlit region near the surface of the water in which photosynthesis can occur.</a:t>
            </a:r>
          </a:p>
          <a:p>
            <a:pPr lvl="7">
              <a:buFont typeface="Courier New" panose="02070309020205020404" pitchFamily="49" charset="0"/>
              <a:buChar char="o"/>
            </a:pPr>
            <a:r>
              <a:rPr lang="en-US" sz="2400" i="1" dirty="0" smtClean="0">
                <a:solidFill>
                  <a:schemeClr val="accent4">
                    <a:lumMod val="50000"/>
                  </a:schemeClr>
                </a:solidFill>
              </a:rPr>
              <a:t>Phytoplankton</a:t>
            </a:r>
            <a:r>
              <a:rPr lang="en-US" sz="2400" dirty="0" smtClean="0">
                <a:solidFill>
                  <a:schemeClr val="accent4">
                    <a:lumMod val="50000"/>
                  </a:schemeClr>
                </a:solidFill>
              </a:rPr>
              <a:t>: Photosynthetic algae that live in the photic zone and are eaten by zooplankton (tiny free-floating animals)</a:t>
            </a:r>
          </a:p>
          <a:p>
            <a:pPr lvl="8">
              <a:buFont typeface="Wingdings" panose="05000000000000000000" pitchFamily="2" charset="2"/>
              <a:buChar char="q"/>
            </a:pPr>
            <a:r>
              <a:rPr lang="en-US" sz="2400" dirty="0" smtClean="0">
                <a:solidFill>
                  <a:schemeClr val="accent4">
                    <a:lumMod val="50000"/>
                  </a:schemeClr>
                </a:solidFill>
              </a:rPr>
              <a:t>Normally the first step in many aquatic food webs.</a:t>
            </a:r>
          </a:p>
          <a:p>
            <a:pPr>
              <a:buFont typeface="Wingdings" panose="05000000000000000000" pitchFamily="2" charset="2"/>
              <a:buChar char="§"/>
            </a:pPr>
            <a:endParaRPr lang="en-US" dirty="0"/>
          </a:p>
          <a:p>
            <a:pPr>
              <a:buFont typeface="Wingdings" panose="05000000000000000000" pitchFamily="2" charset="2"/>
              <a:buChar char="§"/>
            </a:pPr>
            <a:r>
              <a:rPr lang="en-US" sz="3200" b="1" u="sng" dirty="0" smtClean="0">
                <a:solidFill>
                  <a:srgbClr val="7030A0"/>
                </a:solidFill>
              </a:rPr>
              <a:t>Aphotic Zone: The region below the photic zone, where photosynthesis cannot occur.</a:t>
            </a:r>
            <a:endParaRPr lang="en-US" sz="3200" b="1" u="sng" dirty="0">
              <a:solidFill>
                <a:srgbClr val="7030A0"/>
              </a:solidFill>
            </a:endParaRP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19</a:t>
            </a:fld>
            <a:endParaRPr lang="en-US"/>
          </a:p>
        </p:txBody>
      </p:sp>
      <p:pic>
        <p:nvPicPr>
          <p:cNvPr id="14338" name="Picture 2" descr="http://www.gonnabepainfree.com/images/phytoplankton1b-3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02" y="2477966"/>
            <a:ext cx="2267138" cy="1692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9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763" y="0"/>
            <a:ext cx="9371949" cy="945931"/>
          </a:xfrm>
        </p:spPr>
        <p:txBody>
          <a:bodyPr>
            <a:normAutofit/>
          </a:bodyPr>
          <a:lstStyle/>
          <a:p>
            <a:pPr algn="ctr"/>
            <a:r>
              <a:rPr lang="en-US" sz="4400" b="1" dirty="0" smtClean="0">
                <a:solidFill>
                  <a:srgbClr val="FFC000"/>
                </a:solidFill>
              </a:rPr>
              <a:t>Standards</a:t>
            </a:r>
            <a:endParaRPr lang="en-US" sz="4400" b="1" dirty="0">
              <a:solidFill>
                <a:srgbClr val="FFC000"/>
              </a:solidFill>
            </a:endParaRPr>
          </a:p>
        </p:txBody>
      </p:sp>
      <p:sp>
        <p:nvSpPr>
          <p:cNvPr id="3" name="Content Placeholder 2"/>
          <p:cNvSpPr>
            <a:spLocks noGrp="1"/>
          </p:cNvSpPr>
          <p:nvPr>
            <p:ph idx="1"/>
          </p:nvPr>
        </p:nvSpPr>
        <p:spPr>
          <a:xfrm>
            <a:off x="772510" y="756743"/>
            <a:ext cx="10612772" cy="5683469"/>
          </a:xfrm>
        </p:spPr>
        <p:txBody>
          <a:bodyPr>
            <a:normAutofit/>
          </a:bodyPr>
          <a:lstStyle/>
          <a:p>
            <a:pPr marL="0" indent="0">
              <a:buNone/>
            </a:pPr>
            <a:r>
              <a:rPr lang="en-US" b="1" dirty="0" smtClean="0">
                <a:solidFill>
                  <a:srgbClr val="0070C0"/>
                </a:solidFill>
              </a:rPr>
              <a:t>SC.912.L.17.4</a:t>
            </a:r>
            <a:endParaRPr lang="en-US" dirty="0">
              <a:solidFill>
                <a:srgbClr val="0070C0"/>
              </a:solidFill>
            </a:endParaRPr>
          </a:p>
          <a:p>
            <a:pPr marL="0" indent="0">
              <a:buNone/>
            </a:pPr>
            <a:r>
              <a:rPr lang="en-US" sz="2800" b="1" i="1" dirty="0" smtClean="0">
                <a:solidFill>
                  <a:schemeClr val="accent4">
                    <a:lumMod val="50000"/>
                  </a:schemeClr>
                </a:solidFill>
              </a:rPr>
              <a:t>Describe </a:t>
            </a:r>
            <a:r>
              <a:rPr lang="en-US" sz="2800" dirty="0">
                <a:solidFill>
                  <a:schemeClr val="accent4">
                    <a:lumMod val="50000"/>
                  </a:schemeClr>
                </a:solidFill>
              </a:rPr>
              <a:t>changes in ecosystems resulting from seasonal variations, climate change and succession.</a:t>
            </a:r>
          </a:p>
          <a:p>
            <a:pPr marL="0" indent="0">
              <a:buNone/>
            </a:pPr>
            <a:r>
              <a:rPr lang="en-US" dirty="0"/>
              <a:t> </a:t>
            </a:r>
          </a:p>
          <a:p>
            <a:pPr marL="0" indent="0">
              <a:buNone/>
            </a:pPr>
            <a:r>
              <a:rPr lang="en-US" b="1" dirty="0">
                <a:solidFill>
                  <a:srgbClr val="0070C0"/>
                </a:solidFill>
              </a:rPr>
              <a:t>SC.912.L.17.2</a:t>
            </a:r>
            <a:endParaRPr lang="en-US" dirty="0">
              <a:solidFill>
                <a:srgbClr val="0070C0"/>
              </a:solidFill>
            </a:endParaRPr>
          </a:p>
          <a:p>
            <a:pPr marL="0" indent="0">
              <a:buNone/>
            </a:pPr>
            <a:r>
              <a:rPr lang="en-US" sz="2800" b="1" i="1" dirty="0" smtClean="0">
                <a:solidFill>
                  <a:schemeClr val="accent4">
                    <a:lumMod val="50000"/>
                  </a:schemeClr>
                </a:solidFill>
              </a:rPr>
              <a:t>Explain </a:t>
            </a:r>
            <a:r>
              <a:rPr lang="en-US" sz="2800" dirty="0">
                <a:solidFill>
                  <a:schemeClr val="accent4">
                    <a:lumMod val="50000"/>
                  </a:schemeClr>
                </a:solidFill>
              </a:rPr>
              <a:t>the general distribution of life in aquatic systems as a function </a:t>
            </a:r>
            <a:r>
              <a:rPr lang="en-US" sz="2800" dirty="0" smtClean="0">
                <a:solidFill>
                  <a:schemeClr val="accent4">
                    <a:lumMod val="50000"/>
                  </a:schemeClr>
                </a:solidFill>
              </a:rPr>
              <a:t>of </a:t>
            </a:r>
            <a:r>
              <a:rPr lang="en-US" sz="2800" dirty="0">
                <a:solidFill>
                  <a:schemeClr val="accent4">
                    <a:lumMod val="50000"/>
                  </a:schemeClr>
                </a:solidFill>
              </a:rPr>
              <a:t>chemistry, geography, light, depth, salinity, and temperature</a:t>
            </a:r>
            <a:r>
              <a:rPr lang="en-US" dirty="0"/>
              <a:t>.</a:t>
            </a:r>
          </a:p>
          <a:p>
            <a:endParaRPr lang="en-US" dirty="0"/>
          </a:p>
        </p:txBody>
      </p:sp>
    </p:spTree>
    <p:extLst>
      <p:ext uri="{BB962C8B-B14F-4D97-AF65-F5344CB8AC3E}">
        <p14:creationId xmlns:p14="http://schemas.microsoft.com/office/powerpoint/2010/main" val="57746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B050"/>
                </a:solidFill>
              </a:rPr>
              <a:t>Water Depth </a:t>
            </a:r>
            <a:r>
              <a:rPr lang="en-US" sz="4000" b="1" dirty="0" err="1" smtClean="0">
                <a:solidFill>
                  <a:srgbClr val="00B050"/>
                </a:solidFill>
              </a:rPr>
              <a:t>cont</a:t>
            </a:r>
            <a:r>
              <a:rPr lang="en-US" sz="4000" b="1" dirty="0" smtClean="0">
                <a:solidFill>
                  <a:srgbClr val="00B050"/>
                </a:solidFill>
              </a:rPr>
              <a:t>…</a:t>
            </a:r>
            <a:br>
              <a:rPr lang="en-US" sz="4000" b="1" dirty="0" smtClean="0">
                <a:solidFill>
                  <a:srgbClr val="00B050"/>
                </a:solidFill>
              </a:rPr>
            </a:br>
            <a:r>
              <a:rPr lang="en-US" sz="2800" dirty="0" smtClean="0">
                <a:solidFill>
                  <a:srgbClr val="002060"/>
                </a:solidFill>
              </a:rPr>
              <a:t>pg. 117</a:t>
            </a:r>
            <a:endParaRPr lang="en-US" sz="4000" b="1" dirty="0">
              <a:solidFill>
                <a:srgbClr val="002060"/>
              </a:solidFill>
            </a:endParaRPr>
          </a:p>
        </p:txBody>
      </p:sp>
      <p:sp>
        <p:nvSpPr>
          <p:cNvPr id="3" name="Content Placeholder 2"/>
          <p:cNvSpPr>
            <a:spLocks noGrp="1"/>
          </p:cNvSpPr>
          <p:nvPr>
            <p:ph idx="1"/>
          </p:nvPr>
        </p:nvSpPr>
        <p:spPr>
          <a:xfrm>
            <a:off x="1410027" y="1459653"/>
            <a:ext cx="9371948" cy="4620682"/>
          </a:xfrm>
        </p:spPr>
        <p:txBody>
          <a:bodyPr>
            <a:normAutofit lnSpcReduction="10000"/>
          </a:bodyPr>
          <a:lstStyle/>
          <a:p>
            <a:pPr>
              <a:buFont typeface="Wingdings" panose="05000000000000000000" pitchFamily="2" charset="2"/>
              <a:buChar char="§"/>
            </a:pPr>
            <a:r>
              <a:rPr lang="en-US" sz="3600" b="1" u="sng" dirty="0" smtClean="0">
                <a:solidFill>
                  <a:srgbClr val="7030A0"/>
                </a:solidFill>
              </a:rPr>
              <a:t>Benthic zone: The region that contains </a:t>
            </a:r>
            <a:r>
              <a:rPr lang="en-US" sz="3600" b="1" i="1" u="sng" dirty="0" smtClean="0">
                <a:solidFill>
                  <a:srgbClr val="7030A0"/>
                </a:solidFill>
              </a:rPr>
              <a:t>benthos</a:t>
            </a:r>
            <a:r>
              <a:rPr lang="en-US" sz="3600" b="1" u="sng" dirty="0" smtClean="0">
                <a:solidFill>
                  <a:srgbClr val="7030A0"/>
                </a:solidFill>
              </a:rPr>
              <a:t>, which are aquatic organisms that live on, or in, rocks or sediments on the bottoms of lakes, streams, and oceans.</a:t>
            </a:r>
          </a:p>
          <a:p>
            <a:pPr lvl="5">
              <a:buFont typeface="Courier New" panose="02070309020205020404" pitchFamily="49" charset="0"/>
              <a:buChar char="o"/>
            </a:pPr>
            <a:r>
              <a:rPr lang="en-US" sz="2800" dirty="0" smtClean="0">
                <a:solidFill>
                  <a:schemeClr val="accent4">
                    <a:lumMod val="50000"/>
                  </a:schemeClr>
                </a:solidFill>
              </a:rPr>
              <a:t>Where water is shallow enough for benthos to be in the </a:t>
            </a:r>
            <a:r>
              <a:rPr lang="en-US" sz="2800" i="1" dirty="0" smtClean="0">
                <a:solidFill>
                  <a:schemeClr val="accent4">
                    <a:lumMod val="50000"/>
                  </a:schemeClr>
                </a:solidFill>
              </a:rPr>
              <a:t>photic zone</a:t>
            </a:r>
            <a:r>
              <a:rPr lang="en-US" sz="2800" dirty="0" smtClean="0">
                <a:solidFill>
                  <a:schemeClr val="accent4">
                    <a:lumMod val="50000"/>
                  </a:schemeClr>
                </a:solidFill>
              </a:rPr>
              <a:t>, algae and rooted aquatic plants can grow.</a:t>
            </a:r>
          </a:p>
          <a:p>
            <a:pPr lvl="5">
              <a:buFont typeface="Courier New" panose="02070309020205020404" pitchFamily="49" charset="0"/>
              <a:buChar char="o"/>
            </a:pPr>
            <a:endParaRPr lang="en-US" sz="2800" dirty="0" smtClean="0">
              <a:solidFill>
                <a:schemeClr val="accent4">
                  <a:lumMod val="50000"/>
                </a:schemeClr>
              </a:solidFill>
            </a:endParaRPr>
          </a:p>
          <a:p>
            <a:pPr lvl="5">
              <a:buFont typeface="Courier New" panose="02070309020205020404" pitchFamily="49" charset="0"/>
              <a:buChar char="o"/>
            </a:pPr>
            <a:r>
              <a:rPr lang="en-US" sz="2800" dirty="0" smtClean="0">
                <a:solidFill>
                  <a:schemeClr val="accent4">
                    <a:lumMod val="50000"/>
                  </a:schemeClr>
                </a:solidFill>
              </a:rPr>
              <a:t>When the benthic zone is in the </a:t>
            </a:r>
            <a:r>
              <a:rPr lang="en-US" sz="2800" i="1" dirty="0" smtClean="0">
                <a:solidFill>
                  <a:schemeClr val="accent4">
                    <a:lumMod val="50000"/>
                  </a:schemeClr>
                </a:solidFill>
              </a:rPr>
              <a:t>aphotic zone </a:t>
            </a:r>
            <a:r>
              <a:rPr lang="en-US" sz="2800" dirty="0" smtClean="0">
                <a:solidFill>
                  <a:schemeClr val="accent4">
                    <a:lumMod val="50000"/>
                  </a:schemeClr>
                </a:solidFill>
              </a:rPr>
              <a:t>(below the photic zone), chemosynthetic autotrophs are the only primary producers.</a:t>
            </a:r>
            <a:endParaRPr lang="en-US" sz="2800" dirty="0">
              <a:solidFill>
                <a:schemeClr val="accent4">
                  <a:lumMod val="50000"/>
                </a:schemeClr>
              </a:solidFill>
            </a:endParaRP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20</a:t>
            </a:fld>
            <a:endParaRPr lang="en-US"/>
          </a:p>
        </p:txBody>
      </p:sp>
      <p:pic>
        <p:nvPicPr>
          <p:cNvPr id="15362" name="Picture 2" descr="http://ben.biomimicry.net/wp-content/uploads/2012/07/McMurdo_Benth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6" y="3373821"/>
            <a:ext cx="2651134" cy="3594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4" name="Picture 4" descr="http://animals.mom.me/DM-Resize/photos.demandstudios.com/getty/article/114/138/57340900.jpg?w=600&amp;h=600&amp;keep_ratio=1&amp;web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9833" y="0"/>
            <a:ext cx="1692167" cy="2104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6846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0"/>
            <a:ext cx="9371949" cy="1183566"/>
          </a:xfrm>
        </p:spPr>
        <p:txBody>
          <a:bodyPr/>
          <a:lstStyle/>
          <a:p>
            <a:pPr algn="ctr"/>
            <a:r>
              <a:rPr lang="en-US" sz="4000" b="1" u="sng" dirty="0" smtClean="0">
                <a:solidFill>
                  <a:srgbClr val="7030A0"/>
                </a:solidFill>
              </a:rPr>
              <a:t>Aquatic Temperature</a:t>
            </a:r>
            <a:r>
              <a:rPr lang="en-US" dirty="0" smtClean="0">
                <a:solidFill>
                  <a:srgbClr val="00B050"/>
                </a:solidFill>
              </a:rPr>
              <a:t/>
            </a:r>
            <a:br>
              <a:rPr lang="en-US" dirty="0" smtClean="0">
                <a:solidFill>
                  <a:srgbClr val="00B050"/>
                </a:solidFill>
              </a:rPr>
            </a:br>
            <a:r>
              <a:rPr lang="en-US" sz="2800" dirty="0" smtClean="0">
                <a:solidFill>
                  <a:srgbClr val="002060"/>
                </a:solidFill>
              </a:rPr>
              <a:t>pg. 118</a:t>
            </a:r>
            <a:endParaRPr lang="en-US" sz="2800" dirty="0">
              <a:solidFill>
                <a:srgbClr val="002060"/>
              </a:solidFill>
            </a:endParaRPr>
          </a:p>
        </p:txBody>
      </p:sp>
      <p:sp>
        <p:nvSpPr>
          <p:cNvPr id="3" name="Content Placeholder 2"/>
          <p:cNvSpPr>
            <a:spLocks noGrp="1"/>
          </p:cNvSpPr>
          <p:nvPr>
            <p:ph idx="1"/>
          </p:nvPr>
        </p:nvSpPr>
        <p:spPr>
          <a:xfrm>
            <a:off x="1410026" y="1183566"/>
            <a:ext cx="9371948" cy="4620682"/>
          </a:xfrm>
        </p:spPr>
        <p:txBody>
          <a:bodyPr>
            <a:normAutofit/>
          </a:bodyPr>
          <a:lstStyle/>
          <a:p>
            <a:r>
              <a:rPr lang="en-US" sz="3200" b="1" u="sng" dirty="0" smtClean="0">
                <a:solidFill>
                  <a:srgbClr val="7030A0"/>
                </a:solidFill>
              </a:rPr>
              <a:t>The deepest parts of lakes and oceans are often colder than surface waters.</a:t>
            </a:r>
          </a:p>
          <a:p>
            <a:r>
              <a:rPr lang="en-US" sz="2800" dirty="0" smtClean="0">
                <a:solidFill>
                  <a:schemeClr val="accent4">
                    <a:lumMod val="50000"/>
                  </a:schemeClr>
                </a:solidFill>
              </a:rPr>
              <a:t>Aquatic habitats are warmer near the equator and colder near the poles.</a:t>
            </a:r>
          </a:p>
          <a:p>
            <a:r>
              <a:rPr lang="en-US" sz="2800" dirty="0" smtClean="0">
                <a:solidFill>
                  <a:schemeClr val="accent4">
                    <a:lumMod val="50000"/>
                  </a:schemeClr>
                </a:solidFill>
              </a:rPr>
              <a:t>Currents in lakes and oceans can dramatically affect water temperature because they can carry water that is significantly warmer or cooler.</a:t>
            </a:r>
            <a:endParaRPr lang="en-US" sz="2800" dirty="0">
              <a:solidFill>
                <a:schemeClr val="accent4">
                  <a:lumMod val="50000"/>
                </a:schemeClr>
              </a:solidFill>
            </a:endParaRPr>
          </a:p>
        </p:txBody>
      </p:sp>
      <p:pic>
        <p:nvPicPr>
          <p:cNvPr id="16386" name="Picture 2" descr="https://dr282zn36sxxg.cloudfront.net/datastreams/f-d%3Ab04238b3843707f372dc2dfa745a8d95b3e57ebd936cea6b3bb29e65%2BIMAGE_THUMB_POSTCARD%2BIMAGE_THUMB_POSTCA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15" y="4203510"/>
            <a:ext cx="7383439" cy="2654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3483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248" y="538619"/>
            <a:ext cx="6488483" cy="5648063"/>
          </a:xfrm>
        </p:spPr>
        <p:txBody>
          <a:bodyPr>
            <a:normAutofit/>
          </a:bodyPr>
          <a:lstStyle/>
          <a:p>
            <a:r>
              <a:rPr lang="en-US" sz="3200" b="1" dirty="0" smtClean="0">
                <a:solidFill>
                  <a:srgbClr val="7030A0"/>
                </a:solidFill>
              </a:rPr>
              <a:t>Complete the Succession Worksheets</a:t>
            </a:r>
          </a:p>
          <a:p>
            <a:r>
              <a:rPr lang="en-US" sz="3200" b="1" dirty="0" smtClean="0">
                <a:solidFill>
                  <a:srgbClr val="00B050"/>
                </a:solidFill>
              </a:rPr>
              <a:t>If you do not finish, they are homework</a:t>
            </a:r>
          </a:p>
          <a:p>
            <a:r>
              <a:rPr lang="en-US" sz="3200" b="1" dirty="0" smtClean="0">
                <a:solidFill>
                  <a:srgbClr val="7030A0"/>
                </a:solidFill>
              </a:rPr>
              <a:t>Bring shoeboxes and make-up assignments next week</a:t>
            </a:r>
          </a:p>
          <a:p>
            <a:r>
              <a:rPr lang="en-US" sz="3200" b="1" dirty="0" smtClean="0">
                <a:solidFill>
                  <a:srgbClr val="7030A0"/>
                </a:solidFill>
              </a:rPr>
              <a:t>Make-up assignments are due by </a:t>
            </a:r>
            <a:r>
              <a:rPr lang="en-US" sz="3200" b="1" u="sng" dirty="0" smtClean="0">
                <a:solidFill>
                  <a:srgbClr val="7030A0"/>
                </a:solidFill>
              </a:rPr>
              <a:t>Friday, October 22</a:t>
            </a:r>
          </a:p>
          <a:p>
            <a:pPr lvl="1"/>
            <a:r>
              <a:rPr lang="en-US" sz="2800" b="1" i="1" u="sng" dirty="0" smtClean="0">
                <a:solidFill>
                  <a:srgbClr val="7030A0"/>
                </a:solidFill>
              </a:rPr>
              <a:t>Absolutely no exceptions if you want the credit!!</a:t>
            </a:r>
            <a:endParaRPr lang="en-US" sz="2800" b="1" i="1" dirty="0">
              <a:solidFill>
                <a:srgbClr val="7030A0"/>
              </a:solidFill>
            </a:endParaRP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22</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6" y="626302"/>
            <a:ext cx="5154752" cy="5291658"/>
          </a:xfrm>
          <a:prstGeom prst="rect">
            <a:avLst/>
          </a:prstGeom>
        </p:spPr>
      </p:pic>
    </p:spTree>
    <p:extLst>
      <p:ext uri="{BB962C8B-B14F-4D97-AF65-F5344CB8AC3E}">
        <p14:creationId xmlns:p14="http://schemas.microsoft.com/office/powerpoint/2010/main" val="323594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60282"/>
            <a:ext cx="9371949" cy="975946"/>
          </a:xfrm>
        </p:spPr>
        <p:txBody>
          <a:bodyPr>
            <a:normAutofit/>
          </a:bodyPr>
          <a:lstStyle/>
          <a:p>
            <a:pPr algn="ctr"/>
            <a:r>
              <a:rPr lang="en-US" sz="4000" b="1" dirty="0" smtClean="0">
                <a:solidFill>
                  <a:srgbClr val="FFC000"/>
                </a:solidFill>
              </a:rPr>
              <a:t>Lesson Guiding Questions</a:t>
            </a:r>
            <a:endParaRPr lang="en-US" sz="4000" b="1" dirty="0">
              <a:solidFill>
                <a:srgbClr val="FFC000"/>
              </a:solidFill>
            </a:endParaRPr>
          </a:p>
        </p:txBody>
      </p:sp>
      <p:sp>
        <p:nvSpPr>
          <p:cNvPr id="3" name="Content Placeholder 2"/>
          <p:cNvSpPr>
            <a:spLocks noGrp="1"/>
          </p:cNvSpPr>
          <p:nvPr>
            <p:ph idx="1"/>
          </p:nvPr>
        </p:nvSpPr>
        <p:spPr>
          <a:xfrm>
            <a:off x="431101" y="1144264"/>
            <a:ext cx="11408802" cy="5485136"/>
          </a:xfrm>
        </p:spPr>
        <p:txBody>
          <a:bodyPr/>
          <a:lstStyle/>
          <a:p>
            <a:pPr marL="457200" lvl="0" indent="-457200">
              <a:buFont typeface="+mj-lt"/>
              <a:buAutoNum type="arabicPeriod"/>
            </a:pPr>
            <a:r>
              <a:rPr lang="en-US" sz="3200" b="1" dirty="0" smtClean="0">
                <a:solidFill>
                  <a:schemeClr val="accent4">
                    <a:lumMod val="50000"/>
                  </a:schemeClr>
                </a:solidFill>
              </a:rPr>
              <a:t>How </a:t>
            </a:r>
            <a:r>
              <a:rPr lang="en-US" sz="3200" b="1" dirty="0">
                <a:solidFill>
                  <a:schemeClr val="accent4">
                    <a:lumMod val="50000"/>
                  </a:schemeClr>
                </a:solidFill>
              </a:rPr>
              <a:t>can we describe the conditions that may cause changes in ecosystems over time</a:t>
            </a:r>
            <a:r>
              <a:rPr lang="en-US" sz="3200" b="1" dirty="0" smtClean="0">
                <a:solidFill>
                  <a:schemeClr val="accent4">
                    <a:lumMod val="50000"/>
                  </a:schemeClr>
                </a:solidFill>
              </a:rPr>
              <a:t>?</a:t>
            </a:r>
          </a:p>
          <a:p>
            <a:pPr marL="457200" lvl="0" indent="-457200">
              <a:buFont typeface="+mj-lt"/>
              <a:buAutoNum type="arabicPeriod"/>
            </a:pPr>
            <a:endParaRPr lang="en-US" sz="3200" b="1" dirty="0">
              <a:solidFill>
                <a:schemeClr val="accent4">
                  <a:lumMod val="50000"/>
                </a:schemeClr>
              </a:solidFill>
            </a:endParaRPr>
          </a:p>
          <a:p>
            <a:pPr marL="457200" lvl="0" indent="-457200">
              <a:buFont typeface="+mj-lt"/>
              <a:buAutoNum type="arabicPeriod"/>
            </a:pPr>
            <a:r>
              <a:rPr lang="en-US" sz="3200" b="1" dirty="0">
                <a:solidFill>
                  <a:schemeClr val="accent4">
                    <a:lumMod val="50000"/>
                  </a:schemeClr>
                </a:solidFill>
              </a:rPr>
              <a:t>How do multiple factors (chemistry, depth, salinity, light, and temperature) affect the distribution and variation of life in aquatic systems?</a:t>
            </a:r>
          </a:p>
          <a:p>
            <a:pPr marL="0" indent="0">
              <a:buNone/>
            </a:pPr>
            <a:endParaRPr lang="en-US" dirty="0"/>
          </a:p>
        </p:txBody>
      </p:sp>
    </p:spTree>
    <p:extLst>
      <p:ext uri="{BB962C8B-B14F-4D97-AF65-F5344CB8AC3E}">
        <p14:creationId xmlns:p14="http://schemas.microsoft.com/office/powerpoint/2010/main" val="420958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10/9-10/15</a:t>
            </a:r>
            <a:endParaRPr lang="en-US" dirty="0"/>
          </a:p>
        </p:txBody>
      </p:sp>
      <p:sp>
        <p:nvSpPr>
          <p:cNvPr id="3" name="Content Placeholder 2"/>
          <p:cNvSpPr>
            <a:spLocks noGrp="1"/>
          </p:cNvSpPr>
          <p:nvPr>
            <p:ph idx="1"/>
          </p:nvPr>
        </p:nvSpPr>
        <p:spPr/>
        <p:txBody>
          <a:bodyPr>
            <a:normAutofit/>
          </a:bodyPr>
          <a:lstStyle/>
          <a:p>
            <a:r>
              <a:rPr lang="en-US" sz="3200" b="1" dirty="0" smtClean="0"/>
              <a:t>The exotic venomous lionfish is native to the Indian and South Pacific Oceans.</a:t>
            </a:r>
          </a:p>
          <a:p>
            <a:pPr lvl="1"/>
            <a:r>
              <a:rPr lang="en-US" sz="2800" b="1" dirty="0" smtClean="0"/>
              <a:t>Tell some possible effects of introducing this species to an area in the Atlantic Ocean.</a:t>
            </a:r>
            <a:endParaRPr lang="en-US" sz="28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4</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49582"/>
            <a:ext cx="3936134" cy="29084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1" y="3949582"/>
            <a:ext cx="4762500" cy="29337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3768" y="3949583"/>
            <a:ext cx="4426864" cy="2908418"/>
          </a:xfrm>
          <a:prstGeom prst="rect">
            <a:avLst/>
          </a:prstGeom>
        </p:spPr>
      </p:pic>
    </p:spTree>
    <p:extLst>
      <p:ext uri="{BB962C8B-B14F-4D97-AF65-F5344CB8AC3E}">
        <p14:creationId xmlns:p14="http://schemas.microsoft.com/office/powerpoint/2010/main" val="3410192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0"/>
            <a:ext cx="9371949" cy="832792"/>
          </a:xfrm>
        </p:spPr>
        <p:txBody>
          <a:bodyPr>
            <a:normAutofit/>
          </a:bodyPr>
          <a:lstStyle/>
          <a:p>
            <a:pPr algn="ctr"/>
            <a:r>
              <a:rPr lang="en-US" sz="4800" b="1" dirty="0" smtClean="0">
                <a:solidFill>
                  <a:srgbClr val="FFC000"/>
                </a:solidFill>
              </a:rPr>
              <a:t>Something to think about:</a:t>
            </a:r>
            <a:endParaRPr lang="en-US" sz="4800" b="1" dirty="0">
              <a:solidFill>
                <a:srgbClr val="FFC000"/>
              </a:solidFill>
            </a:endParaRPr>
          </a:p>
        </p:txBody>
      </p:sp>
      <p:sp>
        <p:nvSpPr>
          <p:cNvPr id="3" name="Content Placeholder 2"/>
          <p:cNvSpPr>
            <a:spLocks noGrp="1"/>
          </p:cNvSpPr>
          <p:nvPr>
            <p:ph idx="1"/>
          </p:nvPr>
        </p:nvSpPr>
        <p:spPr>
          <a:xfrm>
            <a:off x="1410026" y="832792"/>
            <a:ext cx="9371948" cy="4620682"/>
          </a:xfrm>
        </p:spPr>
        <p:txBody>
          <a:bodyPr/>
          <a:lstStyle/>
          <a:p>
            <a:pPr marL="0" indent="0">
              <a:buNone/>
            </a:pPr>
            <a:r>
              <a:rPr lang="en-US" sz="3200" b="1" i="1" dirty="0">
                <a:solidFill>
                  <a:schemeClr val="accent4">
                    <a:lumMod val="50000"/>
                  </a:schemeClr>
                </a:solidFill>
              </a:rPr>
              <a:t>Ecosystems</a:t>
            </a:r>
            <a:r>
              <a:rPr lang="en-US" sz="3200" b="1" dirty="0">
                <a:solidFill>
                  <a:schemeClr val="accent4">
                    <a:lumMod val="50000"/>
                  </a:schemeClr>
                </a:solidFill>
              </a:rPr>
              <a:t> are composed of interacting </a:t>
            </a:r>
            <a:r>
              <a:rPr lang="en-US" sz="3200" b="1" i="1" dirty="0">
                <a:solidFill>
                  <a:schemeClr val="accent4">
                    <a:lumMod val="50000"/>
                  </a:schemeClr>
                </a:solidFill>
              </a:rPr>
              <a:t>populations </a:t>
            </a:r>
            <a:r>
              <a:rPr lang="en-US" sz="3200" b="1" dirty="0">
                <a:solidFill>
                  <a:schemeClr val="accent4">
                    <a:lumMod val="50000"/>
                  </a:schemeClr>
                </a:solidFill>
              </a:rPr>
              <a:t>of organisms along with </a:t>
            </a:r>
            <a:r>
              <a:rPr lang="en-US" sz="3200" b="1" i="1" dirty="0">
                <a:solidFill>
                  <a:schemeClr val="accent4">
                    <a:lumMod val="50000"/>
                  </a:schemeClr>
                </a:solidFill>
              </a:rPr>
              <a:t>abiotic factors</a:t>
            </a:r>
            <a:r>
              <a:rPr lang="en-US" sz="3200" b="1" dirty="0">
                <a:solidFill>
                  <a:schemeClr val="accent4">
                    <a:lumMod val="50000"/>
                  </a:schemeClr>
                </a:solidFill>
              </a:rPr>
              <a:t>.  As these various factors interact with each other, changes can occur which can ultimately result in the changing of the ecosystem.  Species survive because of, and in spite of, interactions with other species.</a:t>
            </a:r>
          </a:p>
          <a:p>
            <a:pPr marL="0" indent="0">
              <a:buNone/>
            </a:pPr>
            <a:endParaRPr lang="en-US"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5</a:t>
            </a:fld>
            <a:endParaRPr lang="en-US"/>
          </a:p>
        </p:txBody>
      </p:sp>
      <p:pic>
        <p:nvPicPr>
          <p:cNvPr id="4098" name="Picture 2" descr="http://www.bio.miami.edu/dana/pix/eco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8772"/>
            <a:ext cx="12192000" cy="327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5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111277"/>
            <a:ext cx="9371949" cy="937858"/>
          </a:xfrm>
        </p:spPr>
        <p:txBody>
          <a:bodyPr>
            <a:normAutofit fontScale="90000"/>
          </a:bodyPr>
          <a:lstStyle/>
          <a:p>
            <a:pPr algn="ctr"/>
            <a:r>
              <a:rPr lang="en-US" sz="4000" b="1" dirty="0" smtClean="0">
                <a:solidFill>
                  <a:srgbClr val="FFC000"/>
                </a:solidFill>
              </a:rPr>
              <a:t>Exponential Growth </a:t>
            </a:r>
            <a:r>
              <a:rPr lang="en-US" sz="4000" b="1" dirty="0" smtClean="0">
                <a:solidFill>
                  <a:srgbClr val="FF0000"/>
                </a:solidFill>
              </a:rPr>
              <a:t>-vs- </a:t>
            </a:r>
            <a:r>
              <a:rPr lang="en-US" sz="4000" b="1" dirty="0" smtClean="0">
                <a:solidFill>
                  <a:srgbClr val="FFC000"/>
                </a:solidFill>
              </a:rPr>
              <a:t>Logistic Growth</a:t>
            </a:r>
            <a:br>
              <a:rPr lang="en-US" sz="4000" b="1" dirty="0" smtClean="0">
                <a:solidFill>
                  <a:srgbClr val="FFC000"/>
                </a:solidFill>
              </a:rPr>
            </a:br>
            <a:r>
              <a:rPr lang="en-US" sz="2700" dirty="0" smtClean="0">
                <a:solidFill>
                  <a:srgbClr val="002060"/>
                </a:solidFill>
              </a:rPr>
              <a:t>pgs. 132-135</a:t>
            </a:r>
            <a:endParaRPr lang="en-US" sz="2700" dirty="0">
              <a:solidFill>
                <a:srgbClr val="002060"/>
              </a:solidFill>
            </a:endParaRPr>
          </a:p>
        </p:txBody>
      </p:sp>
      <p:pic>
        <p:nvPicPr>
          <p:cNvPr id="5122" name="Picture 2" descr="http://3.bp.blogspot.com/-_4pVqGRtLm4/VSQiZRaZK5I/AAAAAAAABXM/n0266GSoiw4/s1600/expgrowth.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8276" y="1049135"/>
            <a:ext cx="10657489" cy="517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2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a:t>
            </a:fld>
            <a:endParaRPr lang="en-US"/>
          </a:p>
        </p:txBody>
      </p:sp>
      <p:pic>
        <p:nvPicPr>
          <p:cNvPr id="9" name="QI2ixJeIxEU"/>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621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Lesson Guiding Question</a:t>
            </a:r>
            <a:endParaRPr lang="en-US" sz="4800" b="1" dirty="0"/>
          </a:p>
        </p:txBody>
      </p:sp>
      <p:sp>
        <p:nvSpPr>
          <p:cNvPr id="3" name="Content Placeholder 2"/>
          <p:cNvSpPr>
            <a:spLocks noGrp="1"/>
          </p:cNvSpPr>
          <p:nvPr>
            <p:ph idx="1"/>
          </p:nvPr>
        </p:nvSpPr>
        <p:spPr>
          <a:xfrm>
            <a:off x="6486523" y="1664603"/>
            <a:ext cx="4864649" cy="4620682"/>
          </a:xfrm>
        </p:spPr>
        <p:txBody>
          <a:bodyPr>
            <a:normAutofit fontScale="92500" lnSpcReduction="20000"/>
          </a:bodyPr>
          <a:lstStyle/>
          <a:p>
            <a:pPr marL="0" indent="0" algn="ctr">
              <a:buNone/>
            </a:pPr>
            <a:r>
              <a:rPr lang="en-US" sz="6000" b="1" dirty="0" smtClean="0">
                <a:solidFill>
                  <a:schemeClr val="accent4">
                    <a:lumMod val="50000"/>
                  </a:schemeClr>
                </a:solidFill>
              </a:rPr>
              <a:t>How can we describe the conditions that may cause changes in ecosystems over time?</a:t>
            </a:r>
          </a:p>
        </p:txBody>
      </p:sp>
      <p:pic>
        <p:nvPicPr>
          <p:cNvPr id="2050" name="Picture 2" descr="http://www3.epa.gov/climatechange/kids/images/scientists-clues-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44" y="1664604"/>
            <a:ext cx="5950495" cy="46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06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AmSfCCg2RBc"/>
          <p:cNvPicPr>
            <a:picLocks noGrp="1" noRot="1" noChangeAspect="1"/>
          </p:cNvPicPr>
          <p:nvPr>
            <p:ph idx="1"/>
            <a:videoFile r:link="rId1"/>
          </p:nvPr>
        </p:nvPicPr>
        <p:blipFill>
          <a:blip r:embed="rId4"/>
          <a:stretch>
            <a:fillRect/>
          </a:stretch>
        </p:blipFill>
        <p:spPr>
          <a:xfrm>
            <a:off x="0" y="0"/>
            <a:ext cx="12192000" cy="6858000"/>
          </a:xfrm>
          <a:prstGeom prst="rect">
            <a:avLst/>
          </a:prstGeom>
          <a:ln>
            <a:noFill/>
          </a:ln>
          <a:effectLst>
            <a:softEdge rad="112500"/>
          </a:effectLst>
        </p:spPr>
      </p:pic>
    </p:spTree>
    <p:extLst>
      <p:ext uri="{BB962C8B-B14F-4D97-AF65-F5344CB8AC3E}">
        <p14:creationId xmlns:p14="http://schemas.microsoft.com/office/powerpoint/2010/main" val="171726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ecology education photo presentation</Template>
  <TotalTime>0</TotalTime>
  <Words>1271</Words>
  <Application>Microsoft Office PowerPoint</Application>
  <PresentationFormat>Widescreen</PresentationFormat>
  <Paragraphs>138</Paragraphs>
  <Slides>22</Slides>
  <Notes>18</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Corbel</vt:lpstr>
      <vt:lpstr>Courier New</vt:lpstr>
      <vt:lpstr>Wingdings</vt:lpstr>
      <vt:lpstr>Ecology 16x9</vt:lpstr>
      <vt:lpstr>Population Biology: Succession</vt:lpstr>
      <vt:lpstr>Standards</vt:lpstr>
      <vt:lpstr>Lesson Guiding Questions</vt:lpstr>
      <vt:lpstr>Do Now       10/9-10/15</vt:lpstr>
      <vt:lpstr>Something to think about:</vt:lpstr>
      <vt:lpstr>Exponential Growth -vs- Logistic Growth pgs. 132-135</vt:lpstr>
      <vt:lpstr>PowerPoint Presentation</vt:lpstr>
      <vt:lpstr>Lesson Guiding Question</vt:lpstr>
      <vt:lpstr>PowerPoint Presentation</vt:lpstr>
      <vt:lpstr>PowerPoint Presentation</vt:lpstr>
      <vt:lpstr>PowerPoint Presentation</vt:lpstr>
      <vt:lpstr>Primary Succession pg. 106</vt:lpstr>
      <vt:lpstr>Secondary Succession pg. 107</vt:lpstr>
      <vt:lpstr>Primary vs. Secondary Succession pg. 106</vt:lpstr>
      <vt:lpstr>PowerPoint Presentation</vt:lpstr>
      <vt:lpstr>Lesson Guiding Question</vt:lpstr>
      <vt:lpstr>What factors affect life in aquatic ecosystems? Pg. 117-118</vt:lpstr>
      <vt:lpstr>Distribution and Variation of Aquatic Life pg. 117-121</vt:lpstr>
      <vt:lpstr>Water Depth pg. 117</vt:lpstr>
      <vt:lpstr>Water Depth cont… pg. 117</vt:lpstr>
      <vt:lpstr>Aquatic Temperature pg. 118</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2015-10-02T14:17:35Z</dcterms:created>
  <dcterms:modified xsi:type="dcterms:W3CDTF">2015-10-09T13:43:09Z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