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303" r:id="rId4"/>
    <p:sldId id="259" r:id="rId5"/>
    <p:sldId id="260" r:id="rId6"/>
    <p:sldId id="265" r:id="rId7"/>
    <p:sldId id="263" r:id="rId8"/>
    <p:sldId id="301" r:id="rId9"/>
    <p:sldId id="324" r:id="rId10"/>
    <p:sldId id="325" r:id="rId11"/>
    <p:sldId id="282" r:id="rId12"/>
    <p:sldId id="321" r:id="rId13"/>
    <p:sldId id="322" r:id="rId14"/>
    <p:sldId id="323" r:id="rId15"/>
    <p:sldId id="270" r:id="rId16"/>
    <p:sldId id="271" r:id="rId17"/>
    <p:sldId id="272" r:id="rId18"/>
    <p:sldId id="273" r:id="rId19"/>
    <p:sldId id="275" r:id="rId20"/>
    <p:sldId id="281" r:id="rId21"/>
    <p:sldId id="283" r:id="rId22"/>
    <p:sldId id="292" r:id="rId23"/>
    <p:sldId id="285" r:id="rId24"/>
    <p:sldId id="291" r:id="rId25"/>
    <p:sldId id="298" r:id="rId26"/>
    <p:sldId id="300" r:id="rId27"/>
  </p:sldIdLst>
  <p:sldSz cx="12192000" cy="6858000"/>
  <p:notesSz cx="9309100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77425" autoAdjust="0"/>
  </p:normalViewPr>
  <p:slideViewPr>
    <p:cSldViewPr>
      <p:cViewPr varScale="1">
        <p:scale>
          <a:sx n="71" d="100"/>
          <a:sy n="71" d="100"/>
        </p:scale>
        <p:origin x="87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6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04" cy="3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193" y="0"/>
            <a:ext cx="4033804" cy="3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6148"/>
            <a:ext cx="4033804" cy="3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193" y="6606148"/>
            <a:ext cx="4033804" cy="3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D82B9D-5ECA-4D20-874A-B0B3E1E34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93" y="0"/>
            <a:ext cx="4033804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F54048-C69C-4A0B-A9AE-0E0A796A997B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522288"/>
            <a:ext cx="4635500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70" y="3303074"/>
            <a:ext cx="7448963" cy="312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6148"/>
            <a:ext cx="4033804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93" y="6606148"/>
            <a:ext cx="4033804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3FF22E-DA92-416B-B3A5-CAF967CE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7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8DE81-8663-4684-92CF-94F8B2B9858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0A897-F888-45D2-B3C7-79F935E6905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43A0D-EE09-4569-AC5A-13670A16905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9F04A-0A96-49C4-90F0-677DA5C23B3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The largest arteries are about as thick as a thumb.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B883CE-DBF0-4E39-AB0A-267533DDC8B5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06BED-D185-4CAA-8533-7840613872A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2228D-45CA-40A4-9384-5864FC506EF7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200" dirty="0" smtClean="0"/>
              <a:t>Medical workers can measure blood pressure with a device called sphygmomanometer. If blood pressure is too high, medical problems may result.</a:t>
            </a:r>
          </a:p>
          <a:p>
            <a:pPr eaLnBrk="1" hangingPunct="1">
              <a:defRPr/>
            </a:pPr>
            <a:r>
              <a:rPr lang="en-US" sz="1200" dirty="0" smtClean="0"/>
              <a:t>People with hypertension are more likely to develop coronary heart disease and to suffer from other cardiovascular diseases.</a:t>
            </a:r>
          </a:p>
          <a:p>
            <a:pPr eaLnBrk="1" hangingPunct="1">
              <a:defRPr/>
            </a:pPr>
            <a:r>
              <a:rPr lang="en-US" sz="1200" dirty="0" smtClean="0"/>
              <a:t>Hypertension increases the risk of a heart attack and stroke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7CDF1-441B-40B5-B434-B5743BF493DE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4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60C39-C01E-46F9-A18E-A7E884EF6A7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00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9E60F6-6B8A-4B12-BF2F-0E7BA30645CF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4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KEEP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15FC0-AAE9-46DF-BD92-FD3DE1DD13A7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522288"/>
            <a:ext cx="4635500" cy="2608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FF22E-DA92-416B-B3A5-CAF967CE9D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7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0BBEE-C8DD-4F9B-AAE0-742D8F91C9FE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4D1FA-342D-4310-ACD5-A3045F5B5FCD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80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522288"/>
            <a:ext cx="4635500" cy="2608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FF22E-DA92-416B-B3A5-CAF967CE9D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6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522288"/>
            <a:ext cx="4635500" cy="2608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FF22E-DA92-416B-B3A5-CAF967CE9D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9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522288"/>
            <a:ext cx="4635500" cy="2608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FF22E-DA92-416B-B3A5-CAF967CE9D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A13D0-02B2-40AF-BBB6-5BADF5CF3A1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Show actual heart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3C401-AEF4-4D45-8655-1C12D147835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93CA1-4C7C-4349-BE68-80FF72DA0EA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4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Right atrium receives Deoxygenated</a:t>
            </a:r>
            <a:r>
              <a:rPr lang="en-US" baseline="0" dirty="0" smtClean="0"/>
              <a:t> blood from the body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4 pumps in one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1190-C222-4905-A4F6-99395966677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Right atrium </a:t>
            </a:r>
            <a:r>
              <a:rPr lang="en-US" dirty="0" err="1" smtClean="0"/>
              <a:t>recieves</a:t>
            </a:r>
            <a:r>
              <a:rPr lang="en-US" dirty="0" smtClean="0"/>
              <a:t> Deoxygenated</a:t>
            </a:r>
            <a:r>
              <a:rPr lang="en-US" baseline="0" dirty="0" smtClean="0"/>
              <a:t> blood from the body</a:t>
            </a:r>
          </a:p>
          <a:p>
            <a:pPr>
              <a:spcBef>
                <a:spcPct val="0"/>
              </a:spcBef>
            </a:pPr>
            <a:r>
              <a:rPr lang="en-US" baseline="0" smtClean="0"/>
              <a:t>4 pumps in one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1190-C222-4905-A4F6-99395966677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6800" y="522288"/>
            <a:ext cx="4635500" cy="2608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 THE</a:t>
            </a:r>
            <a:r>
              <a:rPr lang="en-US" baseline="0" dirty="0" smtClean="0"/>
              <a:t> WE DO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D6FC2-1E8E-4A9D-B56D-D30458A1CBB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43E33-F4F9-48B5-A86D-424A22E1B7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7A035-C8FD-439F-9829-43053F075A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AAFB-F3FE-4E73-957D-22B68377E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8325-785D-48C2-B3DA-0DBA9E3A7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B791-6AD7-4B96-9450-0C929E00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BF0B-4DA5-4CC3-AA19-BFED2D9F3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6DB8-4AB5-4F1D-9920-C02928D29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8DA2E-114D-4AB9-993A-1B7F52DE28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82469-46D7-46F4-95A8-8D4C380D0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5194A-7E44-4F19-B993-2C7C56230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E7AA7-701D-4AA5-9594-33A47B944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967DD-4D68-4C94-9A60-E71E876E2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4F69A-A72A-49B8-A25D-2D760804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A78B3-D3A1-459B-B7C7-9660CAD71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pPr>
              <a:defRPr/>
            </a:pPr>
            <a:fld id="{5AA4F9E7-8DC4-4B37-A75F-4CCE518CA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14E42AB7-1AC4-4C8C-842F-5C0854EE9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i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962" y="304800"/>
            <a:ext cx="3116876" cy="39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225492"/>
            <a:ext cx="10668000" cy="16733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Cardiovascular/Circulatory </a:t>
            </a:r>
            <a:r>
              <a:rPr lang="en-US" sz="6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181600"/>
            <a:ext cx="8077200" cy="149961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sz="54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5400" b="1" dirty="0">
                <a:solidFill>
                  <a:schemeClr val="accent1"/>
                </a:solidFill>
              </a:rPr>
              <a:t>2015-2016</a:t>
            </a:r>
          </a:p>
          <a:p>
            <a:pPr eaLnBrk="1" hangingPunct="1"/>
            <a:r>
              <a:rPr lang="en-US" sz="5400" b="1" dirty="0">
                <a:solidFill>
                  <a:schemeClr val="accent1"/>
                </a:solidFill>
              </a:rPr>
              <a:t>Ms. McCabe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Circulation Through the Heart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6248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CC3300"/>
                </a:solidFill>
              </a:rPr>
              <a:t>The pulmonary veins transport the newly oxygenated blood from the lungs back to the heart.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CC3300"/>
                </a:solidFill>
              </a:rPr>
              <a:t>The left atrium receives oxygen-rich blood and pump it to the next chamber.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CC3300"/>
                </a:solidFill>
              </a:rPr>
              <a:t>The left ventricle is the final chamber through which blood flows.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CC3300"/>
                </a:solidFill>
              </a:rPr>
              <a:t>The aorta pumps blood rich in O</a:t>
            </a:r>
            <a:r>
              <a:rPr lang="en-US" sz="2800" baseline="-14000" dirty="0">
                <a:solidFill>
                  <a:srgbClr val="CC3300"/>
                </a:solidFill>
              </a:rPr>
              <a:t>2</a:t>
            </a:r>
            <a:r>
              <a:rPr lang="en-US" sz="2800" dirty="0">
                <a:solidFill>
                  <a:srgbClr val="CC3300"/>
                </a:solidFill>
              </a:rPr>
              <a:t> to both sides of the body.</a:t>
            </a:r>
          </a:p>
        </p:txBody>
      </p:sp>
      <p:pic>
        <p:nvPicPr>
          <p:cNvPr id="18434" name="Picture 2" descr="heartmovi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981200"/>
            <a:ext cx="4343400" cy="391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Heartbeat?</a:t>
            </a:r>
          </a:p>
        </p:txBody>
      </p:sp>
      <p:pic>
        <p:nvPicPr>
          <p:cNvPr id="12292" name="Picture 8" descr="lounge_peop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588210"/>
            <a:ext cx="3505200" cy="3517190"/>
          </a:xfrm>
          <a:noFill/>
        </p:spPr>
      </p:pic>
      <p:pic>
        <p:nvPicPr>
          <p:cNvPr id="12293" name="Picture 9" descr="can_i_work_out_with_sore_muscles_3062_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1524000"/>
            <a:ext cx="3581400" cy="3581400"/>
          </a:xfrm>
          <a:noFill/>
        </p:spPr>
      </p:pic>
      <p:sp>
        <p:nvSpPr>
          <p:cNvPr id="122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0" y="5257800"/>
            <a:ext cx="9144000" cy="1600200"/>
          </a:xfrm>
        </p:spPr>
        <p:txBody>
          <a:bodyPr/>
          <a:lstStyle/>
          <a:p>
            <a:pPr eaLnBrk="1" hangingPunct="1"/>
            <a:r>
              <a:rPr lang="en-US" sz="2800" b="1" dirty="0"/>
              <a:t>When you are sitting still, your heart pumps about 5 L of blood each time.</a:t>
            </a:r>
          </a:p>
          <a:p>
            <a:pPr eaLnBrk="1" hangingPunct="1"/>
            <a:r>
              <a:rPr lang="en-US" sz="2800" b="1" dirty="0"/>
              <a:t>When you are active, your heart pumps up to 35 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685" y="242222"/>
            <a:ext cx="4665143" cy="607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333" y="165584"/>
            <a:ext cx="4731668" cy="60672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2222"/>
            <a:ext cx="4542590" cy="617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590" y="260534"/>
            <a:ext cx="4730902" cy="61549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714" y="-14097"/>
            <a:ext cx="5140193" cy="69728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0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2019300"/>
            <a:ext cx="5450013" cy="4038600"/>
          </a:xfrm>
          <a:ln w="57150">
            <a:solidFill>
              <a:srgbClr val="FF33CC"/>
            </a:solidFill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Vessels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9530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2800" dirty="0"/>
              <a:t>As blood flows through the circulatory system, it moves through three types of blood vessels:</a:t>
            </a:r>
          </a:p>
          <a:p>
            <a:pPr marL="1031875" lvl="1" indent="-45720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33CC"/>
                </a:solidFill>
              </a:rPr>
              <a:t>Arteries</a:t>
            </a:r>
          </a:p>
          <a:p>
            <a:pPr marL="1031875" lvl="1" indent="-45720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33CC"/>
                </a:solidFill>
              </a:rPr>
              <a:t>Capillaries</a:t>
            </a:r>
          </a:p>
          <a:p>
            <a:pPr marL="1031875" lvl="1" indent="-45720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33CC"/>
                </a:solidFill>
              </a:rPr>
              <a:t>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rt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176" t="3988" r="10961" b="6128"/>
          <a:stretch>
            <a:fillRect/>
          </a:stretch>
        </p:blipFill>
        <p:spPr>
          <a:xfrm>
            <a:off x="7010400" y="1828800"/>
            <a:ext cx="3581400" cy="3352800"/>
          </a:xfr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arteries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10363200" cy="5181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Large, tough,  and highly elastic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thick walls </a:t>
            </a:r>
            <a:r>
              <a:rPr lang="en-US" sz="2800" dirty="0"/>
              <a:t>that help them </a:t>
            </a:r>
            <a:br>
              <a:rPr lang="en-US" sz="2800" dirty="0"/>
            </a:br>
            <a:r>
              <a:rPr lang="en-US" sz="2800" dirty="0"/>
              <a:t>withstand the powerful pressure </a:t>
            </a:r>
            <a:br>
              <a:rPr lang="en-US" sz="2800" dirty="0"/>
            </a:br>
            <a:r>
              <a:rPr lang="en-US" sz="2800" dirty="0"/>
              <a:t>produced when the heart contracts.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blood </a:t>
            </a:r>
            <a:r>
              <a:rPr lang="en-US" sz="28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AWAY from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</a:t>
            </a:r>
            <a:r>
              <a:rPr lang="en-US" sz="2800" dirty="0"/>
              <a:t>to the tissues of the body.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/>
              <a:t>Except for the pulmonary arteries,</a:t>
            </a:r>
            <a:br>
              <a:rPr lang="en-US" sz="2800" dirty="0"/>
            </a:br>
            <a:r>
              <a:rPr lang="en-US" sz="2800" dirty="0"/>
              <a:t>all arteries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oxygen-rich blood</a:t>
            </a:r>
            <a:r>
              <a:rPr lang="en-US" sz="2800" dirty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aorta </a:t>
            </a:r>
            <a:r>
              <a:rPr lang="en-US" sz="2800" dirty="0"/>
              <a:t>is the first of a series of blood vessels that carry the blood on its round trip around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un04F08Capillary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4670" y="2133600"/>
            <a:ext cx="5523330" cy="3124200"/>
          </a:xfr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2296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capillaries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9982200" cy="5181600"/>
          </a:xfrm>
        </p:spPr>
        <p:txBody>
          <a:bodyPr>
            <a:noAutofit/>
          </a:bodyPr>
          <a:lstStyle/>
          <a:p>
            <a:pPr marL="576263" indent="-4572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 are one cell thick</a:t>
            </a:r>
            <a:r>
              <a:rPr lang="en-US" sz="2800" u="sng" dirty="0">
                <a:solidFill>
                  <a:srgbClr val="FF33CC"/>
                </a:solidFill>
              </a:rPr>
              <a:t>. </a:t>
            </a:r>
          </a:p>
          <a:p>
            <a:pPr marL="576263" indent="-4572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Smallest</a:t>
            </a:r>
            <a:r>
              <a:rPr lang="en-US" sz="2800" u="sng" dirty="0">
                <a:solidFill>
                  <a:srgbClr val="FF33CC"/>
                </a:solidFill>
              </a:rPr>
              <a:t>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blood vessels</a:t>
            </a:r>
            <a:r>
              <a:rPr lang="en-US" sz="2800" u="sng" dirty="0">
                <a:solidFill>
                  <a:srgbClr val="FF33CC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Most are so narrow that blood </a:t>
            </a:r>
            <a:br>
              <a:rPr lang="en-US" dirty="0" smtClean="0"/>
            </a:br>
            <a:r>
              <a:rPr lang="en-US" dirty="0" smtClean="0"/>
              <a:t>cells must pass </a:t>
            </a:r>
            <a:br>
              <a:rPr lang="en-US" dirty="0" smtClean="0"/>
            </a:br>
            <a:r>
              <a:rPr lang="en-US" dirty="0" smtClean="0"/>
              <a:t>through them in </a:t>
            </a:r>
            <a:br>
              <a:rPr lang="en-US" dirty="0" smtClean="0"/>
            </a:br>
            <a:r>
              <a:rPr lang="en-US" dirty="0" smtClean="0"/>
              <a:t>single file.</a:t>
            </a:r>
          </a:p>
          <a:p>
            <a:pPr marL="576263" indent="-4572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nutrients and </a:t>
            </a:r>
            <a:b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to the tissues </a:t>
            </a:r>
          </a:p>
          <a:p>
            <a:pPr marL="576263" indent="-457200"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  carbon dioxide and other waste from the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veins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101346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blood to the heart</a:t>
            </a:r>
            <a:r>
              <a:rPr lang="en-US" sz="2800" u="sng" dirty="0">
                <a:solidFill>
                  <a:srgbClr val="FF33CC"/>
                </a:solidFill>
              </a:rPr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/>
              <a:t>As with arteries, the </a:t>
            </a:r>
            <a:r>
              <a:rPr lang="en-US" sz="2800" b="1" u="sng" dirty="0">
                <a:solidFill>
                  <a:srgbClr val="FF33CC"/>
                </a:solidFill>
              </a:rPr>
              <a:t>thin </a:t>
            </a:r>
            <a:r>
              <a:rPr lang="en-US" sz="2800" b="1" u="sng" dirty="0" smtClean="0">
                <a:solidFill>
                  <a:srgbClr val="FF33CC"/>
                </a:solidFill>
              </a:rPr>
              <a:t>walls</a:t>
            </a:r>
            <a:r>
              <a:rPr lang="en-US" sz="2800" dirty="0" smtClean="0"/>
              <a:t> </a:t>
            </a:r>
            <a:r>
              <a:rPr lang="en-US" sz="2800" dirty="0"/>
              <a:t>of veins contain </a:t>
            </a:r>
            <a:r>
              <a:rPr lang="en-US" sz="2800" dirty="0" smtClean="0"/>
              <a:t>connective </a:t>
            </a:r>
            <a:r>
              <a:rPr lang="en-US" sz="2800" dirty="0"/>
              <a:t>tissue and </a:t>
            </a:r>
            <a:r>
              <a:rPr lang="en-US" sz="2800" dirty="0" smtClean="0"/>
              <a:t>smooth </a:t>
            </a:r>
            <a:r>
              <a:rPr lang="en-US" sz="2800" dirty="0"/>
              <a:t>muscle.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/>
              <a:t>Large veins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valves </a:t>
            </a:r>
            <a:b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keep blood moving </a:t>
            </a:r>
            <a:b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5" descr="ve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5013" y="3048000"/>
            <a:ext cx="426576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blood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ressure?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7315200" cy="5334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When the heart contracts, it produces a wave of fluid pressure in the arteries.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 is the force of </a:t>
            </a:r>
            <a:b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on the arteries’ walls.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/>
              <a:t>Several </a:t>
            </a:r>
            <a:r>
              <a:rPr lang="en-US" sz="2800" b="1" u="sng" dirty="0">
                <a:solidFill>
                  <a:srgbClr val="FF33CC"/>
                </a:solidFill>
              </a:rPr>
              <a:t>factors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may affect</a:t>
            </a:r>
            <a:br>
              <a:rPr lang="en-US" sz="2800" dirty="0"/>
            </a:br>
            <a:r>
              <a:rPr lang="en-US" sz="2800" dirty="0"/>
              <a:t>blood pressure.</a:t>
            </a:r>
          </a:p>
          <a:p>
            <a:pPr marL="1033463" lvl="1" indent="-390525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Exercise</a:t>
            </a:r>
          </a:p>
          <a:p>
            <a:pPr marL="1033463" lvl="1" indent="-390525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Nutrition</a:t>
            </a:r>
          </a:p>
          <a:p>
            <a:pPr marL="1033463" lvl="1" indent="-390525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Stress</a:t>
            </a:r>
          </a:p>
          <a:p>
            <a:pPr marL="1033463" lvl="1" indent="-390525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Smoking and Alcohol</a:t>
            </a:r>
          </a:p>
          <a:p>
            <a:pPr marL="1033463" lvl="1" indent="-390525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Genetics</a:t>
            </a:r>
          </a:p>
        </p:txBody>
      </p:sp>
      <p:pic>
        <p:nvPicPr>
          <p:cNvPr id="6" name="Content Placeholder 5" descr="blood-pressur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86600" y="2057400"/>
            <a:ext cx="3570644" cy="4602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LEARNING TODAY?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</a:rPr>
              <a:t>SC.912.L.14.36: </a:t>
            </a:r>
          </a:p>
          <a:p>
            <a:pPr>
              <a:buNone/>
            </a:pPr>
            <a:r>
              <a:rPr lang="en-US" sz="3200" b="1" u="sng" dirty="0" smtClean="0">
                <a:solidFill>
                  <a:srgbClr val="7030A0"/>
                </a:solidFill>
              </a:rPr>
              <a:t>Describe the factors affecting blood flow through the cardiovascular system.  </a:t>
            </a:r>
            <a:endParaRPr lang="en-US" sz="3200" b="1" u="sng" dirty="0">
              <a:solidFill>
                <a:srgbClr val="7030A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Identify and investigate the general functions of the circulatory system.</a:t>
            </a:r>
          </a:p>
          <a:p>
            <a:pPr lvl="0"/>
            <a:r>
              <a:rPr lang="en-US" dirty="0" smtClean="0"/>
              <a:t>Describe the structure of the heart and explain how it pumps blood through the body.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96858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9634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common diseases of the circulatory system?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10058400" cy="5105400"/>
          </a:xfrm>
        </p:spPr>
        <p:txBody>
          <a:bodyPr>
            <a:normAutofit/>
          </a:bodyPr>
          <a:lstStyle/>
          <a:p>
            <a:pPr marL="576263" indent="-457200">
              <a:lnSpc>
                <a:spcPct val="9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diseases are diseases of the heart and blood vessels.</a:t>
            </a:r>
          </a:p>
          <a:p>
            <a:pPr marL="914400" lvl="1" indent="-457200">
              <a:lnSpc>
                <a:spcPct val="9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dirty="0" smtClean="0"/>
              <a:t>Leading cause of </a:t>
            </a:r>
            <a:br>
              <a:rPr lang="en-US" dirty="0" smtClean="0"/>
            </a:br>
            <a:r>
              <a:rPr lang="en-US" dirty="0" smtClean="0"/>
              <a:t>death in the United </a:t>
            </a:r>
            <a:br>
              <a:rPr lang="en-US" dirty="0" smtClean="0"/>
            </a:br>
            <a:r>
              <a:rPr lang="en-US" dirty="0" smtClean="0"/>
              <a:t>States, claiming </a:t>
            </a:r>
            <a:br>
              <a:rPr lang="en-US" dirty="0" smtClean="0"/>
            </a:br>
            <a:r>
              <a:rPr lang="en-US" dirty="0" smtClean="0"/>
              <a:t>about 1,000,000 </a:t>
            </a:r>
            <a:br>
              <a:rPr lang="en-US" dirty="0" smtClean="0"/>
            </a:br>
            <a:r>
              <a:rPr lang="en-US" dirty="0" smtClean="0"/>
              <a:t>lives every year.</a:t>
            </a:r>
          </a:p>
          <a:p>
            <a:pPr marL="576263" indent="-457200">
              <a:lnSpc>
                <a:spcPct val="9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2800" dirty="0"/>
              <a:t>Cardiovascular </a:t>
            </a:r>
            <a:br>
              <a:rPr lang="en-US" sz="2800" dirty="0"/>
            </a:br>
            <a:r>
              <a:rPr lang="en-US" sz="2800" dirty="0"/>
              <a:t>diseases develop </a:t>
            </a:r>
            <a:br>
              <a:rPr lang="en-US" sz="2800" dirty="0"/>
            </a:br>
            <a:r>
              <a:rPr lang="en-US" sz="2800" dirty="0"/>
              <a:t>gradually, so </a:t>
            </a:r>
            <a:br>
              <a:rPr lang="en-US" sz="2800" dirty="0"/>
            </a:br>
            <a:r>
              <a:rPr lang="en-US" sz="2800" dirty="0"/>
              <a:t>their symptoms may </a:t>
            </a:r>
            <a:br>
              <a:rPr lang="en-US" sz="2800" dirty="0"/>
            </a:br>
            <a:r>
              <a:rPr lang="en-US" sz="2800" dirty="0"/>
              <a:t>not appear for decades.</a:t>
            </a:r>
          </a:p>
        </p:txBody>
      </p:sp>
      <p:pic>
        <p:nvPicPr>
          <p:cNvPr id="6" name="Content Placeholder 5" descr="cardiovascular-disea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11308" y="2510632"/>
            <a:ext cx="4780492" cy="35853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common diseases of the circulatory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506200" cy="5105400"/>
          </a:xfrm>
        </p:spPr>
        <p:txBody>
          <a:bodyPr>
            <a:normAutofit lnSpcReduction="10000"/>
          </a:bodyPr>
          <a:lstStyle/>
          <a:p>
            <a:pPr marL="576263" indent="-457200">
              <a:lnSpc>
                <a:spcPct val="12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rgbClr val="FF33CC"/>
                </a:solidFill>
              </a:rPr>
              <a:t>High blood pressure, or </a:t>
            </a:r>
            <a:r>
              <a:rPr lang="en-US" sz="28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hypertension</a:t>
            </a:r>
            <a:r>
              <a:rPr lang="en-US" sz="2800" b="1" u="sng" dirty="0">
                <a:solidFill>
                  <a:srgbClr val="FF33CC"/>
                </a:solidFill>
              </a:rPr>
              <a:t>, forces the heart to work harder, which may weaken or damage the heart muscle and blood vessels.</a:t>
            </a:r>
          </a:p>
          <a:p>
            <a:pPr marL="576263" indent="-457200">
              <a:lnSpc>
                <a:spcPct val="12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2800" dirty="0"/>
              <a:t>The most common arterial disease, and the one which is most often a contributory cause of death, particularly in old people, is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arteriosclerosis</a:t>
            </a:r>
            <a:r>
              <a:rPr lang="en-US" sz="2800" dirty="0"/>
              <a:t>, known popularly as hardening of the arteries.</a:t>
            </a:r>
          </a:p>
          <a:p>
            <a:pPr marL="576263" indent="-457200">
              <a:lnSpc>
                <a:spcPct val="120000"/>
              </a:lnSpc>
              <a:buSzPct val="100000"/>
              <a:buFont typeface="Wingdings" pitchFamily="2" charset="2"/>
              <a:buChar char="q"/>
              <a:defRPr/>
            </a:pPr>
            <a:r>
              <a:rPr lang="en-US" sz="2800" dirty="0"/>
              <a:t>The hardening usually is preceded by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atherosclerosis</a:t>
            </a:r>
            <a:r>
              <a:rPr lang="en-US" sz="2800" dirty="0"/>
              <a:t>, an accumulation of fatty deposits, or plaque,  on the inner lining of the arterial wall.</a:t>
            </a:r>
          </a:p>
          <a:p>
            <a:pPr marL="1150938" lvl="1" indent="-388938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dirty="0" smtClean="0"/>
              <a:t>The deposits </a:t>
            </a:r>
            <a:r>
              <a:rPr lang="en-US" b="1" dirty="0" smtClean="0"/>
              <a:t>reduce the normal flow of the blood</a:t>
            </a:r>
            <a:r>
              <a:rPr lang="en-US" dirty="0" smtClean="0"/>
              <a:t> through the artery.</a:t>
            </a:r>
          </a:p>
          <a:p>
            <a:pPr marL="1150938" lvl="1" indent="-388938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dirty="0"/>
              <a:t>One of the substances associated with atherosclerosis is cholesterol.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DO BLOOD CLOTS FORM?</a:t>
            </a:r>
          </a:p>
        </p:txBody>
      </p:sp>
      <p:pic>
        <p:nvPicPr>
          <p:cNvPr id="30723" name="Picture 5" descr="Heart_atta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0"/>
            <a:ext cx="6172200" cy="4352686"/>
          </a:xfrm>
          <a:noFill/>
        </p:spPr>
      </p:pic>
      <p:pic>
        <p:nvPicPr>
          <p:cNvPr id="30724" name="Picture 7" descr="nr5516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86034" y="2514600"/>
            <a:ext cx="6192519" cy="40386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does a Heart Attack happen?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6172200" cy="50292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FF33CC"/>
                </a:solidFill>
              </a:rPr>
              <a:t>If one of the coronary arteries becomes blocked, part of the heart muscle may begin to die from a lack of oxygen.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FF33CC"/>
                </a:solidFill>
              </a:rPr>
              <a:t>If enough muscle is damaged</a:t>
            </a:r>
            <a:r>
              <a:rPr lang="en-US" sz="2800" dirty="0"/>
              <a:t>, a condition known as a heart attack occurs.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/>
              <a:t>Symptoms include nausea, shortness of breath, and severe, crushing chest pain.</a:t>
            </a:r>
          </a:p>
        </p:txBody>
      </p:sp>
      <p:pic>
        <p:nvPicPr>
          <p:cNvPr id="34820" name="Picture 6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1" y="1902312"/>
            <a:ext cx="4360863" cy="4727089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causes a Stroke?</a:t>
            </a:r>
          </a:p>
        </p:txBody>
      </p:sp>
      <p:pic>
        <p:nvPicPr>
          <p:cNvPr id="35843" name="Picture 8" descr="stroke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1" y="3829494"/>
            <a:ext cx="4873131" cy="2952306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828800"/>
            <a:ext cx="1143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>
                <a:solidFill>
                  <a:srgbClr val="FF33CC"/>
                </a:solidFill>
              </a:rPr>
              <a:t>If a blood clot gets free and gets stuck in one of the blood vessels leading to the brain</a:t>
            </a:r>
            <a:r>
              <a:rPr lang="en-US" sz="2800" dirty="0"/>
              <a:t>, the brain cells served by the particular blood vessel gradually die from oxygen starvation, and brain function in that region may be lost.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This condition is known as a stroke and may cause paralysis, loss of the ability to speak, and even death.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Activity: </a:t>
            </a:r>
            <a:br>
              <a:rPr lang="en-US" dirty="0" smtClean="0"/>
            </a:br>
            <a:r>
              <a:rPr lang="en-US" dirty="0" smtClean="0"/>
              <a:t>Heart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752600"/>
            <a:ext cx="11430000" cy="5105400"/>
          </a:xfrm>
        </p:spPr>
        <p:txBody>
          <a:bodyPr>
            <a:no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3600" dirty="0"/>
              <a:t>Get a </a:t>
            </a:r>
            <a:r>
              <a:rPr lang="en-US" sz="3600" u="sng" dirty="0">
                <a:solidFill>
                  <a:srgbClr val="FF0000"/>
                </a:solidFill>
              </a:rPr>
              <a:t>Heart Diagram</a:t>
            </a:r>
            <a:r>
              <a:rPr lang="en-US" sz="3600" dirty="0" smtClean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Cut in half.</a:t>
            </a:r>
            <a:endParaRPr lang="en-US" sz="3600" dirty="0"/>
          </a:p>
          <a:p>
            <a:pPr marL="633222" indent="-514350">
              <a:buFont typeface="+mj-lt"/>
              <a:buAutoNum type="arabicPeriod"/>
            </a:pPr>
            <a:r>
              <a:rPr lang="en-US" sz="3600" dirty="0"/>
              <a:t>With one partner, </a:t>
            </a:r>
            <a:r>
              <a:rPr lang="en-US" sz="3600" dirty="0">
                <a:solidFill>
                  <a:srgbClr val="FF0000"/>
                </a:solidFill>
              </a:rPr>
              <a:t>locate the structure and place the function with </a:t>
            </a:r>
            <a:r>
              <a:rPr lang="en-US" sz="3600" dirty="0" smtClean="0">
                <a:solidFill>
                  <a:srgbClr val="FF0000"/>
                </a:solidFill>
              </a:rPr>
              <a:t>it using pg. 949 in your book</a:t>
            </a:r>
            <a:r>
              <a:rPr lang="en-US" sz="3600" dirty="0" smtClean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Check answers &amp; color.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Glue/tape into your blank page for the body book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152400" y="1752600"/>
            <a:ext cx="11430000" cy="5105400"/>
          </a:xfrm>
        </p:spPr>
        <p:txBody>
          <a:bodyPr>
            <a:no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3600" dirty="0"/>
              <a:t>Get a </a:t>
            </a:r>
            <a:r>
              <a:rPr lang="en-US" sz="3600" u="sng" dirty="0" smtClean="0">
                <a:solidFill>
                  <a:srgbClr val="FF0000"/>
                </a:solidFill>
              </a:rPr>
              <a:t>Homework: Factors Affecting Blood Flow WS.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Complete with Chapter 33 and other internet sources.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3600" dirty="0" smtClean="0"/>
              <a:t>Due next class.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yocar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1" y="1676400"/>
            <a:ext cx="2700271" cy="2819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essential vocabulary?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Atrium </a:t>
            </a:r>
            <a:r>
              <a:rPr lang="en-US" dirty="0" smtClean="0"/>
              <a:t>(</a:t>
            </a:r>
            <a:r>
              <a:rPr lang="en-US" dirty="0" err="1" smtClean="0"/>
              <a:t>aurícula</a:t>
            </a:r>
            <a:r>
              <a:rPr lang="en-US" dirty="0" smtClean="0"/>
              <a:t>): </a:t>
            </a:r>
          </a:p>
          <a:p>
            <a:pPr>
              <a:buNone/>
            </a:pPr>
            <a:r>
              <a:rPr lang="en-US" dirty="0" smtClean="0"/>
              <a:t>	Upper chamber of the heart that receives blood from the rest of the body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Pulmonary</a:t>
            </a:r>
            <a:r>
              <a:rPr lang="en-US" dirty="0" smtClean="0"/>
              <a:t> (</a:t>
            </a:r>
            <a:r>
              <a:rPr lang="en-US" dirty="0" err="1" smtClean="0"/>
              <a:t>poumon</a:t>
            </a:r>
            <a:r>
              <a:rPr lang="en-US" dirty="0" smtClean="0"/>
              <a:t> or </a:t>
            </a:r>
            <a:r>
              <a:rPr lang="en-US" dirty="0" err="1" smtClean="0"/>
              <a:t>pulmon</a:t>
            </a:r>
            <a:r>
              <a:rPr lang="en-US" dirty="0" smtClean="0"/>
              <a:t>): </a:t>
            </a:r>
          </a:p>
          <a:p>
            <a:pPr>
              <a:buNone/>
            </a:pPr>
            <a:r>
              <a:rPr lang="en-US" dirty="0" smtClean="0"/>
              <a:t>	Refers to the lungs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Systemic</a:t>
            </a:r>
            <a:r>
              <a:rPr lang="en-US" dirty="0" smtClean="0"/>
              <a:t> (</a:t>
            </a:r>
            <a:r>
              <a:rPr lang="en-US" dirty="0" err="1" smtClean="0"/>
              <a:t>Systémica</a:t>
            </a:r>
            <a:r>
              <a:rPr lang="en-US" dirty="0" smtClean="0"/>
              <a:t>): </a:t>
            </a:r>
          </a:p>
          <a:p>
            <a:pPr>
              <a:buNone/>
            </a:pPr>
            <a:r>
              <a:rPr lang="en-US" dirty="0" smtClean="0"/>
              <a:t>	Spread throughout the entire body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Ventricle</a:t>
            </a:r>
            <a:r>
              <a:rPr lang="en-US" dirty="0" smtClean="0"/>
              <a:t>: (</a:t>
            </a:r>
            <a:r>
              <a:rPr lang="en-US" dirty="0" err="1" smtClean="0"/>
              <a:t>Ventrículo</a:t>
            </a:r>
            <a:r>
              <a:rPr lang="en-US" dirty="0" smtClean="0"/>
              <a:t>): </a:t>
            </a:r>
          </a:p>
          <a:p>
            <a:pPr>
              <a:buNone/>
            </a:pPr>
            <a:r>
              <a:rPr lang="en-US" dirty="0" smtClean="0"/>
              <a:t>	Lower chamber of the heart that pumps blood out of the heart to the rest of the body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Viscosity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Refers to how fluid a liquid is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2" y="304800"/>
            <a:ext cx="11577918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</a:t>
            </a:r>
            <a:r>
              <a:rPr lang="en-US" sz="4000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Functions</a:t>
            </a:r>
            <a:r>
              <a:rPr lang="en-US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Circulatory System?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6324600" cy="5334000"/>
          </a:xfrm>
        </p:spPr>
        <p:txBody>
          <a:bodyPr>
            <a:noAutofit/>
          </a:bodyPr>
          <a:lstStyle/>
          <a:p>
            <a:pPr marL="457200" indent="-33972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3000" b="1" u="sng" dirty="0">
                <a:solidFill>
                  <a:srgbClr val="FF33CC"/>
                </a:solidFill>
              </a:rPr>
              <a:t>Transports oxygen, carbon dioxide, food molecules, hormones, and other materials to and from the cells of the body</a:t>
            </a:r>
            <a:r>
              <a:rPr lang="en-US" sz="3000" dirty="0"/>
              <a:t>.</a:t>
            </a:r>
          </a:p>
          <a:p>
            <a:pPr marL="457200" indent="-33972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3000" dirty="0"/>
              <a:t>Helps </a:t>
            </a:r>
            <a:r>
              <a:rPr lang="en-US" sz="3000" b="1" u="sng" dirty="0">
                <a:solidFill>
                  <a:srgbClr val="FF33CC"/>
                </a:solidFill>
              </a:rPr>
              <a:t>maintain a constant  body temperature</a:t>
            </a:r>
            <a:r>
              <a:rPr lang="en-US" sz="3000" dirty="0"/>
              <a:t>.</a:t>
            </a:r>
          </a:p>
          <a:p>
            <a:pPr marL="457200" indent="-33972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3000" b="1" u="sng" dirty="0">
                <a:solidFill>
                  <a:srgbClr val="FF33CC"/>
                </a:solidFill>
              </a:rPr>
              <a:t>Carries cells that help protect the body from disease</a:t>
            </a:r>
            <a:r>
              <a:rPr lang="en-US" sz="3000" dirty="0"/>
              <a:t>.</a:t>
            </a:r>
          </a:p>
        </p:txBody>
      </p:sp>
      <p:pic>
        <p:nvPicPr>
          <p:cNvPr id="4100" name="Picture 7" descr="cir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1" y="1600201"/>
            <a:ext cx="3863975" cy="49725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Heart?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6096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500" dirty="0"/>
              <a:t>The </a:t>
            </a:r>
            <a:r>
              <a:rPr lang="en-US" sz="3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  <a:r>
              <a:rPr lang="en-US" sz="3500" dirty="0"/>
              <a:t> is a muscular organ that pumps blood throughout the body.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500" dirty="0"/>
              <a:t>Located near the center of your chest.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500" dirty="0"/>
              <a:t>Hollow and about the size of your clenched fist.</a:t>
            </a:r>
          </a:p>
        </p:txBody>
      </p:sp>
      <p:pic>
        <p:nvPicPr>
          <p:cNvPr id="6148" name="Picture 5" descr="O_Heart_half&amp;hal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886200"/>
            <a:ext cx="3951288" cy="2774950"/>
          </a:xfrm>
          <a:noFill/>
        </p:spPr>
      </p:pic>
      <p:pic>
        <p:nvPicPr>
          <p:cNvPr id="6149" name="Picture 7" descr="myoc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7543800" y="1600201"/>
            <a:ext cx="2095142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does your blood circulate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hrough the Body?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4770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00" dirty="0"/>
              <a:t>The heart functions as two separate pumps.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900" dirty="0"/>
              <a:t>The </a:t>
            </a:r>
            <a:r>
              <a:rPr lang="en-US" sz="2900" b="1" u="sng" dirty="0">
                <a:solidFill>
                  <a:srgbClr val="FF33CC"/>
                </a:solidFill>
              </a:rPr>
              <a:t>left side of the heart pumps oxygen-rich blood </a:t>
            </a:r>
            <a:r>
              <a:rPr lang="en-US" sz="2900" dirty="0"/>
              <a:t>to the rest of the body in a pathway referred to as </a:t>
            </a:r>
            <a:r>
              <a:rPr lang="en-US" sz="29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systemic circulation</a:t>
            </a:r>
            <a:r>
              <a:rPr lang="en-US" sz="2900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900" dirty="0"/>
              <a:t>The </a:t>
            </a:r>
            <a:r>
              <a:rPr lang="en-US" sz="2900" b="1" u="sng" dirty="0">
                <a:solidFill>
                  <a:srgbClr val="FF33CC"/>
                </a:solidFill>
              </a:rPr>
              <a:t>right side pumps </a:t>
            </a:r>
            <a:r>
              <a:rPr lang="en-US" sz="2900" b="1" u="sng" dirty="0" smtClean="0">
                <a:solidFill>
                  <a:srgbClr val="FF33CC"/>
                </a:solidFill>
              </a:rPr>
              <a:t>oxygen-depleted blood </a:t>
            </a:r>
            <a:r>
              <a:rPr lang="en-US" sz="2900" dirty="0"/>
              <a:t>from the heart to the lungs in a pathway knows as </a:t>
            </a:r>
            <a:r>
              <a:rPr lang="en-US" sz="29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pulmonary circulation</a:t>
            </a:r>
            <a:r>
              <a:rPr lang="en-US" sz="2900" dirty="0"/>
              <a:t>.</a:t>
            </a:r>
          </a:p>
        </p:txBody>
      </p:sp>
      <p:pic>
        <p:nvPicPr>
          <p:cNvPr id="13316" name="Picture 7" descr="f22-1_cardiovascular_sy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9000" y="1712607"/>
            <a:ext cx="3876675" cy="49567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is the heart divided?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7772400" cy="5105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900" dirty="0"/>
              <a:t>Each half of the heart has an upper and lower chamber.</a:t>
            </a:r>
          </a:p>
          <a:p>
            <a:pPr lvl="1" eaLnBrk="1" hangingPunct="1">
              <a:defRPr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sz="29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atrium</a:t>
            </a:r>
            <a:r>
              <a:rPr lang="en-US" sz="2900" dirty="0"/>
              <a:t>, receives deoxygenated blood from the body.</a:t>
            </a:r>
          </a:p>
          <a:p>
            <a:pPr lvl="1">
              <a:defRPr/>
            </a:pPr>
            <a:r>
              <a:rPr lang="en-US" sz="2900" dirty="0"/>
              <a:t> The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ventricle </a:t>
            </a:r>
            <a:r>
              <a:rPr lang="en-US" sz="2900" dirty="0"/>
              <a:t>pumps blood into the lungs.</a:t>
            </a:r>
          </a:p>
          <a:p>
            <a:pPr lvl="1">
              <a:defRPr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FF0000"/>
                </a:solidFill>
              </a:rPr>
              <a:t>left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atrium </a:t>
            </a:r>
            <a:r>
              <a:rPr lang="en-US" sz="2900" dirty="0"/>
              <a:t>receives oxygenated blood from the lungs.</a:t>
            </a:r>
          </a:p>
          <a:p>
            <a:pPr lvl="1">
              <a:defRPr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ventricle </a:t>
            </a:r>
            <a:r>
              <a:rPr lang="en-US" sz="2900" dirty="0"/>
              <a:t>pumps oxygenated blood to the rest of the body.</a:t>
            </a:r>
          </a:p>
        </p:txBody>
      </p:sp>
      <p:pic>
        <p:nvPicPr>
          <p:cNvPr id="6" name="Content Placeholder 5" descr="madf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29600" y="1600200"/>
            <a:ext cx="3105150" cy="5115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is the heart divided?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7620000" cy="5410200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/>
              <a:t>are the vessels that carry blood away from the heart.</a:t>
            </a:r>
          </a:p>
          <a:p>
            <a:pPr lvl="2">
              <a:defRPr/>
            </a:pPr>
            <a:r>
              <a:rPr lang="en-US" sz="2900" dirty="0"/>
              <a:t>Carry oxygenated blood</a:t>
            </a:r>
          </a:p>
          <a:p>
            <a:pPr lvl="2">
              <a:defRPr/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arteries </a:t>
            </a:r>
            <a:r>
              <a:rPr lang="en-US" sz="2900" dirty="0"/>
              <a:t>carry deoxygenated blood to the lungs.</a:t>
            </a:r>
          </a:p>
          <a:p>
            <a:pPr lvl="1" eaLnBrk="1" hangingPunct="1">
              <a:defRPr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/>
              <a:t>bring blood back to the heart.</a:t>
            </a:r>
          </a:p>
          <a:p>
            <a:pPr lvl="2">
              <a:defRPr/>
            </a:pPr>
            <a:r>
              <a:rPr lang="en-US" sz="2900" dirty="0"/>
              <a:t>Carry Deoxygenated Blood </a:t>
            </a:r>
          </a:p>
          <a:p>
            <a:pPr lvl="2">
              <a:defRPr/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Veins</a:t>
            </a:r>
            <a:r>
              <a:rPr lang="en-US" sz="2900" dirty="0"/>
              <a:t> carry oxygenated blood because they are coming from the lungs.</a:t>
            </a:r>
          </a:p>
        </p:txBody>
      </p:sp>
      <p:pic>
        <p:nvPicPr>
          <p:cNvPr id="6" name="Content Placeholder 5" descr="madf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91400" y="1589740"/>
            <a:ext cx="3105150" cy="5115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Circulation Through the Heart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172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Oxygen-poor blood flows into the heart from both the superior and inferior vena cava.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Blood first enters the right atrium and is pumped into the right ventricle.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From the right ventricle, the blood is pumped through the pulmonary arteries.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The pulmonary arteries transport blood to the lungs, where it picks up O</a:t>
            </a:r>
            <a:r>
              <a:rPr lang="en-US" sz="2800" baseline="-14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and gets rid off CO</a:t>
            </a:r>
            <a:r>
              <a:rPr lang="en-US" sz="2800" baseline="-14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7410" name="Picture 6" descr="heartmovi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1" y="2133600"/>
            <a:ext cx="4140879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7108</TotalTime>
  <Words>1087</Words>
  <Application>Microsoft Office PowerPoint</Application>
  <PresentationFormat>Widescreen</PresentationFormat>
  <Paragraphs>152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Cardiovascular/Circulatory System</vt:lpstr>
      <vt:lpstr>WHAT ARE WE LEARNING TODAY?</vt:lpstr>
      <vt:lpstr>What is the essential vocabulary? </vt:lpstr>
      <vt:lpstr>What are the Functions of the Circulatory System? </vt:lpstr>
      <vt:lpstr>What is the Heart?</vt:lpstr>
      <vt:lpstr>How does your blood circulate through the Body?</vt:lpstr>
      <vt:lpstr>How is the heart divided?</vt:lpstr>
      <vt:lpstr>How is the heart divided?</vt:lpstr>
      <vt:lpstr>Circulation Through the Heart</vt:lpstr>
      <vt:lpstr>Circulation Through the Heart</vt:lpstr>
      <vt:lpstr>What is the Heartbeat?</vt:lpstr>
      <vt:lpstr>PowerPoint Presentation</vt:lpstr>
      <vt:lpstr>PowerPoint Presentation</vt:lpstr>
      <vt:lpstr>PowerPoint Presentation</vt:lpstr>
      <vt:lpstr>What are the Blood Vessels?</vt:lpstr>
      <vt:lpstr>What are the arteries?</vt:lpstr>
      <vt:lpstr>What are the capillaries?</vt:lpstr>
      <vt:lpstr>What are the veins?</vt:lpstr>
      <vt:lpstr>What is blood pressure?</vt:lpstr>
      <vt:lpstr>What are common diseases of the circulatory system?</vt:lpstr>
      <vt:lpstr>What are common diseases of the circulatory system?</vt:lpstr>
      <vt:lpstr>HOW DO BLOOD CLOTS FORM?</vt:lpstr>
      <vt:lpstr>How does a Heart Attack happen?</vt:lpstr>
      <vt:lpstr>What causes a Stroke?</vt:lpstr>
      <vt:lpstr>Collaborative Activity:  Heart Diagram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Walfrido Valdes</dc:creator>
  <cp:lastModifiedBy>McCabe, Ashley</cp:lastModifiedBy>
  <cp:revision>87</cp:revision>
  <cp:lastPrinted>2016-04-11T19:27:14Z</cp:lastPrinted>
  <dcterms:created xsi:type="dcterms:W3CDTF">2013-01-11T04:48:40Z</dcterms:created>
  <dcterms:modified xsi:type="dcterms:W3CDTF">2016-04-11T19:27:18Z</dcterms:modified>
</cp:coreProperties>
</file>