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0"/>
  </p:notesMasterIdLst>
  <p:sldIdLst>
    <p:sldId id="256" r:id="rId2"/>
    <p:sldId id="257" r:id="rId3"/>
    <p:sldId id="258" r:id="rId4"/>
    <p:sldId id="262" r:id="rId5"/>
    <p:sldId id="263" r:id="rId6"/>
    <p:sldId id="259" r:id="rId7"/>
    <p:sldId id="260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27" autoAdjust="0"/>
    <p:restoredTop sz="94127" autoAdjust="0"/>
  </p:normalViewPr>
  <p:slideViewPr>
    <p:cSldViewPr snapToGrid="0">
      <p:cViewPr varScale="1">
        <p:scale>
          <a:sx n="87" d="100"/>
          <a:sy n="87" d="100"/>
        </p:scale>
        <p:origin x="246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F2563-7769-40AC-B86E-48C4B038D8D6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AE9A7A-1CD7-4050-9403-325CD6C04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486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E9A7A-1CD7-4050-9403-325CD6C046D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374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Pass out Ebola</a:t>
            </a:r>
            <a:r>
              <a:rPr lang="en-US" baseline="0" dirty="0" smtClean="0"/>
              <a:t> facts sheets -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E9A7A-1CD7-4050-9403-325CD6C046D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432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Class</a:t>
            </a:r>
            <a:r>
              <a:rPr lang="en-US" baseline="0" dirty="0" smtClean="0"/>
              <a:t> discussion – refer back to the movie contagion of illustrations shown of each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E9A7A-1CD7-4050-9403-325CD6C046D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973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58789-B0D5-4BBF-8639-676E2050B45A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9FCFA-0D35-4D1A-8EF3-7841C4B43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2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58789-B0D5-4BBF-8639-676E2050B45A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9FCFA-0D35-4D1A-8EF3-7841C4B43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22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58789-B0D5-4BBF-8639-676E2050B45A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9FCFA-0D35-4D1A-8EF3-7841C4B43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98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58789-B0D5-4BBF-8639-676E2050B45A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9FCFA-0D35-4D1A-8EF3-7841C4B436B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65730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58789-B0D5-4BBF-8639-676E2050B45A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9FCFA-0D35-4D1A-8EF3-7841C4B43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121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58789-B0D5-4BBF-8639-676E2050B45A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9FCFA-0D35-4D1A-8EF3-7841C4B43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7363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58789-B0D5-4BBF-8639-676E2050B45A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9FCFA-0D35-4D1A-8EF3-7841C4B43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954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58789-B0D5-4BBF-8639-676E2050B45A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9FCFA-0D35-4D1A-8EF3-7841C4B43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4721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58789-B0D5-4BBF-8639-676E2050B45A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9FCFA-0D35-4D1A-8EF3-7841C4B43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247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58789-B0D5-4BBF-8639-676E2050B45A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9FCFA-0D35-4D1A-8EF3-7841C4B43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349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58789-B0D5-4BBF-8639-676E2050B45A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9FCFA-0D35-4D1A-8EF3-7841C4B43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58789-B0D5-4BBF-8639-676E2050B45A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9FCFA-0D35-4D1A-8EF3-7841C4B43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652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58789-B0D5-4BBF-8639-676E2050B45A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9FCFA-0D35-4D1A-8EF3-7841C4B43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073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58789-B0D5-4BBF-8639-676E2050B45A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9FCFA-0D35-4D1A-8EF3-7841C4B43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63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58789-B0D5-4BBF-8639-676E2050B45A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9FCFA-0D35-4D1A-8EF3-7841C4B43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710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58789-B0D5-4BBF-8639-676E2050B45A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9FCFA-0D35-4D1A-8EF3-7841C4B43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436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58789-B0D5-4BBF-8639-676E2050B45A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9FCFA-0D35-4D1A-8EF3-7841C4B43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131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BB858789-B0D5-4BBF-8639-676E2050B45A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AF59FCFA-0D35-4D1A-8EF3-7841C4B43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3866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2017818"/>
            <a:ext cx="9144000" cy="2387600"/>
          </a:xfrm>
        </p:spPr>
        <p:txBody>
          <a:bodyPr/>
          <a:lstStyle/>
          <a:p>
            <a:r>
              <a:rPr lang="en-US" dirty="0" smtClean="0"/>
              <a:t>Infectious Disease Control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4405418"/>
            <a:ext cx="9144000" cy="16557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“Who should control it and how?”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3894" y="511261"/>
            <a:ext cx="7624209" cy="301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770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174" y="33862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/>
              <a:t>Essential Question: 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Should international gateways be closed in the event of an outbreak of a contagious disease? </a:t>
            </a:r>
            <a:endParaRPr lang="en-US" sz="4000" dirty="0"/>
          </a:p>
        </p:txBody>
      </p:sp>
      <p:pic>
        <p:nvPicPr>
          <p:cNvPr id="1026" name="Picture 2" descr="http://america.aljazeera.com/content/ajam/articles/2015/9/15/serbia-urges-hungary-to-open-border/jcr:content/headlineImage.adapt.1460.high.hungary_serbian_border.14424256027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390" y="3592722"/>
            <a:ext cx="4872400" cy="304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gdb.voanews.com/650C6314-BFBF-43AF-AA7C-C0083225DC48_mw1024_s_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27" t="41526"/>
          <a:stretch/>
        </p:blipFill>
        <p:spPr bwMode="auto">
          <a:xfrm>
            <a:off x="583893" y="3592721"/>
            <a:ext cx="5039299" cy="304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008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323" y="175811"/>
            <a:ext cx="6399882" cy="1146213"/>
          </a:xfrm>
        </p:spPr>
        <p:txBody>
          <a:bodyPr>
            <a:noAutofit/>
          </a:bodyPr>
          <a:lstStyle/>
          <a:p>
            <a:r>
              <a:rPr lang="en-US" dirty="0" smtClean="0"/>
              <a:t>What is infectious </a:t>
            </a:r>
            <a:r>
              <a:rPr lang="en-US" dirty="0" smtClean="0"/>
              <a:t>disease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2024"/>
            <a:ext cx="5964368" cy="4854939"/>
          </a:xfrm>
        </p:spPr>
        <p:txBody>
          <a:bodyPr>
            <a:noAutofit/>
          </a:bodyPr>
          <a:lstStyle/>
          <a:p>
            <a:r>
              <a:rPr lang="en-US" sz="2800" b="1" dirty="0"/>
              <a:t>Infectious diseases</a:t>
            </a:r>
            <a:r>
              <a:rPr lang="en-US" sz="2800" dirty="0"/>
              <a:t> </a:t>
            </a:r>
            <a:r>
              <a:rPr lang="en-US" sz="2800" u="sng" dirty="0"/>
              <a:t>are disorders caused by organisms — such as bacteria, viruses, fungi or parasites.</a:t>
            </a:r>
            <a:r>
              <a:rPr lang="en-US" sz="2800" dirty="0"/>
              <a:t> </a:t>
            </a:r>
            <a:endParaRPr lang="en-US" sz="2800" dirty="0" smtClean="0"/>
          </a:p>
          <a:p>
            <a:r>
              <a:rPr lang="en-US" sz="2800" dirty="0" smtClean="0"/>
              <a:t>Many </a:t>
            </a:r>
            <a:r>
              <a:rPr lang="en-US" sz="2800" dirty="0"/>
              <a:t>organisms live in and on our bodies. </a:t>
            </a:r>
            <a:endParaRPr lang="en-US" sz="2800" dirty="0" smtClean="0"/>
          </a:p>
          <a:p>
            <a:r>
              <a:rPr lang="en-US" sz="2800" dirty="0" smtClean="0"/>
              <a:t>They're </a:t>
            </a:r>
            <a:r>
              <a:rPr lang="en-US" sz="2800" dirty="0"/>
              <a:t>normally harmless or even helpful, but under certain conditions, some organisms may cause </a:t>
            </a:r>
            <a:r>
              <a:rPr lang="en-US" sz="2800" b="1" dirty="0"/>
              <a:t>disease</a:t>
            </a:r>
            <a:r>
              <a:rPr lang="en-US" sz="2800" dirty="0"/>
              <a:t>. </a:t>
            </a:r>
            <a:endParaRPr lang="en-US" sz="2800" dirty="0" smtClean="0"/>
          </a:p>
          <a:p>
            <a:r>
              <a:rPr lang="en-US" sz="2800" dirty="0" smtClean="0"/>
              <a:t>Some</a:t>
            </a:r>
            <a:r>
              <a:rPr lang="en-US" sz="2800" dirty="0"/>
              <a:t> </a:t>
            </a:r>
            <a:r>
              <a:rPr lang="en-US" sz="2800" b="1" dirty="0"/>
              <a:t>infectious diseases</a:t>
            </a:r>
            <a:r>
              <a:rPr lang="en-US" sz="2800" dirty="0"/>
              <a:t> can be passed from person </a:t>
            </a:r>
            <a:r>
              <a:rPr lang="en-US" sz="2800" dirty="0" smtClean="0"/>
              <a:t>to </a:t>
            </a:r>
            <a:r>
              <a:rPr lang="en-US" sz="2800" dirty="0" smtClean="0"/>
              <a:t>person.</a:t>
            </a:r>
            <a:endParaRPr lang="en-US" sz="2800" dirty="0"/>
          </a:p>
        </p:txBody>
      </p:sp>
      <p:pic>
        <p:nvPicPr>
          <p:cNvPr id="2050" name="Picture 2" descr="http://thinkottawamedicine.ca/wp-content/uploads/2010/06/HIV-virus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395" y="0"/>
            <a:ext cx="4658605" cy="161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medical-and-lab-supplies.com/media/catalog/category/PPE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568" y="2577546"/>
            <a:ext cx="5389432" cy="4280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019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What is </a:t>
            </a:r>
            <a:r>
              <a:rPr lang="en-US" sz="4400" dirty="0" smtClean="0"/>
              <a:t>epidemiology?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307" y="1428435"/>
            <a:ext cx="11225269" cy="3160550"/>
          </a:xfrm>
        </p:spPr>
        <p:txBody>
          <a:bodyPr>
            <a:normAutofit/>
          </a:bodyPr>
          <a:lstStyle/>
          <a:p>
            <a:r>
              <a:rPr lang="en-US" sz="2400" u="sng" dirty="0" smtClean="0"/>
              <a:t>Epidemiology is </a:t>
            </a:r>
            <a:r>
              <a:rPr lang="en-US" sz="2400" u="sng" dirty="0"/>
              <a:t>the study of the distribution and determinants of health-related states and events (not just diseases) in specified populations.</a:t>
            </a:r>
          </a:p>
          <a:p>
            <a:r>
              <a:rPr lang="en-US" sz="2400" dirty="0" smtClean="0"/>
              <a:t>Epidemiology </a:t>
            </a:r>
            <a:r>
              <a:rPr lang="en-US" sz="2400" dirty="0" smtClean="0"/>
              <a:t>is the method used to find the causes of health outcomes and diseases in populations. </a:t>
            </a:r>
            <a:endParaRPr lang="en-US" sz="2400" dirty="0" smtClean="0"/>
          </a:p>
          <a:p>
            <a:r>
              <a:rPr lang="en-US" sz="2400" dirty="0" smtClean="0"/>
              <a:t>In </a:t>
            </a:r>
            <a:r>
              <a:rPr lang="en-US" sz="2400" dirty="0" smtClean="0"/>
              <a:t>epidemiology, the patient </a:t>
            </a:r>
            <a:r>
              <a:rPr lang="en-US" sz="2400" dirty="0" smtClean="0"/>
              <a:t>is part of </a:t>
            </a:r>
            <a:r>
              <a:rPr lang="en-US" sz="2400" dirty="0" smtClean="0"/>
              <a:t>the community and individuals are viewed collectively. </a:t>
            </a:r>
            <a:endParaRPr lang="en-US" sz="2400" dirty="0" smtClean="0"/>
          </a:p>
          <a:p>
            <a:r>
              <a:rPr lang="en-US" sz="2400" u="sng" dirty="0" smtClean="0"/>
              <a:t>It </a:t>
            </a:r>
            <a:r>
              <a:rPr lang="en-US" sz="2400" u="sng" dirty="0" smtClean="0"/>
              <a:t>is also the application of this study to the control of health </a:t>
            </a:r>
            <a:r>
              <a:rPr lang="en-US" sz="2400" u="sng" dirty="0" smtClean="0"/>
              <a:t>problems.</a:t>
            </a:r>
            <a:endParaRPr lang="en-US" sz="2400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3822" y="0"/>
            <a:ext cx="1858178" cy="13892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5654" t="17350" r="5414" b="5157"/>
          <a:stretch/>
        </p:blipFill>
        <p:spPr>
          <a:xfrm>
            <a:off x="-10648" y="0"/>
            <a:ext cx="3249607" cy="12585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533900"/>
            <a:ext cx="3524250" cy="2324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l="1412" t="13730" r="1102" b="9932"/>
          <a:stretch/>
        </p:blipFill>
        <p:spPr>
          <a:xfrm>
            <a:off x="4218522" y="4628128"/>
            <a:ext cx="7973478" cy="222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912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3686585"/>
              </p:ext>
            </p:extLst>
          </p:nvPr>
        </p:nvGraphicFramePr>
        <p:xfrm>
          <a:off x="1007165" y="1291866"/>
          <a:ext cx="10495721" cy="5371504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233530"/>
                <a:gridCol w="7262191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/>
                        </a:rPr>
                        <a:t>Environmental exposures</a:t>
                      </a:r>
                      <a:endParaRPr lang="en-US" sz="2800" b="1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65929" marR="65929" marT="32965" marB="32965" anchor="ctr"/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effectLst/>
                        </a:rPr>
                        <a:t>Lead and heavy metals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effectLst/>
                        </a:rPr>
                        <a:t>Air pollutants and other asthma triggers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5929" marR="65929" marT="32965" marB="32965" anchor="ctr"/>
                </a:tc>
              </a:tr>
              <a:tr h="540291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/>
                        </a:rPr>
                        <a:t>Infectious diseases</a:t>
                      </a:r>
                      <a:endParaRPr lang="en-US" sz="2800" b="1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65929" marR="65929" marT="32965" marB="32965" anchor="ctr"/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effectLst/>
                        </a:rPr>
                        <a:t>Foodborne illness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effectLst/>
                        </a:rPr>
                        <a:t>Influenza and pneumonia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5929" marR="65929" marT="32965" marB="32965" anchor="ctr"/>
                </a:tc>
              </a:tr>
              <a:tr h="100195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/>
                        </a:rPr>
                        <a:t>Injuries</a:t>
                      </a:r>
                      <a:endParaRPr lang="en-US" sz="2800" b="1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65929" marR="65929" marT="32965" marB="32965" anchor="ctr"/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effectLst/>
                        </a:rPr>
                        <a:t>Increased homicides in a community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effectLst/>
                        </a:rPr>
                        <a:t>National surge in domestic violence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5929" marR="65929" marT="32965" marB="32965" anchor="ctr"/>
                </a:tc>
              </a:tr>
              <a:tr h="1233176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effectLst/>
                        </a:rPr>
                        <a:t>Non-infectious diseases</a:t>
                      </a:r>
                      <a:endParaRPr lang="en-US" sz="2800" b="1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65929" marR="65929" marT="32965" marB="32965" anchor="ctr"/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effectLst/>
                        </a:rPr>
                        <a:t>Localized or widespread rise in a particular type of cancer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effectLst/>
                        </a:rPr>
                        <a:t>Increase in a major birth defect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5929" marR="65929" marT="32965" marB="32965" anchor="ctr"/>
                </a:tc>
              </a:tr>
              <a:tr h="770736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effectLst/>
                        </a:rPr>
                        <a:t>Natural disasters</a:t>
                      </a:r>
                      <a:endParaRPr lang="en-US" sz="2800" b="1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65929" marR="65929" marT="32965" marB="32965" anchor="ctr"/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effectLst/>
                        </a:rPr>
                        <a:t>Hurricanes Katrina and Rita (2005)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effectLst/>
                        </a:rPr>
                        <a:t>Haiti earthquake (2010)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5929" marR="65929" marT="32965" marB="32965" anchor="ctr"/>
                </a:tc>
              </a:tr>
              <a:tr h="77073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/>
                        </a:rPr>
                        <a:t>Terrorism</a:t>
                      </a:r>
                      <a:endParaRPr lang="en-US" sz="2800" b="1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65929" marR="65929" marT="32965" marB="32965" anchor="ctr"/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effectLst/>
                        </a:rPr>
                        <a:t>World Trade Center (2001)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effectLst/>
                        </a:rPr>
                        <a:t>Anthrax release (2001)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5929" marR="65929" marT="32965" marB="32965"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81808" y="159026"/>
            <a:ext cx="87464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What is observed?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498363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21728"/>
            <a:ext cx="4922143" cy="32734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975" y="-3246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/>
              <a:t>Ebola</a:t>
            </a:r>
            <a:endParaRPr lang="en-US" sz="6000" b="1" dirty="0"/>
          </a:p>
        </p:txBody>
      </p:sp>
      <p:pic>
        <p:nvPicPr>
          <p:cNvPr id="3074" name="Picture 2" descr="http://professorjosh.files.wordpress.com/2012/08/classroom-discussion-hand-raised-cop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7532">
            <a:off x="6790885" y="309995"/>
            <a:ext cx="5323173" cy="308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cdc.gov/vhf/ebola/modules/flexslider/about-ebol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073895" cy="191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l="2897" r="2200" b="3059"/>
          <a:stretch/>
        </p:blipFill>
        <p:spPr>
          <a:xfrm>
            <a:off x="6632154" y="3826065"/>
            <a:ext cx="5640636" cy="3047100"/>
          </a:xfrm>
          <a:prstGeom prst="rect">
            <a:avLst/>
          </a:prstGeom>
        </p:spPr>
      </p:pic>
      <p:pic>
        <p:nvPicPr>
          <p:cNvPr id="3078" name="Picture 6" descr="http://cdn.doctorswithoutborders.org/sites/usa/files/styles/detail_page_header_left_sidebar/https/media.msf.org/Doc/MSF/Media/TR1/9/c/a/7/MSB13567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3" r="8097"/>
          <a:stretch/>
        </p:blipFill>
        <p:spPr bwMode="auto">
          <a:xfrm>
            <a:off x="4073895" y="1323600"/>
            <a:ext cx="3724658" cy="250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989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768" y="392896"/>
            <a:ext cx="10353762" cy="9704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/>
              <a:t>Ethical Issues with Disease Control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8930" y="2077417"/>
            <a:ext cx="10515600" cy="2083766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n-US" sz="4000" dirty="0" smtClean="0"/>
              <a:t>Infectious control vs. people control</a:t>
            </a:r>
          </a:p>
          <a:p>
            <a:pPr algn="ctr"/>
            <a:r>
              <a:rPr lang="en-US" sz="4000" dirty="0"/>
              <a:t>I</a:t>
            </a:r>
            <a:r>
              <a:rPr lang="en-US" sz="4000" dirty="0" smtClean="0"/>
              <a:t>ndividual interest vs. societal interest</a:t>
            </a:r>
          </a:p>
          <a:p>
            <a:pPr algn="ctr"/>
            <a:r>
              <a:rPr lang="en-US" sz="4000" dirty="0" smtClean="0"/>
              <a:t>Government responsibility vs. medical responsibility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595" y="1580050"/>
            <a:ext cx="1676483" cy="1676483"/>
          </a:xfrm>
          <a:prstGeom prst="rect">
            <a:avLst/>
          </a:prstGeom>
        </p:spPr>
      </p:pic>
      <p:pic>
        <p:nvPicPr>
          <p:cNvPr id="4098" name="Picture 2" descr="https://encrypted-tbn1.gstatic.com/images?q=tbn:ANd9GcRtfYZdsr08pW8ayUy_Llx63bm_swfZqghj8tNgmwzKPHB6xnMo0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40" y="3958462"/>
            <a:ext cx="3155245" cy="1770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8290" y="3929887"/>
            <a:ext cx="3810000" cy="2857500"/>
          </a:xfrm>
          <a:prstGeom prst="rect">
            <a:avLst/>
          </a:prstGeom>
        </p:spPr>
      </p:pic>
      <p:pic>
        <p:nvPicPr>
          <p:cNvPr id="4100" name="Picture 4" descr="https://beenishr.files.wordpress.com/2014/06/diverse-team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195" y="3929887"/>
            <a:ext cx="3418938" cy="227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085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7183" y="1964675"/>
            <a:ext cx="10353762" cy="97045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Group Assignment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5294806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43372978-11FE-4814-AC26-BC300187D8C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2735</TotalTime>
  <Words>239</Words>
  <Application>Microsoft Office PowerPoint</Application>
  <PresentationFormat>Widescreen</PresentationFormat>
  <Paragraphs>44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Calisto MT</vt:lpstr>
      <vt:lpstr>Trebuchet MS</vt:lpstr>
      <vt:lpstr>Wingdings 2</vt:lpstr>
      <vt:lpstr>Slate</vt:lpstr>
      <vt:lpstr>Infectious Disease Control</vt:lpstr>
      <vt:lpstr>Essential Question: </vt:lpstr>
      <vt:lpstr>What is infectious disease?</vt:lpstr>
      <vt:lpstr>What is epidemiology?</vt:lpstr>
      <vt:lpstr>PowerPoint Presentation</vt:lpstr>
      <vt:lpstr>Ebola</vt:lpstr>
      <vt:lpstr>Ethical Issues with Disease Control</vt:lpstr>
      <vt:lpstr>Group Assignment</vt:lpstr>
    </vt:vector>
  </TitlesOfParts>
  <Company>Polk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Infectious Disease Control</dc:title>
  <dc:creator>Alexander, Brittany</dc:creator>
  <cp:lastModifiedBy>McCabe, Ashley</cp:lastModifiedBy>
  <cp:revision>17</cp:revision>
  <dcterms:created xsi:type="dcterms:W3CDTF">2016-05-11T15:31:24Z</dcterms:created>
  <dcterms:modified xsi:type="dcterms:W3CDTF">2016-05-18T16:50:12Z</dcterms:modified>
</cp:coreProperties>
</file>