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72" r:id="rId7"/>
    <p:sldId id="271" r:id="rId8"/>
    <p:sldId id="260" r:id="rId9"/>
    <p:sldId id="261" r:id="rId10"/>
    <p:sldId id="262" r:id="rId11"/>
    <p:sldId id="263" r:id="rId12"/>
    <p:sldId id="266" r:id="rId13"/>
    <p:sldId id="268" r:id="rId14"/>
    <p:sldId id="269" r:id="rId15"/>
    <p:sldId id="270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FF"/>
    <a:srgbClr val="FF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84" autoAdjust="0"/>
  </p:normalViewPr>
  <p:slideViewPr>
    <p:cSldViewPr snapToGrid="0">
      <p:cViewPr varScale="1">
        <p:scale>
          <a:sx n="56" d="100"/>
          <a:sy n="56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8408-71F9-4F87-9A4E-98197E653AB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E236-7442-4DE3-8E3A-558D28AC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2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https://www.youtube.com/watch?v=Mehz7tCxjSE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E236-7442-4DE3-8E3A-558D28ACDF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(5 min)</a:t>
            </a:r>
            <a:r>
              <a:rPr lang="en-US" baseline="0" dirty="0" smtClean="0"/>
              <a:t> </a:t>
            </a:r>
            <a:r>
              <a:rPr lang="en-US" dirty="0" err="1" smtClean="0"/>
              <a:t>Nn</a:t>
            </a:r>
            <a:r>
              <a:rPr lang="en-US" dirty="0" smtClean="0"/>
              <a:t> x NN, BB x bb, </a:t>
            </a:r>
            <a:r>
              <a:rPr lang="en-US" dirty="0" err="1" smtClean="0"/>
              <a:t>Dd</a:t>
            </a:r>
            <a:r>
              <a:rPr lang="en-US" dirty="0" smtClean="0"/>
              <a:t> x </a:t>
            </a:r>
            <a:r>
              <a:rPr lang="en-US" dirty="0" err="1" smtClean="0"/>
              <a:t>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E236-7442-4DE3-8E3A-558D28ACDF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E236-7442-4DE3-8E3A-558D28ACDF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4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1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6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2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1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8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9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51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hz7tCxjSE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3399"/>
                </a:solidFill>
              </a:rPr>
              <a:t>Mendelian Genetics</a:t>
            </a:r>
            <a:endParaRPr lang="en-US" b="1" u="sng" dirty="0">
              <a:solidFill>
                <a:srgbClr val="FF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McCabe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adicalschool.com/wp-content/uploads/2014/03/Law-of-Segregation-MadicalSchool-1024x8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21" y="-39283"/>
            <a:ext cx="7446579" cy="68972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2" name="Picture 2" descr="https://encrypted-tbn0.gstatic.com/images?q=tbn:ANd9GcQl8tMPXjcZtuFr18kP0z4lHFqB_o8uh8NJyyTSW1c1eAONDV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145"/>
            <a:ext cx="4981902" cy="37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7627"/>
            <a:ext cx="10863072" cy="22579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FF3399"/>
                </a:solidFill>
              </a:rPr>
              <a:t>Dihybrid cross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u="sng" dirty="0" smtClean="0">
                <a:solidFill>
                  <a:srgbClr val="FF3399"/>
                </a:solidFill>
              </a:rPr>
              <a:t>= breeding of 2 traits, ex. color &amp; texture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Parent plants:  YYRR (yellow/round)	  </a:t>
            </a:r>
            <a:r>
              <a:rPr lang="en-US" sz="3200" dirty="0" smtClean="0">
                <a:solidFill>
                  <a:srgbClr val="00B0F0"/>
                </a:solidFill>
              </a:rPr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yyrr</a:t>
            </a:r>
            <a:r>
              <a:rPr lang="en-US" sz="3200" dirty="0" smtClean="0"/>
              <a:t> (green, wrinkled)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Find possible gametes:</a:t>
            </a:r>
          </a:p>
        </p:txBody>
      </p:sp>
      <p:sp>
        <p:nvSpPr>
          <p:cNvPr id="4" name="Oval 3"/>
          <p:cNvSpPr/>
          <p:nvPr/>
        </p:nvSpPr>
        <p:spPr>
          <a:xfrm>
            <a:off x="7350818" y="2918372"/>
            <a:ext cx="283172" cy="268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07664" y="1220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386861" y="2778844"/>
            <a:ext cx="500339" cy="407542"/>
            <a:chOff x="11396133" y="2370667"/>
            <a:chExt cx="500339" cy="407542"/>
          </a:xfrm>
        </p:grpSpPr>
        <p:sp>
          <p:nvSpPr>
            <p:cNvPr id="7" name="Oval 6"/>
            <p:cNvSpPr/>
            <p:nvPr/>
          </p:nvSpPr>
          <p:spPr>
            <a:xfrm>
              <a:off x="11396133" y="2370667"/>
              <a:ext cx="347939" cy="25514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700326" y="2370667"/>
              <a:ext cx="196146" cy="40754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86267" y="4023737"/>
            <a:ext cx="11870266" cy="2800397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085" y="1677290"/>
            <a:ext cx="10863072" cy="22579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Parent plants:  YYRR (yellow/round)	  </a:t>
            </a:r>
            <a:r>
              <a:rPr lang="en-US" sz="3200" dirty="0" smtClean="0">
                <a:solidFill>
                  <a:srgbClr val="00B0F0"/>
                </a:solidFill>
              </a:rPr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yyrr</a:t>
            </a:r>
            <a:r>
              <a:rPr lang="en-US" sz="3200" dirty="0" smtClean="0"/>
              <a:t> (green, wrinkled)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Generation Geno:		</a:t>
            </a:r>
            <a:r>
              <a:rPr lang="en-US" sz="3200" dirty="0" err="1" smtClean="0"/>
              <a:t>Pheno</a:t>
            </a:r>
            <a:r>
              <a:rPr lang="en-US" sz="3200" dirty="0" smtClean="0"/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7130688" y="1836671"/>
            <a:ext cx="283172" cy="268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07664" y="1220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331891" y="1677290"/>
            <a:ext cx="500339" cy="407542"/>
            <a:chOff x="11396133" y="2370667"/>
            <a:chExt cx="500339" cy="407542"/>
          </a:xfrm>
        </p:grpSpPr>
        <p:sp>
          <p:nvSpPr>
            <p:cNvPr id="7" name="Oval 6"/>
            <p:cNvSpPr/>
            <p:nvPr/>
          </p:nvSpPr>
          <p:spPr>
            <a:xfrm>
              <a:off x="11396133" y="2370667"/>
              <a:ext cx="347939" cy="25514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700326" y="2370667"/>
              <a:ext cx="196146" cy="40754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28956"/>
              </p:ext>
            </p:extLst>
          </p:nvPr>
        </p:nvGraphicFramePr>
        <p:xfrm>
          <a:off x="3606545" y="2806276"/>
          <a:ext cx="5698237" cy="3828217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{69CF1AB2-1976-4502-BF36-3FF5EA218861}</a:tableStyleId>
              </a:tblPr>
              <a:tblGrid>
                <a:gridCol w="901836"/>
                <a:gridCol w="1245577"/>
                <a:gridCol w="1264168"/>
                <a:gridCol w="1135189"/>
                <a:gridCol w="1151467"/>
              </a:tblGrid>
              <a:tr h="764277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YR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F0"/>
                          </a:solidFill>
                        </a:rPr>
                        <a:t>YR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YR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YR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771109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rgbClr val="00B050"/>
                          </a:solidFill>
                        </a:rPr>
                        <a:t>yr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YyRr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764277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rgbClr val="00B0F0"/>
                          </a:solidFill>
                        </a:rPr>
                        <a:t>yr</a:t>
                      </a:r>
                      <a:endParaRPr lang="en-US" sz="4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YyRr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764277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rgbClr val="660066"/>
                          </a:solidFill>
                        </a:rPr>
                        <a:t>yr</a:t>
                      </a:r>
                      <a:endParaRPr lang="en-US" sz="44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YyRr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764277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</a:rPr>
                        <a:t>yr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3600" b="1" dirty="0" err="1" smtClean="0">
                          <a:solidFill>
                            <a:srgbClr val="660066"/>
                          </a:solidFill>
                        </a:rPr>
                        <a:t>R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</a:rPr>
                        <a:t>YyRr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27027"/>
            <a:ext cx="10563528" cy="20022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FF3399"/>
                </a:solidFill>
              </a:rPr>
              <a:t>Law of Independent Assortment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u="sng" dirty="0" smtClean="0">
                <a:solidFill>
                  <a:srgbClr val="FF99FF"/>
                </a:solidFill>
              </a:rPr>
              <a:t>= during gamete formation, alleles are distributed randomly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7664" y="141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  <p:pic>
        <p:nvPicPr>
          <p:cNvPr id="6146" name="Picture 2" descr="https://encrypted-tbn0.gstatic.com/images?q=tbn:ANd9GcT5_9j-pDCGWOpY_XvKNB7NXwptrQzAgE63qRfdwq2SAyMkdYq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50" y="2711715"/>
            <a:ext cx="5686427" cy="4010821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apter 5: cute comic illustrating Mendel's genetic experiments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3" b="51060"/>
          <a:stretch/>
        </p:blipFill>
        <p:spPr bwMode="auto">
          <a:xfrm>
            <a:off x="578908" y="-16933"/>
            <a:ext cx="1119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pter 5: cute comic illustrating Mendel's genetic experiments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1"/>
          <a:stretch/>
        </p:blipFill>
        <p:spPr bwMode="auto">
          <a:xfrm>
            <a:off x="-4069" y="135464"/>
            <a:ext cx="12196069" cy="66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Genetics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1027"/>
            <a:ext cx="10563528" cy="20022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Copy and complete on your own paper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7664" y="141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  <p:pic>
        <p:nvPicPr>
          <p:cNvPr id="14338" name="Picture 2" descr="Worksheets About Punnett Squares | Punnett Square Exercises 1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74698" r="36706" b="12871"/>
          <a:stretch/>
        </p:blipFill>
        <p:spPr bwMode="auto">
          <a:xfrm>
            <a:off x="1875968" y="2782137"/>
            <a:ext cx="8419499" cy="2450921"/>
          </a:xfrm>
          <a:prstGeom prst="rect">
            <a:avLst/>
          </a:prstGeom>
          <a:noFill/>
          <a:ln w="5715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296" y="788241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Mendelian Genetics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21215"/>
            <a:ext cx="4140539" cy="13855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Copy and complete on your own paper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1910"/>
            <a:ext cx="5367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  <p:pic>
        <p:nvPicPr>
          <p:cNvPr id="15362" name="Picture 2" descr="http://img.docstoccdn.com/thumb/orig/4177953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2731" r="6328" b="16391"/>
          <a:stretch/>
        </p:blipFill>
        <p:spPr bwMode="auto">
          <a:xfrm>
            <a:off x="5542507" y="0"/>
            <a:ext cx="6649493" cy="6858000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60" y="1981199"/>
            <a:ext cx="11658939" cy="3803227"/>
          </a:xfrm>
        </p:spPr>
        <p:txBody>
          <a:bodyPr>
            <a:noAutofit/>
          </a:bodyPr>
          <a:lstStyle/>
          <a:p>
            <a:pPr lvl="0">
              <a:buClr>
                <a:srgbClr val="3494BA"/>
              </a:buClr>
              <a:buFont typeface="Wingdings" panose="05000000000000000000" pitchFamily="2" charset="2"/>
              <a:buChar char="q"/>
            </a:pPr>
            <a:r>
              <a:rPr lang="en-US" sz="40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Keep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this paper to study 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Your semester 1 exam is </a:t>
            </a:r>
            <a:r>
              <a:rPr lang="en-US" sz="40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next class</a:t>
            </a:r>
            <a:endParaRPr lang="en-US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Your Must Do’s since Day 1 of school are due </a:t>
            </a:r>
            <a:r>
              <a:rPr lang="en-US" sz="40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next class</a:t>
            </a:r>
            <a:endParaRPr lang="en-US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class website is: www.mccabesbiology.weebly.com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Turn in any missing assignments before the end of school today!</a:t>
            </a:r>
            <a:endParaRPr lang="en-US" sz="40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386" name="Picture 2" descr="http://thumbs.dreamstime.com/z/remember-word-yellow-sticky-notes-11249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31558"/>
          <a:stretch/>
        </p:blipFill>
        <p:spPr bwMode="auto">
          <a:xfrm>
            <a:off x="3289839" y="0"/>
            <a:ext cx="6636449" cy="18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1.48148E-6 L 5.55112E-1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9213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u="sng" dirty="0">
                <a:solidFill>
                  <a:srgbClr val="FF3399"/>
                </a:solidFill>
              </a:rPr>
              <a:t>SC.912.L.16.1  Use Mendel’s laws of segregation and independent assortment to </a:t>
            </a:r>
            <a:r>
              <a:rPr lang="en-US" sz="4000" i="1" u="sng" dirty="0">
                <a:solidFill>
                  <a:srgbClr val="FF3399"/>
                </a:solidFill>
              </a:rPr>
              <a:t>analyze</a:t>
            </a:r>
            <a:r>
              <a:rPr lang="en-US" sz="4000" u="sng" dirty="0">
                <a:solidFill>
                  <a:srgbClr val="FF3399"/>
                </a:solidFill>
              </a:rPr>
              <a:t> patterns of </a:t>
            </a:r>
            <a:r>
              <a:rPr lang="en-US" sz="4000" u="sng" dirty="0" smtClean="0">
                <a:solidFill>
                  <a:srgbClr val="FF3399"/>
                </a:solidFill>
              </a:rPr>
              <a:t>inheritance.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SC.912.L.16.2 </a:t>
            </a:r>
            <a:r>
              <a:rPr lang="en-US" sz="3200" dirty="0" smtClean="0"/>
              <a:t> </a:t>
            </a:r>
            <a:r>
              <a:rPr lang="en-US" sz="3200" i="1" dirty="0"/>
              <a:t>Discuss</a:t>
            </a:r>
            <a:r>
              <a:rPr lang="en-US" sz="3200" dirty="0"/>
              <a:t> observed inheritance patterns caused by various modes of inheritance, including dominant, recessive, codominant, sex-linked, polygenic, and multiple alleles.</a:t>
            </a:r>
          </a:p>
        </p:txBody>
      </p:sp>
    </p:spTree>
    <p:extLst>
      <p:ext uri="{BB962C8B-B14F-4D97-AF65-F5344CB8AC3E}">
        <p14:creationId xmlns:p14="http://schemas.microsoft.com/office/powerpoint/2010/main" val="33152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Guiding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u="sng" dirty="0">
                <a:solidFill>
                  <a:srgbClr val="FF3399"/>
                </a:solidFill>
              </a:rPr>
              <a:t>What influence did </a:t>
            </a:r>
            <a:r>
              <a:rPr lang="en-US" sz="4400" u="sng" dirty="0" err="1">
                <a:solidFill>
                  <a:srgbClr val="FF3399"/>
                </a:solidFill>
              </a:rPr>
              <a:t>Gregor</a:t>
            </a:r>
            <a:r>
              <a:rPr lang="en-US" sz="4400" u="sng" dirty="0">
                <a:solidFill>
                  <a:srgbClr val="FF3399"/>
                </a:solidFill>
              </a:rPr>
              <a:t> Mendel have on the study of genetics? </a:t>
            </a:r>
            <a:endParaRPr lang="en-US" sz="4400" u="sng" dirty="0" smtClean="0">
              <a:solidFill>
                <a:srgbClr val="FF3399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/>
              <a:t>How </a:t>
            </a:r>
            <a:r>
              <a:rPr lang="en-US" sz="4000" b="1" dirty="0"/>
              <a:t>can we analyze how genetic traits and disorders are inherited using pedigrees</a:t>
            </a:r>
            <a:r>
              <a:rPr lang="en-US" sz="3200" b="1" dirty="0"/>
              <a:t>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836164" y="608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5820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99FF"/>
                </a:solidFill>
              </a:rPr>
              <a:t>Gregor</a:t>
            </a:r>
            <a:r>
              <a:rPr lang="en-US" b="1" u="sng" dirty="0" smtClean="0">
                <a:solidFill>
                  <a:srgbClr val="FF99FF"/>
                </a:solidFill>
              </a:rPr>
              <a:t> Mendel</a:t>
            </a:r>
            <a:endParaRPr lang="en-US" b="1" u="sng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Austrian monk born in 1822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Cared for the garden at the monastery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FF3399"/>
                </a:solidFill>
              </a:rPr>
              <a:t>Experimented with pea plants</a:t>
            </a:r>
            <a:endParaRPr lang="en-US" sz="3600" b="1" u="sng" dirty="0">
              <a:solidFill>
                <a:srgbClr val="FF3399"/>
              </a:solidFill>
            </a:endParaRPr>
          </a:p>
        </p:txBody>
      </p:sp>
      <p:pic>
        <p:nvPicPr>
          <p:cNvPr id="2050" name="Picture 2" descr="http://www.flowerspictures.org/image/flowers/sweet-pea/sweet-pea-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5" y="4338827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gagriculture.gov.in/public/images/Pea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7" y="3114675"/>
            <a:ext cx="2790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radio.cz/pictures/osobnosti/mend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82" y="0"/>
            <a:ext cx="2343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164" y="-88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SC.912.L.16.1  </a:t>
            </a:r>
            <a:r>
              <a:rPr lang="en-US" dirty="0">
                <a:solidFill>
                  <a:prstClr val="white"/>
                </a:solidFill>
              </a:rPr>
              <a:t>Use Mendel’s laws of segregation and independent assortment to </a:t>
            </a:r>
            <a:r>
              <a:rPr lang="en-US" i="1" dirty="0">
                <a:solidFill>
                  <a:prstClr val="white"/>
                </a:solidFill>
              </a:rPr>
              <a:t>analyze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patterns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41801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49520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u="sng" dirty="0" smtClean="0">
                <a:solidFill>
                  <a:srgbClr val="FF3399"/>
                </a:solidFill>
              </a:rPr>
              <a:t>True breeders </a:t>
            </a:r>
            <a:r>
              <a:rPr lang="en-US" sz="4400" u="sng" dirty="0" smtClean="0">
                <a:solidFill>
                  <a:srgbClr val="FF99FF"/>
                </a:solidFill>
              </a:rPr>
              <a:t>= homozygous genotypes that can only make offspring that look like themselves</a:t>
            </a:r>
            <a:endParaRPr lang="en-US" sz="4400" u="sng" dirty="0">
              <a:solidFill>
                <a:srgbClr val="FF99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6164" y="-88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SC.912.L.16.1  </a:t>
            </a:r>
            <a:r>
              <a:rPr lang="en-US" dirty="0">
                <a:solidFill>
                  <a:prstClr val="white"/>
                </a:solidFill>
              </a:rPr>
              <a:t>Use Mendel’s laws of segregation and independent assortment to </a:t>
            </a:r>
            <a:r>
              <a:rPr lang="en-US" i="1" dirty="0">
                <a:solidFill>
                  <a:prstClr val="white"/>
                </a:solidFill>
              </a:rPr>
              <a:t>analyze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patterns of inheritance.</a:t>
            </a:r>
          </a:p>
        </p:txBody>
      </p:sp>
      <p:pic>
        <p:nvPicPr>
          <p:cNvPr id="13316" name="Picture 4" descr="http://www.zo.utexas.edu/faculty/sjasper/images/f11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3" y="585216"/>
            <a:ext cx="4326467" cy="62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hz7tCxjS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uestblog.scientopia.org/wp-content/uploads/sites/35/2012/07/10-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" y="338667"/>
            <a:ext cx="12133935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7627"/>
            <a:ext cx="10863072" cy="4461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FF3399"/>
                </a:solidFill>
              </a:rPr>
              <a:t>Monohybrid cross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dirty="0" smtClean="0"/>
              <a:t>= </a:t>
            </a:r>
            <a:r>
              <a:rPr lang="en-US" sz="3600" b="1" u="sng" dirty="0" smtClean="0">
                <a:solidFill>
                  <a:srgbClr val="FF3399"/>
                </a:solidFill>
              </a:rPr>
              <a:t>a single cross of one trait, ex. pea color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Parent plants:  YY (yellow)		</a:t>
            </a:r>
            <a:r>
              <a:rPr lang="en-US" sz="3600" dirty="0" smtClean="0">
                <a:solidFill>
                  <a:srgbClr val="00B0F0"/>
                </a:solidFill>
              </a:rPr>
              <a:t>x</a:t>
            </a:r>
            <a:r>
              <a:rPr lang="en-US" sz="3600" dirty="0" smtClean="0"/>
              <a:t>	 </a:t>
            </a:r>
            <a:r>
              <a:rPr lang="en-US" sz="3600" dirty="0" err="1" smtClean="0"/>
              <a:t>yy</a:t>
            </a:r>
            <a:r>
              <a:rPr lang="en-US" sz="3600" dirty="0"/>
              <a:t> </a:t>
            </a:r>
            <a:r>
              <a:rPr lang="en-US" sz="3600" dirty="0" smtClean="0"/>
              <a:t>(green)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F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generation (f = filial, kids):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/>
              <a:t>All kids’ genotypes: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/>
              <a:t>All kids’ phenotypes: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128016" lvl="1" indent="0">
              <a:buNone/>
            </a:pPr>
            <a:r>
              <a:rPr lang="en-US" sz="3200" dirty="0" smtClean="0"/>
              <a:t>			     </a:t>
            </a:r>
            <a:r>
              <a:rPr lang="en-US" sz="3200" b="1" u="sng" dirty="0" smtClean="0">
                <a:solidFill>
                  <a:srgbClr val="FF3399"/>
                </a:solidFill>
              </a:rPr>
              <a:t>Punnett Square</a:t>
            </a:r>
          </a:p>
        </p:txBody>
      </p:sp>
      <p:sp>
        <p:nvSpPr>
          <p:cNvPr id="4" name="Oval 3"/>
          <p:cNvSpPr/>
          <p:nvPr/>
        </p:nvSpPr>
        <p:spPr>
          <a:xfrm>
            <a:off x="6455664" y="3139229"/>
            <a:ext cx="504497" cy="5360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12505" y="3139229"/>
            <a:ext cx="504497" cy="5360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37251"/>
              </p:ext>
            </p:extLst>
          </p:nvPr>
        </p:nvGraphicFramePr>
        <p:xfrm>
          <a:off x="8160652" y="4449029"/>
          <a:ext cx="3539674" cy="192024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{69CF1AB2-1976-4502-BF36-3FF5EA218861}</a:tableStyleId>
              </a:tblPr>
              <a:tblGrid>
                <a:gridCol w="591522"/>
                <a:gridCol w="1418896"/>
                <a:gridCol w="1529256"/>
              </a:tblGrid>
              <a:tr h="604257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7030A0"/>
                          </a:solidFill>
                        </a:rPr>
                        <a:t>Y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7030A0"/>
                          </a:solidFill>
                        </a:rPr>
                        <a:t>Y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60425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7030A0"/>
                          </a:solidFill>
                        </a:rPr>
                        <a:t>y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60425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7030A0"/>
                          </a:solidFill>
                        </a:rPr>
                        <a:t>y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078717" y="5691351"/>
            <a:ext cx="827375" cy="44301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7664" y="1220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18995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34206"/>
            <a:ext cx="10563528" cy="20022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FF3399"/>
                </a:solidFill>
              </a:rPr>
              <a:t>Law of Segregation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u="sng" dirty="0" smtClean="0">
                <a:solidFill>
                  <a:srgbClr val="FF99FF"/>
                </a:solidFill>
              </a:rPr>
              <a:t>= 2 alleles will separate (Anaphase 1) during meiosis to create a gamete with half the DNA that will then have all DNA in fertilization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7664" y="141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SC.912.L.16.1  </a:t>
            </a:r>
            <a:r>
              <a:rPr lang="en-US" dirty="0"/>
              <a:t>Use Mendel’s laws of segregation and independent assortment to </a:t>
            </a:r>
            <a:r>
              <a:rPr lang="en-US" i="1" dirty="0"/>
              <a:t>analyze</a:t>
            </a:r>
            <a:r>
              <a:rPr lang="en-US" b="1" dirty="0"/>
              <a:t> </a:t>
            </a:r>
            <a:r>
              <a:rPr lang="en-US" dirty="0"/>
              <a:t>patterns of inheritance.</a:t>
            </a:r>
          </a:p>
        </p:txBody>
      </p:sp>
      <p:pic>
        <p:nvPicPr>
          <p:cNvPr id="4098" name="Picture 2" descr="http://blog.science-matters.org/wp-content/uploads/2013/06/law-of-segre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19" y="3233822"/>
            <a:ext cx="4182508" cy="3480839"/>
          </a:xfrm>
          <a:prstGeom prst="rect">
            <a:avLst/>
          </a:prstGeom>
          <a:noFill/>
          <a:ln w="7620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</TotalTime>
  <Words>478</Words>
  <Application>Microsoft Office PowerPoint</Application>
  <PresentationFormat>Widescreen</PresentationFormat>
  <Paragraphs>87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Tw Cen MT</vt:lpstr>
      <vt:lpstr>Tw Cen MT Condensed</vt:lpstr>
      <vt:lpstr>Wingdings</vt:lpstr>
      <vt:lpstr>Wingdings 3</vt:lpstr>
      <vt:lpstr>Integral</vt:lpstr>
      <vt:lpstr>Mendelian Genetics</vt:lpstr>
      <vt:lpstr>standards</vt:lpstr>
      <vt:lpstr>Guiding Question</vt:lpstr>
      <vt:lpstr>Gregor Mendel</vt:lpstr>
      <vt:lpstr>Gregor Mendel</vt:lpstr>
      <vt:lpstr>PowerPoint Presentation</vt:lpstr>
      <vt:lpstr>PowerPoint Presentation</vt:lpstr>
      <vt:lpstr>Gregor Mendel</vt:lpstr>
      <vt:lpstr>Gregor Mendel</vt:lpstr>
      <vt:lpstr>PowerPoint Presentation</vt:lpstr>
      <vt:lpstr>Gregor Mendel</vt:lpstr>
      <vt:lpstr>Dihybrid Cross</vt:lpstr>
      <vt:lpstr>Gregor Mendel</vt:lpstr>
      <vt:lpstr>PowerPoint Presentation</vt:lpstr>
      <vt:lpstr>PowerPoint Presentation</vt:lpstr>
      <vt:lpstr>Mendelian Genetics Practice</vt:lpstr>
      <vt:lpstr>Mendelian Genetics Practice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</dc:title>
  <dc:creator>McCabe, Ashley</dc:creator>
  <cp:lastModifiedBy>McCabe, Ashley</cp:lastModifiedBy>
  <cp:revision>65</cp:revision>
  <dcterms:created xsi:type="dcterms:W3CDTF">2016-01-19T00:27:29Z</dcterms:created>
  <dcterms:modified xsi:type="dcterms:W3CDTF">2016-01-19T15:05:30Z</dcterms:modified>
</cp:coreProperties>
</file>