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8"/>
  </p:notesMasterIdLst>
  <p:handoutMasterIdLst>
    <p:handoutMasterId r:id="rId19"/>
  </p:handoutMasterIdLst>
  <p:sldIdLst>
    <p:sldId id="256" r:id="rId2"/>
    <p:sldId id="257" r:id="rId3"/>
    <p:sldId id="258" r:id="rId4"/>
    <p:sldId id="263" r:id="rId5"/>
    <p:sldId id="259" r:id="rId6"/>
    <p:sldId id="260" r:id="rId7"/>
    <p:sldId id="264" r:id="rId8"/>
    <p:sldId id="265" r:id="rId9"/>
    <p:sldId id="266" r:id="rId10"/>
    <p:sldId id="267" r:id="rId11"/>
    <p:sldId id="268" r:id="rId12"/>
    <p:sldId id="269" r:id="rId13"/>
    <p:sldId id="270" r:id="rId14"/>
    <p:sldId id="271" r:id="rId15"/>
    <p:sldId id="273" r:id="rId16"/>
    <p:sldId id="261" r:id="rId17"/>
  </p:sldIdLst>
  <p:sldSz cx="12192000" cy="6858000"/>
  <p:notesSz cx="9309100" cy="6954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3019" autoAdjust="0"/>
  </p:normalViewPr>
  <p:slideViewPr>
    <p:cSldViewPr snapToGrid="0">
      <p:cViewPr varScale="1">
        <p:scale>
          <a:sx n="76" d="100"/>
          <a:sy n="76" d="100"/>
        </p:scale>
        <p:origin x="6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48950"/>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5273003" y="0"/>
            <a:ext cx="4033943" cy="348950"/>
          </a:xfrm>
          <a:prstGeom prst="rect">
            <a:avLst/>
          </a:prstGeom>
        </p:spPr>
        <p:txBody>
          <a:bodyPr vert="horz" lIns="92930" tIns="46465" rIns="92930" bIns="46465" rtlCol="0"/>
          <a:lstStyle>
            <a:lvl1pPr algn="r">
              <a:defRPr sz="1200"/>
            </a:lvl1pPr>
          </a:lstStyle>
          <a:p>
            <a:fld id="{2CEC2ACB-E28C-45EA-B821-2A9260E3484A}" type="datetimeFigureOut">
              <a:rPr lang="en-US" smtClean="0"/>
              <a:t>10/26/2015</a:t>
            </a:fld>
            <a:endParaRPr lang="en-US"/>
          </a:p>
        </p:txBody>
      </p:sp>
      <p:sp>
        <p:nvSpPr>
          <p:cNvPr id="4" name="Footer Placeholder 3"/>
          <p:cNvSpPr>
            <a:spLocks noGrp="1"/>
          </p:cNvSpPr>
          <p:nvPr>
            <p:ph type="ftr" sz="quarter" idx="2"/>
          </p:nvPr>
        </p:nvSpPr>
        <p:spPr>
          <a:xfrm>
            <a:off x="0" y="6605889"/>
            <a:ext cx="4033943" cy="348949"/>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05889"/>
            <a:ext cx="4033943" cy="348949"/>
          </a:xfrm>
          <a:prstGeom prst="rect">
            <a:avLst/>
          </a:prstGeom>
        </p:spPr>
        <p:txBody>
          <a:bodyPr vert="horz" lIns="92930" tIns="46465" rIns="92930" bIns="46465" rtlCol="0" anchor="b"/>
          <a:lstStyle>
            <a:lvl1pPr algn="r">
              <a:defRPr sz="1200"/>
            </a:lvl1pPr>
          </a:lstStyle>
          <a:p>
            <a:fld id="{603E88D1-95A6-416C-9119-21B019FB315B}" type="slidenum">
              <a:rPr lang="en-US" smtClean="0"/>
              <a:t>‹#›</a:t>
            </a:fld>
            <a:endParaRPr lang="en-US"/>
          </a:p>
        </p:txBody>
      </p:sp>
    </p:spTree>
    <p:extLst>
      <p:ext uri="{BB962C8B-B14F-4D97-AF65-F5344CB8AC3E}">
        <p14:creationId xmlns:p14="http://schemas.microsoft.com/office/powerpoint/2010/main" val="4219009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48950"/>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5273003" y="0"/>
            <a:ext cx="4033943" cy="348950"/>
          </a:xfrm>
          <a:prstGeom prst="rect">
            <a:avLst/>
          </a:prstGeom>
        </p:spPr>
        <p:txBody>
          <a:bodyPr vert="horz" lIns="92930" tIns="46465" rIns="92930" bIns="46465" rtlCol="0"/>
          <a:lstStyle>
            <a:lvl1pPr algn="r">
              <a:defRPr sz="1200"/>
            </a:lvl1pPr>
          </a:lstStyle>
          <a:p>
            <a:fld id="{34EE74B3-3440-4020-9F2B-49C7CD8F1F08}" type="datetimeFigureOut">
              <a:rPr lang="en-US" smtClean="0"/>
              <a:t>10/26/2015</a:t>
            </a:fld>
            <a:endParaRPr lang="en-US"/>
          </a:p>
        </p:txBody>
      </p:sp>
      <p:sp>
        <p:nvSpPr>
          <p:cNvPr id="4" name="Slide Image Placeholder 3"/>
          <p:cNvSpPr>
            <a:spLocks noGrp="1" noRot="1" noChangeAspect="1"/>
          </p:cNvSpPr>
          <p:nvPr>
            <p:ph type="sldImg" idx="2"/>
          </p:nvPr>
        </p:nvSpPr>
        <p:spPr>
          <a:xfrm>
            <a:off x="2568575" y="869950"/>
            <a:ext cx="4171950" cy="2346325"/>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930910" y="3347015"/>
            <a:ext cx="7447280" cy="2738468"/>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05889"/>
            <a:ext cx="4033943" cy="348949"/>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5273003" y="6605889"/>
            <a:ext cx="4033943" cy="348949"/>
          </a:xfrm>
          <a:prstGeom prst="rect">
            <a:avLst/>
          </a:prstGeom>
        </p:spPr>
        <p:txBody>
          <a:bodyPr vert="horz" lIns="92930" tIns="46465" rIns="92930" bIns="46465" rtlCol="0" anchor="b"/>
          <a:lstStyle>
            <a:lvl1pPr algn="r">
              <a:defRPr sz="1200"/>
            </a:lvl1pPr>
          </a:lstStyle>
          <a:p>
            <a:fld id="{2E15608B-8458-4C1E-B7B3-8277839150DC}" type="slidenum">
              <a:rPr lang="en-US" smtClean="0"/>
              <a:t>‹#›</a:t>
            </a:fld>
            <a:endParaRPr lang="en-US"/>
          </a:p>
        </p:txBody>
      </p:sp>
    </p:spTree>
    <p:extLst>
      <p:ext uri="{BB962C8B-B14F-4D97-AF65-F5344CB8AC3E}">
        <p14:creationId xmlns:p14="http://schemas.microsoft.com/office/powerpoint/2010/main" val="4058945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abplanet.com/laboratory-flasks.html"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www.labplanet.com/electronic-multichannel-pipetters.html" TargetMode="External"/><Relationship Id="rId4" Type="http://schemas.openxmlformats.org/officeDocument/2006/relationships/hyperlink" Target="http://www.labplanet.com/bd-bbl-prepared-media-in-tubesagar-slants-to-nutrient-broth-bd-diagnostics-220907-loe.htm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2E15608B-8458-4C1E-B7B3-8277839150DC}" type="slidenum">
              <a:rPr lang="en-US" smtClean="0"/>
              <a:t>4</a:t>
            </a:fld>
            <a:endParaRPr lang="en-US"/>
          </a:p>
        </p:txBody>
      </p:sp>
    </p:spTree>
    <p:extLst>
      <p:ext uri="{BB962C8B-B14F-4D97-AF65-F5344CB8AC3E}">
        <p14:creationId xmlns:p14="http://schemas.microsoft.com/office/powerpoint/2010/main" val="1266038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b="1" dirty="0" smtClean="0"/>
              <a:t>D</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E15608B-8458-4C1E-B7B3-8277839150DC}" type="slidenum">
              <a:rPr lang="en-US" smtClean="0"/>
              <a:t>13</a:t>
            </a:fld>
            <a:endParaRPr lang="en-US"/>
          </a:p>
        </p:txBody>
      </p:sp>
    </p:spTree>
    <p:extLst>
      <p:ext uri="{BB962C8B-B14F-4D97-AF65-F5344CB8AC3E}">
        <p14:creationId xmlns:p14="http://schemas.microsoft.com/office/powerpoint/2010/main" val="4030576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b="1" dirty="0" smtClean="0"/>
              <a:t>C</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E15608B-8458-4C1E-B7B3-8277839150DC}" type="slidenum">
              <a:rPr lang="en-US" smtClean="0"/>
              <a:t>14</a:t>
            </a:fld>
            <a:endParaRPr lang="en-US"/>
          </a:p>
        </p:txBody>
      </p:sp>
    </p:spTree>
    <p:extLst>
      <p:ext uri="{BB962C8B-B14F-4D97-AF65-F5344CB8AC3E}">
        <p14:creationId xmlns:p14="http://schemas.microsoft.com/office/powerpoint/2010/main" val="2347499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2E15608B-8458-4C1E-B7B3-8277839150DC}" type="slidenum">
              <a:rPr lang="en-US" smtClean="0"/>
              <a:t>15</a:t>
            </a:fld>
            <a:endParaRPr lang="en-US"/>
          </a:p>
        </p:txBody>
      </p:sp>
    </p:spTree>
    <p:extLst>
      <p:ext uri="{BB962C8B-B14F-4D97-AF65-F5344CB8AC3E}">
        <p14:creationId xmlns:p14="http://schemas.microsoft.com/office/powerpoint/2010/main" val="4037041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b="1" dirty="0" smtClean="0"/>
              <a:t>Explore: </a:t>
            </a:r>
            <a:r>
              <a:rPr lang="en-US" dirty="0">
                <a:solidFill>
                  <a:schemeClr val="dk1"/>
                </a:solidFill>
              </a:rPr>
              <a:t>Learners </a:t>
            </a:r>
            <a:r>
              <a:rPr lang="en-US" i="1" dirty="0">
                <a:solidFill>
                  <a:schemeClr val="dk1"/>
                </a:solidFill>
              </a:rPr>
              <a:t>explore </a:t>
            </a:r>
            <a:r>
              <a:rPr lang="en-US" dirty="0">
                <a:solidFill>
                  <a:schemeClr val="dk1"/>
                </a:solidFill>
              </a:rPr>
              <a:t>common, hands‐on experiences that help them begin constructing concepts and skills aligned to benchmarks.</a:t>
            </a:r>
            <a:endParaRPr lang="en-US" dirty="0" smtClean="0"/>
          </a:p>
          <a:p>
            <a:endParaRPr lang="en-US" b="1" dirty="0" smtClean="0"/>
          </a:p>
          <a:p>
            <a:r>
              <a:rPr lang="en-US" b="1" dirty="0" smtClean="0"/>
              <a:t>Cell Theory Tenants:</a:t>
            </a:r>
          </a:p>
          <a:p>
            <a:r>
              <a:rPr lang="en-US" dirty="0" smtClean="0"/>
              <a:t>All living things are made of cells.</a:t>
            </a:r>
          </a:p>
          <a:p>
            <a:r>
              <a:rPr lang="en-US" dirty="0" smtClean="0"/>
              <a:t>Cells are the basic units of structure and function in living things.</a:t>
            </a:r>
          </a:p>
          <a:p>
            <a:r>
              <a:rPr lang="en-US" dirty="0" smtClean="0"/>
              <a:t>New cells are produce from existing cells.</a:t>
            </a:r>
          </a:p>
          <a:p>
            <a:endParaRPr lang="en-US" dirty="0" smtClean="0"/>
          </a:p>
        </p:txBody>
      </p:sp>
      <p:sp>
        <p:nvSpPr>
          <p:cNvPr id="4" name="Slide Number Placeholder 3"/>
          <p:cNvSpPr>
            <a:spLocks noGrp="1"/>
          </p:cNvSpPr>
          <p:nvPr>
            <p:ph type="sldNum" sz="quarter" idx="10"/>
          </p:nvPr>
        </p:nvSpPr>
        <p:spPr/>
        <p:txBody>
          <a:bodyPr/>
          <a:lstStyle/>
          <a:p>
            <a:fld id="{2E15608B-8458-4C1E-B7B3-8277839150DC}" type="slidenum">
              <a:rPr lang="en-US" smtClean="0"/>
              <a:t>16</a:t>
            </a:fld>
            <a:endParaRPr lang="en-US"/>
          </a:p>
        </p:txBody>
      </p:sp>
    </p:spTree>
    <p:extLst>
      <p:ext uri="{BB962C8B-B14F-4D97-AF65-F5344CB8AC3E}">
        <p14:creationId xmlns:p14="http://schemas.microsoft.com/office/powerpoint/2010/main" val="3719925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dk1"/>
                </a:solidFill>
              </a:rPr>
              <a:t>Engage: </a:t>
            </a:r>
            <a:r>
              <a:rPr lang="en-US" dirty="0">
                <a:solidFill>
                  <a:schemeClr val="dk1"/>
                </a:solidFill>
              </a:rPr>
              <a:t>Learners </a:t>
            </a:r>
            <a:r>
              <a:rPr lang="en-US" i="1" dirty="0">
                <a:solidFill>
                  <a:schemeClr val="dk1"/>
                </a:solidFill>
              </a:rPr>
              <a:t>engage </a:t>
            </a:r>
            <a:r>
              <a:rPr lang="en-US" dirty="0">
                <a:solidFill>
                  <a:schemeClr val="dk1"/>
                </a:solidFill>
              </a:rPr>
              <a:t>with an activity that captures their thinking, access prior knowledge and reveals misconceptions.</a:t>
            </a:r>
            <a:endParaRPr lang="en-US" dirty="0"/>
          </a:p>
          <a:p>
            <a:endParaRPr lang="en-US" dirty="0" smtClean="0"/>
          </a:p>
          <a:p>
            <a:r>
              <a:rPr lang="en-US" b="1" dirty="0"/>
              <a:t>Spontaneous Generation: </a:t>
            </a:r>
            <a:r>
              <a:rPr lang="en-US" dirty="0"/>
              <a:t>Until the second half of the 19th century it was thought that life could arise spontaneously from nonliving matter, a process known as </a:t>
            </a:r>
            <a:r>
              <a:rPr lang="en-US" b="1" dirty="0"/>
              <a:t>spontaneous generation.</a:t>
            </a:r>
            <a:r>
              <a:rPr lang="en-US" dirty="0"/>
              <a:t> </a:t>
            </a:r>
            <a:r>
              <a:rPr lang="en-US" b="1" dirty="0"/>
              <a:t>Francesco </a:t>
            </a:r>
            <a:r>
              <a:rPr lang="en-US" b="1" dirty="0" err="1"/>
              <a:t>Redi</a:t>
            </a:r>
            <a:r>
              <a:rPr lang="en-US" dirty="0"/>
              <a:t> was an early opponent of this theory and demonstrated in 1668 that maggots, fly larvae, do not arise spontaneously from meat. Many people still believed in the theory. In 1745, </a:t>
            </a:r>
            <a:r>
              <a:rPr lang="en-US" b="1" dirty="0"/>
              <a:t>John Needham </a:t>
            </a:r>
            <a:r>
              <a:rPr lang="en-US" dirty="0"/>
              <a:t>poured heated nutrient fluids into covered flasks and found the presence of </a:t>
            </a:r>
            <a:r>
              <a:rPr lang="en-US" b="1" dirty="0"/>
              <a:t>microorganisms</a:t>
            </a:r>
            <a:r>
              <a:rPr lang="en-US" dirty="0"/>
              <a:t>. He took this as evidence of spontaneous generation. Twenty years later </a:t>
            </a:r>
            <a:r>
              <a:rPr lang="en-US" b="1" dirty="0" err="1"/>
              <a:t>Lazzaro</a:t>
            </a:r>
            <a:r>
              <a:rPr lang="en-US" b="1" dirty="0"/>
              <a:t> </a:t>
            </a:r>
            <a:r>
              <a:rPr lang="en-US" b="1" dirty="0" err="1"/>
              <a:t>Spallanzani</a:t>
            </a:r>
            <a:r>
              <a:rPr lang="en-US" dirty="0"/>
              <a:t> showed that Needham’s microorganisms entered the flasks after boiling. In 1861, </a:t>
            </a:r>
            <a:r>
              <a:rPr lang="en-US" b="1" dirty="0"/>
              <a:t>Louis Pasteur </a:t>
            </a:r>
            <a:r>
              <a:rPr lang="en-US" dirty="0"/>
              <a:t>designed the experiments that finally ended this long debate. He showed that flasks left open to the air after boiling would soon be contaminated but if they were sealed, they remained free of microorganisms. He also used flasks with s-shaped curves. Air could enter the </a:t>
            </a:r>
            <a:r>
              <a:rPr lang="en-US" dirty="0">
                <a:hlinkClick r:id="rId3"/>
              </a:rPr>
              <a:t>flasks</a:t>
            </a:r>
            <a:r>
              <a:rPr lang="en-US" dirty="0"/>
              <a:t> however the microorganisms could not and the contents of the flask remained </a:t>
            </a:r>
            <a:r>
              <a:rPr lang="en-US" b="1" dirty="0"/>
              <a:t>sterile</a:t>
            </a:r>
            <a:r>
              <a:rPr lang="en-US" dirty="0"/>
              <a:t>. This proved that microorganisms are present throughout the environment but can be destroyed. He also developed methods of blocking access of airborne microorganisms to </a:t>
            </a:r>
            <a:r>
              <a:rPr lang="en-US" dirty="0">
                <a:hlinkClick r:id="rId4"/>
              </a:rPr>
              <a:t>nutrient </a:t>
            </a:r>
            <a:r>
              <a:rPr lang="en-US" dirty="0"/>
              <a:t>environments, these methods were the basis of </a:t>
            </a:r>
            <a:r>
              <a:rPr lang="en-US" b="1" dirty="0"/>
              <a:t>aseptic technique.</a:t>
            </a:r>
            <a:r>
              <a:rPr lang="en-US" dirty="0"/>
              <a:t> Pasteur </a:t>
            </a:r>
            <a:r>
              <a:rPr lang="en-US" dirty="0">
                <a:hlinkClick r:id="rId5"/>
              </a:rPr>
              <a:t>pipets</a:t>
            </a:r>
            <a:r>
              <a:rPr lang="en-US" dirty="0"/>
              <a:t> are named after Louis Pasteur and are used in laboratories around the world.</a:t>
            </a:r>
            <a:endParaRPr lang="en-US" dirty="0" smtClean="0"/>
          </a:p>
        </p:txBody>
      </p:sp>
      <p:sp>
        <p:nvSpPr>
          <p:cNvPr id="4" name="Slide Number Placeholder 3"/>
          <p:cNvSpPr>
            <a:spLocks noGrp="1"/>
          </p:cNvSpPr>
          <p:nvPr>
            <p:ph type="sldNum" sz="quarter" idx="10"/>
          </p:nvPr>
        </p:nvSpPr>
        <p:spPr/>
        <p:txBody>
          <a:bodyPr/>
          <a:lstStyle/>
          <a:p>
            <a:fld id="{2E15608B-8458-4C1E-B7B3-8277839150DC}" type="slidenum">
              <a:rPr lang="en-US" smtClean="0"/>
              <a:t>5</a:t>
            </a:fld>
            <a:endParaRPr lang="en-US"/>
          </a:p>
        </p:txBody>
      </p:sp>
    </p:spTree>
    <p:extLst>
      <p:ext uri="{BB962C8B-B14F-4D97-AF65-F5344CB8AC3E}">
        <p14:creationId xmlns:p14="http://schemas.microsoft.com/office/powerpoint/2010/main" val="3908170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2E15608B-8458-4C1E-B7B3-8277839150DC}" type="slidenum">
              <a:rPr lang="en-US" smtClean="0"/>
              <a:t>6</a:t>
            </a:fld>
            <a:endParaRPr lang="en-US"/>
          </a:p>
        </p:txBody>
      </p:sp>
    </p:spTree>
    <p:extLst>
      <p:ext uri="{BB962C8B-B14F-4D97-AF65-F5344CB8AC3E}">
        <p14:creationId xmlns:p14="http://schemas.microsoft.com/office/powerpoint/2010/main" val="3993449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b="1" dirty="0" smtClean="0"/>
              <a:t>Bill</a:t>
            </a:r>
            <a:r>
              <a:rPr lang="en-US" b="1" baseline="0" dirty="0" smtClean="0"/>
              <a:t> Nye Video, can stop at 1:32</a:t>
            </a:r>
            <a:endParaRPr lang="en-US" b="1" dirty="0" smtClean="0"/>
          </a:p>
          <a:p>
            <a:pPr defTabSz="929305">
              <a:defRPr/>
            </a:pPr>
            <a:endParaRPr lang="en-US" b="1" dirty="0" smtClean="0"/>
          </a:p>
          <a:p>
            <a:pPr defTabSz="929305">
              <a:defRPr/>
            </a:pPr>
            <a:r>
              <a:rPr lang="en-US" b="1" dirty="0" smtClean="0"/>
              <a:t>Explore: </a:t>
            </a:r>
            <a:r>
              <a:rPr lang="en-US" dirty="0">
                <a:solidFill>
                  <a:schemeClr val="dk1"/>
                </a:solidFill>
              </a:rPr>
              <a:t>Learners </a:t>
            </a:r>
            <a:r>
              <a:rPr lang="en-US" i="1" dirty="0">
                <a:solidFill>
                  <a:schemeClr val="dk1"/>
                </a:solidFill>
              </a:rPr>
              <a:t>explore </a:t>
            </a:r>
            <a:r>
              <a:rPr lang="en-US" dirty="0">
                <a:solidFill>
                  <a:schemeClr val="dk1"/>
                </a:solidFill>
              </a:rPr>
              <a:t>common, hands‐on experiences that help them begin constructing concepts and skills aligned to benchmarks.</a:t>
            </a:r>
            <a:endParaRPr lang="en-US" dirty="0" smtClean="0"/>
          </a:p>
          <a:p>
            <a:endParaRPr lang="en-US" b="1" dirty="0" smtClean="0"/>
          </a:p>
          <a:p>
            <a:r>
              <a:rPr lang="en-US" b="1" dirty="0" smtClean="0"/>
              <a:t>Cell Theory Tenants:</a:t>
            </a:r>
          </a:p>
          <a:p>
            <a:r>
              <a:rPr lang="en-US" dirty="0" smtClean="0"/>
              <a:t>All living things are made of cells.</a:t>
            </a:r>
          </a:p>
          <a:p>
            <a:r>
              <a:rPr lang="en-US" dirty="0" smtClean="0"/>
              <a:t>Cells are the basic units of structure and function in living things.</a:t>
            </a:r>
          </a:p>
          <a:p>
            <a:r>
              <a:rPr lang="en-US" dirty="0" smtClean="0"/>
              <a:t>New cells are produce from existing cells.</a:t>
            </a:r>
          </a:p>
          <a:p>
            <a:endParaRPr lang="en-US" dirty="0" smtClean="0"/>
          </a:p>
        </p:txBody>
      </p:sp>
      <p:sp>
        <p:nvSpPr>
          <p:cNvPr id="4" name="Slide Number Placeholder 3"/>
          <p:cNvSpPr>
            <a:spLocks noGrp="1"/>
          </p:cNvSpPr>
          <p:nvPr>
            <p:ph type="sldNum" sz="quarter" idx="10"/>
          </p:nvPr>
        </p:nvSpPr>
        <p:spPr/>
        <p:txBody>
          <a:bodyPr/>
          <a:lstStyle/>
          <a:p>
            <a:fld id="{2E15608B-8458-4C1E-B7B3-8277839150DC}" type="slidenum">
              <a:rPr lang="en-US" smtClean="0"/>
              <a:t>7</a:t>
            </a:fld>
            <a:endParaRPr lang="en-US"/>
          </a:p>
        </p:txBody>
      </p:sp>
    </p:spTree>
    <p:extLst>
      <p:ext uri="{BB962C8B-B14F-4D97-AF65-F5344CB8AC3E}">
        <p14:creationId xmlns:p14="http://schemas.microsoft.com/office/powerpoint/2010/main" val="3135609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b="1" dirty="0" smtClean="0"/>
              <a:t>Explore: </a:t>
            </a:r>
            <a:r>
              <a:rPr lang="en-US" dirty="0">
                <a:solidFill>
                  <a:schemeClr val="dk1"/>
                </a:solidFill>
              </a:rPr>
              <a:t>Learners </a:t>
            </a:r>
            <a:r>
              <a:rPr lang="en-US" i="1" dirty="0">
                <a:solidFill>
                  <a:schemeClr val="dk1"/>
                </a:solidFill>
              </a:rPr>
              <a:t>explore </a:t>
            </a:r>
            <a:r>
              <a:rPr lang="en-US" dirty="0">
                <a:solidFill>
                  <a:schemeClr val="dk1"/>
                </a:solidFill>
              </a:rPr>
              <a:t>common, hands‐on experiences that help them begin constructing concepts and skills aligned to benchmarks.</a:t>
            </a:r>
            <a:endParaRPr lang="en-US" dirty="0" smtClean="0"/>
          </a:p>
          <a:p>
            <a:endParaRPr lang="en-US" b="1" dirty="0" smtClean="0"/>
          </a:p>
          <a:p>
            <a:r>
              <a:rPr lang="en-US" b="1" dirty="0" smtClean="0"/>
              <a:t>Cell Theory Tenants:</a:t>
            </a:r>
          </a:p>
          <a:p>
            <a:r>
              <a:rPr lang="en-US" dirty="0" smtClean="0"/>
              <a:t>All living things are made of cells.</a:t>
            </a:r>
          </a:p>
          <a:p>
            <a:r>
              <a:rPr lang="en-US" dirty="0" smtClean="0"/>
              <a:t>Cells are the basic units of structure and function in living things.</a:t>
            </a:r>
          </a:p>
          <a:p>
            <a:r>
              <a:rPr lang="en-US" dirty="0" smtClean="0"/>
              <a:t>New cells are produce from existing cells.</a:t>
            </a:r>
          </a:p>
          <a:p>
            <a:endParaRPr lang="en-US" dirty="0" smtClean="0"/>
          </a:p>
        </p:txBody>
      </p:sp>
      <p:sp>
        <p:nvSpPr>
          <p:cNvPr id="4" name="Slide Number Placeholder 3"/>
          <p:cNvSpPr>
            <a:spLocks noGrp="1"/>
          </p:cNvSpPr>
          <p:nvPr>
            <p:ph type="sldNum" sz="quarter" idx="10"/>
          </p:nvPr>
        </p:nvSpPr>
        <p:spPr/>
        <p:txBody>
          <a:bodyPr/>
          <a:lstStyle/>
          <a:p>
            <a:fld id="{2E15608B-8458-4C1E-B7B3-8277839150DC}" type="slidenum">
              <a:rPr lang="en-US" smtClean="0"/>
              <a:t>8</a:t>
            </a:fld>
            <a:endParaRPr lang="en-US"/>
          </a:p>
        </p:txBody>
      </p:sp>
    </p:spTree>
    <p:extLst>
      <p:ext uri="{BB962C8B-B14F-4D97-AF65-F5344CB8AC3E}">
        <p14:creationId xmlns:p14="http://schemas.microsoft.com/office/powerpoint/2010/main" val="3054461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b="1" dirty="0" smtClean="0"/>
              <a:t>Explore: </a:t>
            </a:r>
            <a:r>
              <a:rPr lang="en-US" dirty="0">
                <a:solidFill>
                  <a:schemeClr val="dk1"/>
                </a:solidFill>
              </a:rPr>
              <a:t>Learners </a:t>
            </a:r>
            <a:r>
              <a:rPr lang="en-US" i="1" dirty="0">
                <a:solidFill>
                  <a:schemeClr val="dk1"/>
                </a:solidFill>
              </a:rPr>
              <a:t>explore </a:t>
            </a:r>
            <a:r>
              <a:rPr lang="en-US" dirty="0">
                <a:solidFill>
                  <a:schemeClr val="dk1"/>
                </a:solidFill>
              </a:rPr>
              <a:t>common, hands‐on experiences that help them begin constructing concepts and skills aligned to benchmarks.</a:t>
            </a:r>
            <a:endParaRPr lang="en-US" dirty="0" smtClean="0"/>
          </a:p>
          <a:p>
            <a:endParaRPr lang="en-US" b="1" dirty="0" smtClean="0"/>
          </a:p>
          <a:p>
            <a:r>
              <a:rPr lang="en-US" b="1" dirty="0" smtClean="0"/>
              <a:t>Cell Theory Tenants:</a:t>
            </a:r>
          </a:p>
          <a:p>
            <a:r>
              <a:rPr lang="en-US" dirty="0" smtClean="0"/>
              <a:t>All living things are made of cells.</a:t>
            </a:r>
          </a:p>
          <a:p>
            <a:r>
              <a:rPr lang="en-US" dirty="0" smtClean="0"/>
              <a:t>Cells are the basic units of structure and function in living things.</a:t>
            </a:r>
          </a:p>
          <a:p>
            <a:r>
              <a:rPr lang="en-US" dirty="0" smtClean="0"/>
              <a:t>New cells are produce from existing cells.</a:t>
            </a:r>
          </a:p>
          <a:p>
            <a:endParaRPr lang="en-US" dirty="0" smtClean="0"/>
          </a:p>
        </p:txBody>
      </p:sp>
      <p:sp>
        <p:nvSpPr>
          <p:cNvPr id="4" name="Slide Number Placeholder 3"/>
          <p:cNvSpPr>
            <a:spLocks noGrp="1"/>
          </p:cNvSpPr>
          <p:nvPr>
            <p:ph type="sldNum" sz="quarter" idx="10"/>
          </p:nvPr>
        </p:nvSpPr>
        <p:spPr/>
        <p:txBody>
          <a:bodyPr/>
          <a:lstStyle/>
          <a:p>
            <a:fld id="{2E15608B-8458-4C1E-B7B3-8277839150DC}" type="slidenum">
              <a:rPr lang="en-US" smtClean="0"/>
              <a:t>9</a:t>
            </a:fld>
            <a:endParaRPr lang="en-US"/>
          </a:p>
        </p:txBody>
      </p:sp>
    </p:spTree>
    <p:extLst>
      <p:ext uri="{BB962C8B-B14F-4D97-AF65-F5344CB8AC3E}">
        <p14:creationId xmlns:p14="http://schemas.microsoft.com/office/powerpoint/2010/main" val="2009619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b="1" dirty="0" smtClean="0"/>
              <a:t>Explore: </a:t>
            </a:r>
            <a:r>
              <a:rPr lang="en-US" dirty="0">
                <a:solidFill>
                  <a:schemeClr val="dk1"/>
                </a:solidFill>
              </a:rPr>
              <a:t>Learners </a:t>
            </a:r>
            <a:r>
              <a:rPr lang="en-US" i="1" dirty="0">
                <a:solidFill>
                  <a:schemeClr val="dk1"/>
                </a:solidFill>
              </a:rPr>
              <a:t>explore </a:t>
            </a:r>
            <a:r>
              <a:rPr lang="en-US" dirty="0">
                <a:solidFill>
                  <a:schemeClr val="dk1"/>
                </a:solidFill>
              </a:rPr>
              <a:t>common, hands‐on experiences that help them begin constructing concepts and skills aligned to benchmarks.</a:t>
            </a:r>
            <a:endParaRPr lang="en-US" dirty="0" smtClean="0"/>
          </a:p>
          <a:p>
            <a:endParaRPr lang="en-US" b="1" dirty="0" smtClean="0"/>
          </a:p>
          <a:p>
            <a:r>
              <a:rPr lang="en-US" b="1" dirty="0" smtClean="0"/>
              <a:t>Cell Theory Tenants:</a:t>
            </a:r>
          </a:p>
          <a:p>
            <a:r>
              <a:rPr lang="en-US" dirty="0" smtClean="0"/>
              <a:t>All living things are made of cells.</a:t>
            </a:r>
          </a:p>
          <a:p>
            <a:r>
              <a:rPr lang="en-US" dirty="0" smtClean="0"/>
              <a:t>Cells are the basic units of structure and function in living things.</a:t>
            </a:r>
          </a:p>
          <a:p>
            <a:r>
              <a:rPr lang="en-US" dirty="0" smtClean="0"/>
              <a:t>New cells are produce from existing cells.</a:t>
            </a:r>
          </a:p>
          <a:p>
            <a:endParaRPr lang="en-US" dirty="0" smtClean="0"/>
          </a:p>
        </p:txBody>
      </p:sp>
      <p:sp>
        <p:nvSpPr>
          <p:cNvPr id="4" name="Slide Number Placeholder 3"/>
          <p:cNvSpPr>
            <a:spLocks noGrp="1"/>
          </p:cNvSpPr>
          <p:nvPr>
            <p:ph type="sldNum" sz="quarter" idx="10"/>
          </p:nvPr>
        </p:nvSpPr>
        <p:spPr/>
        <p:txBody>
          <a:bodyPr/>
          <a:lstStyle/>
          <a:p>
            <a:fld id="{2E15608B-8458-4C1E-B7B3-8277839150DC}" type="slidenum">
              <a:rPr lang="en-US" smtClean="0"/>
              <a:t>10</a:t>
            </a:fld>
            <a:endParaRPr lang="en-US"/>
          </a:p>
        </p:txBody>
      </p:sp>
    </p:spTree>
    <p:extLst>
      <p:ext uri="{BB962C8B-B14F-4D97-AF65-F5344CB8AC3E}">
        <p14:creationId xmlns:p14="http://schemas.microsoft.com/office/powerpoint/2010/main" val="144696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b="1" dirty="0" smtClean="0"/>
              <a:t>C</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E15608B-8458-4C1E-B7B3-8277839150DC}" type="slidenum">
              <a:rPr lang="en-US" smtClean="0"/>
              <a:t>11</a:t>
            </a:fld>
            <a:endParaRPr lang="en-US"/>
          </a:p>
        </p:txBody>
      </p:sp>
    </p:spTree>
    <p:extLst>
      <p:ext uri="{BB962C8B-B14F-4D97-AF65-F5344CB8AC3E}">
        <p14:creationId xmlns:p14="http://schemas.microsoft.com/office/powerpoint/2010/main" val="2111389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b="1" smtClean="0"/>
              <a:t>C</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E15608B-8458-4C1E-B7B3-8277839150DC}" type="slidenum">
              <a:rPr lang="en-US" smtClean="0"/>
              <a:t>12</a:t>
            </a:fld>
            <a:endParaRPr lang="en-US"/>
          </a:p>
        </p:txBody>
      </p:sp>
    </p:spTree>
    <p:extLst>
      <p:ext uri="{BB962C8B-B14F-4D97-AF65-F5344CB8AC3E}">
        <p14:creationId xmlns:p14="http://schemas.microsoft.com/office/powerpoint/2010/main" val="76306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38EBA4-83D1-4A40-B60D-DEAAF19E5DEF}"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131339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8EBA4-83D1-4A40-B60D-DEAAF19E5DEF}"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1127360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E238EBA4-83D1-4A40-B60D-DEAAF19E5DEF}"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4277589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E238EBA4-83D1-4A40-B60D-DEAAF19E5DEF}"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805836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38EBA4-83D1-4A40-B60D-DEAAF19E5DEF}"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417348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38EBA4-83D1-4A40-B60D-DEAAF19E5DEF}"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175937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38EBA4-83D1-4A40-B60D-DEAAF19E5DEF}"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411156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38EBA4-83D1-4A40-B60D-DEAAF19E5DEF}"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168743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38EBA4-83D1-4A40-B60D-DEAAF19E5DEF}"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2708248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38EBA4-83D1-4A40-B60D-DEAAF19E5DEF}"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2141049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38EBA4-83D1-4A40-B60D-DEAAF19E5DEF}" type="datetimeFigureOut">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4167137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8EBA4-83D1-4A40-B60D-DEAAF19E5DEF}"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3643023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8EBA4-83D1-4A40-B60D-DEAAF19E5DEF}"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221284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E238EBA4-83D1-4A40-B60D-DEAAF19E5DEF}" type="datetimeFigureOut">
              <a:rPr lang="en-US" smtClean="0"/>
              <a:t>10/26/2015</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8E80D1F2-1D08-4A41-81B5-8B477DD9E51C}" type="slidenum">
              <a:rPr lang="en-US" smtClean="0"/>
              <a:t>‹#›</a:t>
            </a:fld>
            <a:endParaRPr lang="en-US"/>
          </a:p>
        </p:txBody>
      </p:sp>
    </p:spTree>
    <p:extLst>
      <p:ext uri="{BB962C8B-B14F-4D97-AF65-F5344CB8AC3E}">
        <p14:creationId xmlns:p14="http://schemas.microsoft.com/office/powerpoint/2010/main" val="355393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E238EBA4-83D1-4A40-B60D-DEAAF19E5DEF}" type="datetimeFigureOut">
              <a:rPr lang="en-US" smtClean="0"/>
              <a:t>10/26/2015</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8E80D1F2-1D08-4A41-81B5-8B477DD9E51C}" type="slidenum">
              <a:rPr lang="en-US" smtClean="0"/>
              <a:t>‹#›</a:t>
            </a:fld>
            <a:endParaRPr lang="en-US"/>
          </a:p>
        </p:txBody>
      </p:sp>
    </p:spTree>
    <p:extLst>
      <p:ext uri="{BB962C8B-B14F-4D97-AF65-F5344CB8AC3E}">
        <p14:creationId xmlns:p14="http://schemas.microsoft.com/office/powerpoint/2010/main" val="40655882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https://www.youtube.com/embed/4OpBylwH9DU?feature=player_detailpage" TargetMode="Externa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Dlbh6024R1c?feature=player_detailpage" TargetMode="Externa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3: Cell Theory &amp; Development of Microscopes</a:t>
            </a:r>
            <a:endParaRPr lang="en-US" dirty="0"/>
          </a:p>
        </p:txBody>
      </p:sp>
      <p:sp>
        <p:nvSpPr>
          <p:cNvPr id="3" name="Subtitle 2"/>
          <p:cNvSpPr>
            <a:spLocks noGrp="1"/>
          </p:cNvSpPr>
          <p:nvPr>
            <p:ph type="subTitle" idx="1"/>
          </p:nvPr>
        </p:nvSpPr>
        <p:spPr/>
        <p:txBody>
          <a:bodyPr>
            <a:noAutofit/>
          </a:bodyPr>
          <a:lstStyle/>
          <a:p>
            <a:r>
              <a:rPr lang="en-US" sz="1200" dirty="0" smtClean="0"/>
              <a:t>2015-2016</a:t>
            </a:r>
          </a:p>
          <a:p>
            <a:r>
              <a:rPr lang="en-US" sz="1200" dirty="0" smtClean="0"/>
              <a:t>Ms. McCabe</a:t>
            </a:r>
            <a:endParaRPr lang="en-US" sz="1200" dirty="0"/>
          </a:p>
        </p:txBody>
      </p:sp>
      <p:pic>
        <p:nvPicPr>
          <p:cNvPr id="6" name="Picture 5"/>
          <p:cNvPicPr>
            <a:picLocks noChangeAspect="1"/>
          </p:cNvPicPr>
          <p:nvPr/>
        </p:nvPicPr>
        <p:blipFill>
          <a:blip r:embed="rId2"/>
          <a:stretch>
            <a:fillRect/>
          </a:stretch>
        </p:blipFill>
        <p:spPr>
          <a:xfrm>
            <a:off x="8369449" y="588498"/>
            <a:ext cx="3560893" cy="3036130"/>
          </a:xfrm>
          <a:prstGeom prst="rect">
            <a:avLst/>
          </a:prstGeom>
        </p:spPr>
      </p:pic>
      <p:sp>
        <p:nvSpPr>
          <p:cNvPr id="7" name="Rectangle 6"/>
          <p:cNvSpPr/>
          <p:nvPr/>
        </p:nvSpPr>
        <p:spPr>
          <a:xfrm>
            <a:off x="810001" y="847589"/>
            <a:ext cx="6463635" cy="1757066"/>
          </a:xfrm>
          <a:prstGeom prst="rect">
            <a:avLst/>
          </a:prstGeom>
          <a:noFill/>
        </p:spPr>
        <p:txBody>
          <a:bodyPr wrap="none" lIns="91440" tIns="45720" rIns="91440" bIns="45720">
            <a:prstTxWarp prst="textWave2">
              <a:avLst/>
            </a:prstTxWarp>
            <a:spAutoFit/>
          </a:bodyPr>
          <a:lstStyle/>
          <a:p>
            <a:pPr algn="ctr"/>
            <a:r>
              <a:rPr lang="en-US" sz="5400" b="1" cap="none" spc="50" dirty="0" smtClean="0">
                <a:ln w="0"/>
                <a:solidFill>
                  <a:schemeClr val="bg2"/>
                </a:solidFill>
                <a:effectLst>
                  <a:innerShdw blurRad="63500" dist="50800" dir="13500000">
                    <a:srgbClr val="000000">
                      <a:alpha val="50000"/>
                    </a:srgbClr>
                  </a:innerShdw>
                </a:effectLst>
              </a:rPr>
              <a:t>Theory That!</a:t>
            </a:r>
            <a:endParaRPr lang="en-US" sz="5400" b="1" cap="none" spc="50" dirty="0">
              <a:ln w="0"/>
              <a:solidFill>
                <a:schemeClr val="bg2"/>
              </a:solidFill>
              <a:effectLst>
                <a:innerShdw blurRad="63500" dist="50800" dir="13500000">
                  <a:srgbClr val="000000">
                    <a:alpha val="50000"/>
                  </a:srgbClr>
                </a:innerShdw>
              </a:effectLst>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7566" y="5021756"/>
            <a:ext cx="3264434" cy="1836244"/>
          </a:xfrm>
          <a:prstGeom prst="rect">
            <a:avLst/>
          </a:prstGeom>
        </p:spPr>
      </p:pic>
    </p:spTree>
    <p:extLst>
      <p:ext uri="{BB962C8B-B14F-4D97-AF65-F5344CB8AC3E}">
        <p14:creationId xmlns:p14="http://schemas.microsoft.com/office/powerpoint/2010/main" val="1383217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018" y="0"/>
            <a:ext cx="11783782" cy="753455"/>
          </a:xfrm>
        </p:spPr>
        <p:txBody>
          <a:bodyPr/>
          <a:lstStyle/>
          <a:p>
            <a:r>
              <a:rPr lang="en-US" sz="4400" dirty="0" smtClean="0"/>
              <a:t>Elaborate – Wacky History of Cell Theory</a:t>
            </a:r>
            <a:endParaRPr lang="en-US" sz="4400" dirty="0"/>
          </a:p>
        </p:txBody>
      </p:sp>
      <p:pic>
        <p:nvPicPr>
          <p:cNvPr id="5" name="4OpBylwH9DU"/>
          <p:cNvPicPr>
            <a:picLocks noRot="1" noChangeAspect="1"/>
          </p:cNvPicPr>
          <p:nvPr>
            <a:videoFile r:link="rId1"/>
          </p:nvPr>
        </p:nvPicPr>
        <p:blipFill>
          <a:blip r:embed="rId4"/>
          <a:stretch>
            <a:fillRect/>
          </a:stretch>
        </p:blipFill>
        <p:spPr>
          <a:xfrm>
            <a:off x="748146" y="724766"/>
            <a:ext cx="10903527" cy="6133234"/>
          </a:xfrm>
          <a:prstGeom prst="rect">
            <a:avLst/>
          </a:prstGeom>
        </p:spPr>
      </p:pic>
    </p:spTree>
    <p:extLst>
      <p:ext uri="{BB962C8B-B14F-4D97-AF65-F5344CB8AC3E}">
        <p14:creationId xmlns:p14="http://schemas.microsoft.com/office/powerpoint/2010/main" val="2942181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73" y="271781"/>
            <a:ext cx="8250872" cy="1473891"/>
          </a:xfrm>
        </p:spPr>
        <p:txBody>
          <a:bodyPr/>
          <a:lstStyle/>
          <a:p>
            <a:r>
              <a:rPr lang="en-US" sz="4400" dirty="0" smtClean="0"/>
              <a:t>Evaluate – Quick Quiz #1</a:t>
            </a:r>
            <a:endParaRPr lang="en-US" sz="4400"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0922" r="12532"/>
          <a:stretch/>
        </p:blipFill>
        <p:spPr>
          <a:xfrm>
            <a:off x="9102435" y="4499"/>
            <a:ext cx="3089565" cy="2270372"/>
          </a:xfrm>
          <a:prstGeom prst="rect">
            <a:avLst/>
          </a:prstGeom>
        </p:spPr>
      </p:pic>
      <p:sp>
        <p:nvSpPr>
          <p:cNvPr id="7" name="Content Placeholder 2"/>
          <p:cNvSpPr txBox="1">
            <a:spLocks/>
          </p:cNvSpPr>
          <p:nvPr/>
        </p:nvSpPr>
        <p:spPr>
          <a:xfrm>
            <a:off x="651163" y="2341418"/>
            <a:ext cx="10861963" cy="4165745"/>
          </a:xfrm>
          <a:prstGeom prst="rect">
            <a:avLst/>
          </a:prstGeom>
          <a:effectLst>
            <a:outerShdw blurRad="50800" dir="14400000">
              <a:srgbClr val="000000">
                <a:alpha val="40000"/>
              </a:srgbClr>
            </a:outerShdw>
          </a:effectLst>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457200" indent="-457200">
              <a:buFont typeface="+mj-lt"/>
              <a:buAutoNum type="arabicPeriod"/>
            </a:pPr>
            <a:r>
              <a:rPr lang="en-US" sz="2400" dirty="0" smtClean="0"/>
              <a:t>The cell theory was first proposed in 1838.  Evidence obtained through additional scientific investigations resulted in the current cell theory.  Which statement describes a component of the original cell theory that was removed because of the new scientific knowledge?</a:t>
            </a:r>
          </a:p>
          <a:p>
            <a:pPr marL="514350" indent="-514350">
              <a:buFont typeface="Wingdings 2" charset="2"/>
              <a:buAutoNum type="alphaUcPeriod"/>
            </a:pPr>
            <a:r>
              <a:rPr lang="en-US" sz="2400" dirty="0" smtClean="0"/>
              <a:t>All living things are made of cells.</a:t>
            </a:r>
          </a:p>
          <a:p>
            <a:pPr marL="514350" indent="-514350">
              <a:buFont typeface="Wingdings 2" charset="2"/>
              <a:buAutoNum type="alphaUcPeriod"/>
            </a:pPr>
            <a:r>
              <a:rPr lang="en-US" sz="2400" dirty="0" smtClean="0"/>
              <a:t>All cells come from other preexisting cells.</a:t>
            </a:r>
          </a:p>
          <a:p>
            <a:pPr marL="514350" indent="-514350">
              <a:buFont typeface="Wingdings 2" charset="2"/>
              <a:buAutoNum type="alphaUcPeriod"/>
            </a:pPr>
            <a:r>
              <a:rPr lang="en-US" sz="2400" dirty="0" smtClean="0"/>
              <a:t>Cells form through spontaneous generation.</a:t>
            </a:r>
          </a:p>
          <a:p>
            <a:pPr marL="514350" indent="-514350">
              <a:buFont typeface="Wingdings 2" charset="2"/>
              <a:buAutoNum type="alphaUcPeriod"/>
            </a:pPr>
            <a:r>
              <a:rPr lang="en-US" sz="2400" dirty="0" smtClean="0"/>
              <a:t>Cells are the basic structural and functional units of life.</a:t>
            </a:r>
            <a:endParaRPr lang="en-US" sz="2400" dirty="0"/>
          </a:p>
        </p:txBody>
      </p:sp>
    </p:spTree>
    <p:extLst>
      <p:ext uri="{BB962C8B-B14F-4D97-AF65-F5344CB8AC3E}">
        <p14:creationId xmlns:p14="http://schemas.microsoft.com/office/powerpoint/2010/main" val="479727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73" y="271781"/>
            <a:ext cx="8250872" cy="1473891"/>
          </a:xfrm>
        </p:spPr>
        <p:txBody>
          <a:bodyPr/>
          <a:lstStyle/>
          <a:p>
            <a:r>
              <a:rPr lang="en-US" sz="4400" dirty="0" smtClean="0"/>
              <a:t>Evaluate – Quick Quiz #2</a:t>
            </a:r>
            <a:endParaRPr lang="en-US" sz="4400"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0922" r="12532"/>
          <a:stretch/>
        </p:blipFill>
        <p:spPr>
          <a:xfrm>
            <a:off x="9102435" y="4499"/>
            <a:ext cx="3089565" cy="2270372"/>
          </a:xfrm>
          <a:prstGeom prst="rect">
            <a:avLst/>
          </a:prstGeom>
        </p:spPr>
      </p:pic>
      <p:sp>
        <p:nvSpPr>
          <p:cNvPr id="5" name="Content Placeholder 2"/>
          <p:cNvSpPr>
            <a:spLocks noGrp="1"/>
          </p:cNvSpPr>
          <p:nvPr>
            <p:ph idx="1"/>
          </p:nvPr>
        </p:nvSpPr>
        <p:spPr>
          <a:xfrm>
            <a:off x="505689" y="2479964"/>
            <a:ext cx="11104419" cy="3791671"/>
          </a:xfrm>
        </p:spPr>
        <p:txBody>
          <a:bodyPr anchor="t">
            <a:normAutofit/>
          </a:bodyPr>
          <a:lstStyle/>
          <a:p>
            <a:pPr marL="457200" indent="-457200">
              <a:buFont typeface="+mj-lt"/>
              <a:buAutoNum type="arabicPeriod" startAt="2"/>
            </a:pPr>
            <a:r>
              <a:rPr lang="en-US" sz="2400" dirty="0" smtClean="0"/>
              <a:t>Which invention from the 17th century allowed for the development of modern cell theory? </a:t>
            </a:r>
          </a:p>
          <a:p>
            <a:pPr marL="457200" indent="-457200">
              <a:buFont typeface="+mj-lt"/>
              <a:buAutoNum type="alphaUcPeriod"/>
            </a:pPr>
            <a:r>
              <a:rPr lang="en-US" sz="2400" dirty="0" smtClean="0"/>
              <a:t>A. X-rays</a:t>
            </a:r>
          </a:p>
          <a:p>
            <a:pPr marL="457200" indent="-457200">
              <a:buFont typeface="+mj-lt"/>
              <a:buAutoNum type="alphaUcPeriod"/>
            </a:pPr>
            <a:r>
              <a:rPr lang="en-US" sz="2400" dirty="0" smtClean="0"/>
              <a:t>B. computers</a:t>
            </a:r>
          </a:p>
          <a:p>
            <a:pPr marL="457200" indent="-457200">
              <a:buFont typeface="+mj-lt"/>
              <a:buAutoNum type="alphaUcPeriod"/>
            </a:pPr>
            <a:r>
              <a:rPr lang="en-US" sz="2400" dirty="0" smtClean="0"/>
              <a:t>C. the light microscope</a:t>
            </a:r>
          </a:p>
          <a:p>
            <a:pPr marL="457200" indent="-457200">
              <a:buFont typeface="+mj-lt"/>
              <a:buAutoNum type="alphaUcPeriod"/>
            </a:pPr>
            <a:r>
              <a:rPr lang="en-US" sz="2400" dirty="0" smtClean="0"/>
              <a:t>D. the scanning electron microscope</a:t>
            </a:r>
            <a:endParaRPr lang="en-US" sz="2400" dirty="0"/>
          </a:p>
        </p:txBody>
      </p:sp>
    </p:spTree>
    <p:extLst>
      <p:ext uri="{BB962C8B-B14F-4D97-AF65-F5344CB8AC3E}">
        <p14:creationId xmlns:p14="http://schemas.microsoft.com/office/powerpoint/2010/main" val="337908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73" y="271781"/>
            <a:ext cx="8250872" cy="1473891"/>
          </a:xfrm>
        </p:spPr>
        <p:txBody>
          <a:bodyPr anchor="t"/>
          <a:lstStyle/>
          <a:p>
            <a:r>
              <a:rPr lang="en-US" sz="4400" dirty="0" smtClean="0"/>
              <a:t>Evaluate – Quick Quiz #3</a:t>
            </a:r>
            <a:endParaRPr lang="en-US" sz="4400"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0922" r="12532"/>
          <a:stretch/>
        </p:blipFill>
        <p:spPr>
          <a:xfrm>
            <a:off x="9102435" y="4499"/>
            <a:ext cx="3089565" cy="2270372"/>
          </a:xfrm>
          <a:prstGeom prst="rect">
            <a:avLst/>
          </a:prstGeom>
        </p:spPr>
      </p:pic>
      <p:sp>
        <p:nvSpPr>
          <p:cNvPr id="7" name="Content Placeholder 2"/>
          <p:cNvSpPr txBox="1">
            <a:spLocks/>
          </p:cNvSpPr>
          <p:nvPr/>
        </p:nvSpPr>
        <p:spPr>
          <a:xfrm>
            <a:off x="457199" y="2119744"/>
            <a:ext cx="11097491" cy="4509655"/>
          </a:xfrm>
          <a:prstGeom prst="rect">
            <a:avLst/>
          </a:prstGeom>
          <a:effectLst>
            <a:outerShdw blurRad="50800" dir="14400000">
              <a:srgbClr val="000000">
                <a:alpha val="40000"/>
              </a:srgbClr>
            </a:outerShdw>
          </a:effectLst>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514350" indent="-514350">
              <a:buFont typeface="+mj-lt"/>
              <a:buAutoNum type="arabicPeriod" startAt="3"/>
            </a:pPr>
            <a:r>
              <a:rPr lang="en-US" sz="2400" dirty="0" smtClean="0"/>
              <a:t>The goal of scientific experimentation is to increase what we know about how the natural world operates. If a hypothesis is tested repeatedly by a wide variety of experimental approaches in many scientific investigations and cannot be proved false, then the hypothesis could be called a</a:t>
            </a:r>
          </a:p>
          <a:p>
            <a:pPr marL="514350" indent="-514350">
              <a:buFont typeface="+mj-lt"/>
              <a:buAutoNum type="alphaUcPeriod"/>
            </a:pPr>
            <a:r>
              <a:rPr lang="en-US" sz="2400" dirty="0" smtClean="0"/>
              <a:t>conclusion.</a:t>
            </a:r>
          </a:p>
          <a:p>
            <a:pPr marL="514350" indent="-514350">
              <a:buFont typeface="+mj-lt"/>
              <a:buAutoNum type="alphaUcPeriod"/>
            </a:pPr>
            <a:r>
              <a:rPr lang="en-US" sz="2400" dirty="0" smtClean="0"/>
              <a:t>fact.</a:t>
            </a:r>
          </a:p>
          <a:p>
            <a:pPr marL="514350" indent="-514350">
              <a:buFont typeface="+mj-lt"/>
              <a:buAutoNum type="alphaUcPeriod"/>
            </a:pPr>
            <a:r>
              <a:rPr lang="en-US" sz="2400" dirty="0" smtClean="0"/>
              <a:t>rule.</a:t>
            </a:r>
          </a:p>
          <a:p>
            <a:pPr marL="514350" indent="-514350">
              <a:buFont typeface="+mj-lt"/>
              <a:buAutoNum type="alphaUcPeriod"/>
            </a:pPr>
            <a:r>
              <a:rPr lang="en-US" sz="2400" dirty="0" smtClean="0"/>
              <a:t>theory.</a:t>
            </a:r>
          </a:p>
        </p:txBody>
      </p:sp>
    </p:spTree>
    <p:extLst>
      <p:ext uri="{BB962C8B-B14F-4D97-AF65-F5344CB8AC3E}">
        <p14:creationId xmlns:p14="http://schemas.microsoft.com/office/powerpoint/2010/main" val="1946159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73" y="271781"/>
            <a:ext cx="8250872" cy="1473891"/>
          </a:xfrm>
        </p:spPr>
        <p:txBody>
          <a:bodyPr anchor="t"/>
          <a:lstStyle/>
          <a:p>
            <a:r>
              <a:rPr lang="en-US" sz="4400" dirty="0" smtClean="0"/>
              <a:t>Evaluate – Quick Quiz #4</a:t>
            </a:r>
            <a:endParaRPr lang="en-US" sz="4400"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0922" r="12532"/>
          <a:stretch/>
        </p:blipFill>
        <p:spPr>
          <a:xfrm>
            <a:off x="9102435" y="4499"/>
            <a:ext cx="3089565" cy="2270372"/>
          </a:xfrm>
          <a:prstGeom prst="rect">
            <a:avLst/>
          </a:prstGeom>
        </p:spPr>
      </p:pic>
      <p:sp>
        <p:nvSpPr>
          <p:cNvPr id="5" name="Content Placeholder 2"/>
          <p:cNvSpPr>
            <a:spLocks noGrp="1"/>
          </p:cNvSpPr>
          <p:nvPr>
            <p:ph idx="1"/>
          </p:nvPr>
        </p:nvSpPr>
        <p:spPr>
          <a:xfrm>
            <a:off x="457199" y="2770910"/>
            <a:ext cx="11208327" cy="3355254"/>
          </a:xfrm>
        </p:spPr>
        <p:txBody>
          <a:bodyPr>
            <a:noAutofit/>
          </a:bodyPr>
          <a:lstStyle/>
          <a:p>
            <a:pPr marL="514350" lvl="0" indent="-514350">
              <a:buFont typeface="+mj-lt"/>
              <a:buAutoNum type="arabicPeriod" startAt="4"/>
            </a:pPr>
            <a:r>
              <a:rPr lang="en-US" sz="2400" dirty="0"/>
              <a:t>Cell theory is a result of the contributions of several different scientists, and applies to all living things. Which of the following explains why cell theory will not ever become the law of cells?</a:t>
            </a:r>
          </a:p>
          <a:p>
            <a:pPr marL="514350" lvl="0" indent="-514350">
              <a:buFont typeface="+mj-lt"/>
              <a:buAutoNum type="alphaUcPeriod"/>
            </a:pPr>
            <a:r>
              <a:rPr lang="en-US" sz="2000" dirty="0" smtClean="0"/>
              <a:t>Cells </a:t>
            </a:r>
            <a:r>
              <a:rPr lang="en-US" sz="2000" dirty="0"/>
              <a:t>of different organisms are so diverse that it is impossible to come up with a law that would apply to all of them.</a:t>
            </a:r>
          </a:p>
          <a:p>
            <a:pPr marL="514350" lvl="0" indent="-514350">
              <a:buFont typeface="+mj-lt"/>
              <a:buAutoNum type="alphaUcPeriod"/>
            </a:pPr>
            <a:r>
              <a:rPr lang="en-US" sz="2000" dirty="0"/>
              <a:t>Because cells undergo change as mutations occur within them, developing anything beyond a cell theory would be impractical.</a:t>
            </a:r>
          </a:p>
          <a:p>
            <a:pPr marL="514350" lvl="0" indent="-514350">
              <a:buFont typeface="+mj-lt"/>
              <a:buAutoNum type="alphaUcPeriod"/>
            </a:pPr>
            <a:r>
              <a:rPr lang="en-US" sz="2000" dirty="0"/>
              <a:t>Scientific theories are well-tested explanations, while laws are well-tested descriptions of natural phenomena; one cannot become the other.</a:t>
            </a:r>
          </a:p>
          <a:p>
            <a:pPr marL="514350" lvl="0" indent="-514350">
              <a:buFont typeface="+mj-lt"/>
              <a:buAutoNum type="alphaUcPeriod"/>
            </a:pPr>
            <a:r>
              <a:rPr lang="en-US" sz="2000" dirty="0"/>
              <a:t>Scientific theories can only become laws if all possible cases can be tested; it would be impossible to test all living things to see if they have cells</a:t>
            </a:r>
            <a:r>
              <a:rPr lang="en-US" sz="2000" dirty="0" smtClean="0"/>
              <a:t>.</a:t>
            </a:r>
            <a:endParaRPr lang="en-US" sz="2000" dirty="0"/>
          </a:p>
        </p:txBody>
      </p:sp>
    </p:spTree>
    <p:extLst>
      <p:ext uri="{BB962C8B-B14F-4D97-AF65-F5344CB8AC3E}">
        <p14:creationId xmlns:p14="http://schemas.microsoft.com/office/powerpoint/2010/main" val="1777438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73" y="271781"/>
            <a:ext cx="8250872" cy="1473891"/>
          </a:xfrm>
        </p:spPr>
        <p:txBody>
          <a:bodyPr anchor="t"/>
          <a:lstStyle/>
          <a:p>
            <a:r>
              <a:rPr lang="en-US" sz="4400" dirty="0" smtClean="0"/>
              <a:t>Evaluate – Quick Quiz #5</a:t>
            </a:r>
            <a:endParaRPr lang="en-US" sz="4400"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0922" r="12532"/>
          <a:stretch/>
        </p:blipFill>
        <p:spPr>
          <a:xfrm>
            <a:off x="9102435" y="4499"/>
            <a:ext cx="3089565" cy="2270372"/>
          </a:xfrm>
          <a:prstGeom prst="rect">
            <a:avLst/>
          </a:prstGeom>
        </p:spPr>
      </p:pic>
      <p:sp>
        <p:nvSpPr>
          <p:cNvPr id="7" name="Content Placeholder 2"/>
          <p:cNvSpPr>
            <a:spLocks noGrp="1"/>
          </p:cNvSpPr>
          <p:nvPr>
            <p:ph idx="1"/>
          </p:nvPr>
        </p:nvSpPr>
        <p:spPr>
          <a:xfrm>
            <a:off x="818712" y="2410691"/>
            <a:ext cx="10554574" cy="3925563"/>
          </a:xfrm>
        </p:spPr>
        <p:txBody>
          <a:bodyPr anchor="t">
            <a:normAutofit fontScale="92500" lnSpcReduction="10000"/>
          </a:bodyPr>
          <a:lstStyle/>
          <a:p>
            <a:pPr marL="0" indent="0" algn="ctr">
              <a:buNone/>
            </a:pPr>
            <a:r>
              <a:rPr lang="en-US" sz="2800" b="1" dirty="0" smtClean="0"/>
              <a:t>Choose two of the following questions.</a:t>
            </a:r>
          </a:p>
          <a:p>
            <a:pPr marL="0" indent="0" algn="ctr">
              <a:buNone/>
            </a:pPr>
            <a:r>
              <a:rPr lang="en-US" sz="2800" b="1" dirty="0" smtClean="0"/>
              <a:t>Explain your answers in a short paragraph.</a:t>
            </a:r>
          </a:p>
          <a:p>
            <a:r>
              <a:rPr lang="en-US" sz="2800" dirty="0" smtClean="0"/>
              <a:t>What </a:t>
            </a:r>
            <a:r>
              <a:rPr lang="en-US" sz="2800" dirty="0"/>
              <a:t>are the tenets of cell </a:t>
            </a:r>
            <a:r>
              <a:rPr lang="en-US" sz="2800" dirty="0" smtClean="0"/>
              <a:t>theory?</a:t>
            </a:r>
          </a:p>
          <a:p>
            <a:r>
              <a:rPr lang="en-US" sz="2800" dirty="0" smtClean="0"/>
              <a:t>What </a:t>
            </a:r>
            <a:r>
              <a:rPr lang="en-US" sz="2800" dirty="0"/>
              <a:t>is the relationship between a theory and a </a:t>
            </a:r>
            <a:r>
              <a:rPr lang="en-US" sz="2800" dirty="0" smtClean="0"/>
              <a:t>law?</a:t>
            </a:r>
          </a:p>
          <a:p>
            <a:r>
              <a:rPr lang="en-US" sz="2800" dirty="0" smtClean="0"/>
              <a:t>What </a:t>
            </a:r>
            <a:r>
              <a:rPr lang="en-US" sz="2800" dirty="0"/>
              <a:t>role did scientific claims and argumentation have in the development of a scientific cell </a:t>
            </a:r>
            <a:r>
              <a:rPr lang="en-US" sz="2800" dirty="0" smtClean="0"/>
              <a:t>theory?</a:t>
            </a:r>
          </a:p>
          <a:p>
            <a:r>
              <a:rPr lang="en-US" sz="2800" dirty="0" smtClean="0"/>
              <a:t>How </a:t>
            </a:r>
            <a:r>
              <a:rPr lang="en-US" sz="2800" dirty="0"/>
              <a:t>has the development of the microscope contributed to cell theory?</a:t>
            </a:r>
            <a:r>
              <a:rPr lang="en-US" sz="2800" dirty="0" smtClean="0"/>
              <a:t> </a:t>
            </a:r>
            <a:endParaRPr lang="en-US" sz="2000" dirty="0"/>
          </a:p>
        </p:txBody>
      </p:sp>
    </p:spTree>
    <p:extLst>
      <p:ext uri="{BB962C8B-B14F-4D97-AF65-F5344CB8AC3E}">
        <p14:creationId xmlns:p14="http://schemas.microsoft.com/office/powerpoint/2010/main" val="1098973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Explore – </a:t>
            </a:r>
            <a:r>
              <a:rPr lang="en-US" sz="4400" dirty="0" err="1" smtClean="0"/>
              <a:t>Microviewer</a:t>
            </a:r>
            <a:r>
              <a:rPr lang="en-US" sz="4400" dirty="0" smtClean="0"/>
              <a:t> Lab</a:t>
            </a:r>
            <a:endParaRPr lang="en-US" sz="4400" dirty="0"/>
          </a:p>
        </p:txBody>
      </p:sp>
      <p:sp>
        <p:nvSpPr>
          <p:cNvPr id="3" name="Content Placeholder 2"/>
          <p:cNvSpPr>
            <a:spLocks noGrp="1"/>
          </p:cNvSpPr>
          <p:nvPr>
            <p:ph idx="1"/>
          </p:nvPr>
        </p:nvSpPr>
        <p:spPr>
          <a:xfrm>
            <a:off x="556603" y="2346978"/>
            <a:ext cx="10825395" cy="4113967"/>
          </a:xfrm>
        </p:spPr>
        <p:txBody>
          <a:bodyPr anchor="t">
            <a:normAutofit/>
          </a:bodyPr>
          <a:lstStyle/>
          <a:p>
            <a:r>
              <a:rPr lang="en-US" sz="3200" b="1" dirty="0" smtClean="0"/>
              <a:t>Complete the Brainstorm on the </a:t>
            </a:r>
            <a:r>
              <a:rPr lang="en-US" sz="3200" b="1" u="sng" dirty="0" smtClean="0"/>
              <a:t>Microscope WS</a:t>
            </a:r>
            <a:endParaRPr lang="en-US" sz="3200" b="1" dirty="0" smtClean="0"/>
          </a:p>
          <a:p>
            <a:r>
              <a:rPr lang="en-US" sz="2800" dirty="0" smtClean="0"/>
              <a:t>Today you are going to view evidences for cell theory</a:t>
            </a:r>
          </a:p>
          <a:p>
            <a:r>
              <a:rPr lang="en-US" sz="2800" dirty="0" smtClean="0"/>
              <a:t>We are using 6 prepared slides on the </a:t>
            </a:r>
            <a:r>
              <a:rPr lang="en-US" sz="2800" dirty="0" err="1" smtClean="0"/>
              <a:t>microviewers</a:t>
            </a:r>
            <a:endParaRPr lang="en-US" sz="2800" dirty="0" smtClean="0"/>
          </a:p>
          <a:p>
            <a:r>
              <a:rPr lang="en-US" sz="2800" i="1" dirty="0" smtClean="0"/>
              <a:t>Do not remove the slide from the </a:t>
            </a:r>
            <a:r>
              <a:rPr lang="en-US" sz="2800" i="1" dirty="0" err="1" smtClean="0"/>
              <a:t>microviewer</a:t>
            </a:r>
            <a:endParaRPr lang="en-US" sz="2800" i="1" dirty="0" smtClean="0"/>
          </a:p>
          <a:p>
            <a:r>
              <a:rPr lang="en-US" sz="2800" dirty="0" smtClean="0"/>
              <a:t>Take a pencil and </a:t>
            </a:r>
            <a:r>
              <a:rPr lang="en-US" sz="2800" u="sng" dirty="0" smtClean="0"/>
              <a:t>Microscope </a:t>
            </a:r>
            <a:r>
              <a:rPr lang="en-US" sz="2800" dirty="0" smtClean="0"/>
              <a:t>WS only to the lab</a:t>
            </a:r>
          </a:p>
          <a:p>
            <a:r>
              <a:rPr lang="en-US" sz="2800" dirty="0" smtClean="0"/>
              <a:t>Find a numbered station with a group</a:t>
            </a: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829160">
            <a:off x="9919855" y="3966575"/>
            <a:ext cx="1870918" cy="270716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19738">
            <a:off x="8263326" y="481396"/>
            <a:ext cx="3660645" cy="1777270"/>
          </a:xfrm>
          <a:prstGeom prst="rect">
            <a:avLst/>
          </a:prstGeom>
        </p:spPr>
      </p:pic>
    </p:spTree>
    <p:extLst>
      <p:ext uri="{BB962C8B-B14F-4D97-AF65-F5344CB8AC3E}">
        <p14:creationId xmlns:p14="http://schemas.microsoft.com/office/powerpoint/2010/main" val="113996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Standards</a:t>
            </a:r>
            <a:endParaRPr lang="en-US" sz="4800" dirty="0"/>
          </a:p>
        </p:txBody>
      </p:sp>
      <p:sp>
        <p:nvSpPr>
          <p:cNvPr id="3" name="Content Placeholder 2"/>
          <p:cNvSpPr>
            <a:spLocks noGrp="1"/>
          </p:cNvSpPr>
          <p:nvPr>
            <p:ph idx="1"/>
          </p:nvPr>
        </p:nvSpPr>
        <p:spPr/>
        <p:txBody>
          <a:bodyPr/>
          <a:lstStyle/>
          <a:p>
            <a:r>
              <a:rPr lang="en-US" sz="2800" dirty="0" smtClean="0"/>
              <a:t> </a:t>
            </a:r>
            <a:r>
              <a:rPr lang="en-US" sz="2800" b="1" dirty="0"/>
              <a:t>SC.912.L.14.1 </a:t>
            </a:r>
            <a:r>
              <a:rPr lang="en-US" sz="2800" b="1" dirty="0" smtClean="0"/>
              <a:t>Describe </a:t>
            </a:r>
            <a:r>
              <a:rPr lang="en-US" sz="2800" dirty="0"/>
              <a:t>the scientific theory of cells (cell theory) and relate the history of its discovery to the process of science. 	</a:t>
            </a:r>
          </a:p>
          <a:p>
            <a:endParaRPr lang="en-US" sz="2800" dirty="0"/>
          </a:p>
          <a:p>
            <a:r>
              <a:rPr lang="en-US" sz="2800" dirty="0"/>
              <a:t> </a:t>
            </a:r>
            <a:r>
              <a:rPr lang="en-US" sz="2800" b="1" dirty="0"/>
              <a:t>SC.912.L.14.4 </a:t>
            </a:r>
            <a:r>
              <a:rPr lang="en-US" sz="2800" b="1" dirty="0" smtClean="0"/>
              <a:t>Compare </a:t>
            </a:r>
            <a:r>
              <a:rPr lang="en-US" sz="2800" dirty="0"/>
              <a:t>and </a:t>
            </a:r>
            <a:r>
              <a:rPr lang="en-US" sz="2800" b="1" dirty="0"/>
              <a:t>contrast </a:t>
            </a:r>
            <a:r>
              <a:rPr lang="en-US" sz="2800" dirty="0"/>
              <a:t>structure and function of various types of microscopes. </a:t>
            </a:r>
            <a:r>
              <a:rPr lang="en-US" sz="2000" dirty="0"/>
              <a:t>	</a:t>
            </a:r>
          </a:p>
          <a:p>
            <a:endParaRPr lang="en-US" dirty="0"/>
          </a:p>
        </p:txBody>
      </p:sp>
    </p:spTree>
    <p:extLst>
      <p:ext uri="{BB962C8B-B14F-4D97-AF65-F5344CB8AC3E}">
        <p14:creationId xmlns:p14="http://schemas.microsoft.com/office/powerpoint/2010/main" val="1417350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Guiding Questions</a:t>
            </a:r>
            <a:endParaRPr lang="en-US" sz="4800" dirty="0"/>
          </a:p>
        </p:txBody>
      </p:sp>
      <p:sp>
        <p:nvSpPr>
          <p:cNvPr id="3" name="Content Placeholder 2"/>
          <p:cNvSpPr>
            <a:spLocks noGrp="1"/>
          </p:cNvSpPr>
          <p:nvPr>
            <p:ph idx="1"/>
          </p:nvPr>
        </p:nvSpPr>
        <p:spPr>
          <a:xfrm>
            <a:off x="818712" y="2222287"/>
            <a:ext cx="10554574" cy="4113967"/>
          </a:xfrm>
        </p:spPr>
        <p:txBody>
          <a:bodyPr>
            <a:normAutofit/>
          </a:bodyPr>
          <a:lstStyle/>
          <a:p>
            <a:r>
              <a:rPr lang="en-US" sz="2800" dirty="0"/>
              <a:t>What are the tenets of cell </a:t>
            </a:r>
            <a:r>
              <a:rPr lang="en-US" sz="2800" dirty="0" smtClean="0"/>
              <a:t>theory?</a:t>
            </a:r>
          </a:p>
          <a:p>
            <a:r>
              <a:rPr lang="en-US" sz="2800" dirty="0" smtClean="0"/>
              <a:t>What </a:t>
            </a:r>
            <a:r>
              <a:rPr lang="en-US" sz="2800" dirty="0"/>
              <a:t>is the relationship between a theory and a </a:t>
            </a:r>
            <a:r>
              <a:rPr lang="en-US" sz="2800" dirty="0" smtClean="0"/>
              <a:t>law?</a:t>
            </a:r>
          </a:p>
          <a:p>
            <a:r>
              <a:rPr lang="en-US" sz="2800" dirty="0" smtClean="0"/>
              <a:t>What </a:t>
            </a:r>
            <a:r>
              <a:rPr lang="en-US" sz="2800" dirty="0"/>
              <a:t>role did scientific claims and argumentation have in the development of a scientific cell </a:t>
            </a:r>
            <a:r>
              <a:rPr lang="en-US" sz="2800" dirty="0" smtClean="0"/>
              <a:t>theory?</a:t>
            </a:r>
          </a:p>
          <a:p>
            <a:r>
              <a:rPr lang="en-US" sz="2800" dirty="0" smtClean="0"/>
              <a:t>How </a:t>
            </a:r>
            <a:r>
              <a:rPr lang="en-US" sz="2800" dirty="0"/>
              <a:t>has the development of the microscope contributed to cell theory?</a:t>
            </a:r>
            <a:r>
              <a:rPr lang="en-US" sz="2800" dirty="0" smtClean="0"/>
              <a:t> </a:t>
            </a:r>
            <a:endParaRPr lang="en-US" sz="20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802" t="10772" r="5923" b="8884"/>
          <a:stretch/>
        </p:blipFill>
        <p:spPr>
          <a:xfrm>
            <a:off x="9164637" y="182880"/>
            <a:ext cx="2787110" cy="2721684"/>
          </a:xfrm>
          <a:prstGeom prst="rect">
            <a:avLst/>
          </a:prstGeom>
        </p:spPr>
      </p:pic>
    </p:spTree>
    <p:extLst>
      <p:ext uri="{BB962C8B-B14F-4D97-AF65-F5344CB8AC3E}">
        <p14:creationId xmlns:p14="http://schemas.microsoft.com/office/powerpoint/2010/main" val="1923635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Engage – Theory That!</a:t>
            </a:r>
            <a:endParaRPr lang="en-US" sz="4800" dirty="0"/>
          </a:p>
        </p:txBody>
      </p:sp>
      <p:sp>
        <p:nvSpPr>
          <p:cNvPr id="3" name="Content Placeholder 2"/>
          <p:cNvSpPr>
            <a:spLocks noGrp="1"/>
          </p:cNvSpPr>
          <p:nvPr>
            <p:ph idx="1"/>
          </p:nvPr>
        </p:nvSpPr>
        <p:spPr>
          <a:xfrm>
            <a:off x="283527" y="2299855"/>
            <a:ext cx="7710545" cy="3870144"/>
          </a:xfrm>
        </p:spPr>
        <p:txBody>
          <a:bodyPr anchor="t">
            <a:normAutofit/>
          </a:bodyPr>
          <a:lstStyle/>
          <a:p>
            <a:pPr marL="285750" indent="-285750">
              <a:buFont typeface="Arial" pitchFamily="34" charset="0"/>
              <a:buChar char="•"/>
            </a:pPr>
            <a:r>
              <a:rPr lang="en-US" sz="3200" dirty="0" smtClean="0"/>
              <a:t>N, D, P and title a sheet of notebook paper: </a:t>
            </a:r>
            <a:r>
              <a:rPr lang="en-US" sz="3200" u="sng" dirty="0" smtClean="0">
                <a:solidFill>
                  <a:srgbClr val="FF0066"/>
                </a:solidFill>
              </a:rPr>
              <a:t>Theory That!</a:t>
            </a:r>
            <a:endParaRPr lang="en-US" sz="3200" dirty="0" smtClean="0">
              <a:solidFill>
                <a:srgbClr val="FF0066"/>
              </a:solidFill>
            </a:endParaRPr>
          </a:p>
          <a:p>
            <a:pPr marL="285750" indent="-285750">
              <a:buFont typeface="Arial" pitchFamily="34" charset="0"/>
              <a:buChar char="•"/>
            </a:pPr>
            <a:r>
              <a:rPr lang="en-US" sz="3200" dirty="0" smtClean="0"/>
              <a:t>Take a  pink, laminated half sheet</a:t>
            </a:r>
          </a:p>
          <a:p>
            <a:pPr marL="285750" indent="-285750">
              <a:buFont typeface="Arial" pitchFamily="34" charset="0"/>
              <a:buChar char="•"/>
            </a:pPr>
            <a:r>
              <a:rPr lang="en-US" sz="3200" dirty="0" smtClean="0"/>
              <a:t>Complete the Do Now Portion on your own notebook paper</a:t>
            </a:r>
            <a:endParaRPr lang="en-US" sz="2800" dirty="0"/>
          </a:p>
        </p:txBody>
      </p:sp>
      <p:pic>
        <p:nvPicPr>
          <p:cNvPr id="10"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l="1651" t="13322" r="2359" b="1972"/>
          <a:stretch/>
        </p:blipFill>
        <p:spPr bwMode="auto">
          <a:xfrm>
            <a:off x="8104909" y="1627229"/>
            <a:ext cx="3796144" cy="47874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076161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Engage - Seeing is Believing</a:t>
            </a:r>
            <a:endParaRPr lang="en-US" sz="4800" dirty="0"/>
          </a:p>
        </p:txBody>
      </p:sp>
      <p:sp>
        <p:nvSpPr>
          <p:cNvPr id="3" name="Content Placeholder 2"/>
          <p:cNvSpPr>
            <a:spLocks noGrp="1"/>
          </p:cNvSpPr>
          <p:nvPr>
            <p:ph idx="1"/>
          </p:nvPr>
        </p:nvSpPr>
        <p:spPr>
          <a:xfrm>
            <a:off x="180109" y="2119746"/>
            <a:ext cx="6715439" cy="4341200"/>
          </a:xfrm>
        </p:spPr>
        <p:txBody>
          <a:bodyPr anchor="t">
            <a:normAutofit/>
          </a:bodyPr>
          <a:lstStyle/>
          <a:p>
            <a:pPr marL="0" indent="0">
              <a:buNone/>
            </a:pPr>
            <a:r>
              <a:rPr lang="en-US" sz="2800" b="1" u="sng" dirty="0">
                <a:solidFill>
                  <a:srgbClr val="FF0066"/>
                </a:solidFill>
              </a:rPr>
              <a:t>Spontaneous Generation</a:t>
            </a:r>
            <a:r>
              <a:rPr lang="en-US" sz="2800" b="1" dirty="0"/>
              <a:t>: </a:t>
            </a:r>
            <a:r>
              <a:rPr lang="en-US" sz="2800" dirty="0"/>
              <a:t>Until the second half of the 19th century it was </a:t>
            </a:r>
            <a:r>
              <a:rPr lang="en-US" sz="2800" b="1" u="sng" dirty="0">
                <a:solidFill>
                  <a:srgbClr val="FF0066"/>
                </a:solidFill>
              </a:rPr>
              <a:t>thought that life could </a:t>
            </a:r>
            <a:r>
              <a:rPr lang="en-US" sz="2800" b="1" u="sng" dirty="0" smtClean="0">
                <a:solidFill>
                  <a:srgbClr val="FF0066"/>
                </a:solidFill>
              </a:rPr>
              <a:t>appear </a:t>
            </a:r>
            <a:r>
              <a:rPr lang="en-US" sz="2800" dirty="0"/>
              <a:t>spontaneously </a:t>
            </a:r>
            <a:r>
              <a:rPr lang="en-US" sz="2800" b="1" u="sng" dirty="0">
                <a:solidFill>
                  <a:srgbClr val="FF0066"/>
                </a:solidFill>
              </a:rPr>
              <a:t>from nonliving matter</a:t>
            </a:r>
          </a:p>
          <a:p>
            <a:r>
              <a:rPr lang="en-US" sz="2800" b="1" i="1" dirty="0"/>
              <a:t>What do you think led to the development of this theory? </a:t>
            </a:r>
            <a:endParaRPr lang="en-US" sz="2800" b="1" i="1" dirty="0" smtClean="0"/>
          </a:p>
          <a:p>
            <a:pPr lvl="1"/>
            <a:r>
              <a:rPr lang="en-US" sz="2400" dirty="0" smtClean="0"/>
              <a:t>Be prepared for random calls.</a:t>
            </a:r>
            <a:endParaRPr lang="en-US" sz="2400" dirty="0"/>
          </a:p>
        </p:txBody>
      </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5548" y="2242651"/>
            <a:ext cx="5130198" cy="38792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77640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Engage - Seeing is Believing</a:t>
            </a:r>
            <a:endParaRPr lang="en-US" sz="4800" dirty="0"/>
          </a:p>
        </p:txBody>
      </p:sp>
      <p:sp>
        <p:nvSpPr>
          <p:cNvPr id="3" name="Content Placeholder 2"/>
          <p:cNvSpPr>
            <a:spLocks noGrp="1"/>
          </p:cNvSpPr>
          <p:nvPr>
            <p:ph idx="1"/>
          </p:nvPr>
        </p:nvSpPr>
        <p:spPr>
          <a:xfrm>
            <a:off x="810000" y="2147455"/>
            <a:ext cx="10571998" cy="3870144"/>
          </a:xfrm>
        </p:spPr>
        <p:txBody>
          <a:bodyPr anchor="t">
            <a:normAutofit/>
          </a:bodyPr>
          <a:lstStyle/>
          <a:p>
            <a:pPr marL="285750" indent="-285750">
              <a:buFont typeface="Arial" pitchFamily="34" charset="0"/>
              <a:buChar char="•"/>
            </a:pPr>
            <a:r>
              <a:rPr lang="en-US" sz="3200" b="1" dirty="0" smtClean="0"/>
              <a:t>What </a:t>
            </a:r>
            <a:r>
              <a:rPr lang="en-US" sz="3200" b="1" dirty="0"/>
              <a:t>do you think happened to change the theory about how living things </a:t>
            </a:r>
            <a:r>
              <a:rPr lang="en-US" sz="3200" b="1" dirty="0" smtClean="0"/>
              <a:t>arise?</a:t>
            </a:r>
          </a:p>
          <a:p>
            <a:pPr marL="685800" lvl="1">
              <a:buFont typeface="Arial" pitchFamily="34" charset="0"/>
              <a:buChar char="•"/>
            </a:pPr>
            <a:r>
              <a:rPr lang="en-US" sz="2800" dirty="0" smtClean="0"/>
              <a:t>Be prepared for random calls</a:t>
            </a:r>
            <a:endParaRPr lang="en-US" sz="2800" dirty="0"/>
          </a:p>
        </p:txBody>
      </p:sp>
      <p:pic>
        <p:nvPicPr>
          <p:cNvPr id="8" name="Picture 2" descr="http://i2.wp.com/listverse.com/wp-content/uploads/2009/01/m-gpasteurth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7527" y="2729345"/>
            <a:ext cx="3449783" cy="40180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97759" y="3965113"/>
            <a:ext cx="5019700" cy="2892887"/>
          </a:xfrm>
          <a:prstGeom prst="rect">
            <a:avLst/>
          </a:prstGeom>
        </p:spPr>
      </p:pic>
    </p:spTree>
    <p:extLst>
      <p:ext uri="{BB962C8B-B14F-4D97-AF65-F5344CB8AC3E}">
        <p14:creationId xmlns:p14="http://schemas.microsoft.com/office/powerpoint/2010/main" val="188775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946" y="96351"/>
            <a:ext cx="11853054" cy="748777"/>
          </a:xfrm>
        </p:spPr>
        <p:txBody>
          <a:bodyPr/>
          <a:lstStyle/>
          <a:p>
            <a:r>
              <a:rPr lang="en-US" sz="4400" dirty="0" smtClean="0"/>
              <a:t>Explore – Spontaneous Generation Theory</a:t>
            </a:r>
            <a:endParaRPr lang="en-US" sz="4400" dirty="0"/>
          </a:p>
        </p:txBody>
      </p:sp>
      <p:pic>
        <p:nvPicPr>
          <p:cNvPr id="10" name="Dlbh6024R1c"/>
          <p:cNvPicPr>
            <a:picLocks noRot="1" noChangeAspect="1"/>
          </p:cNvPicPr>
          <p:nvPr>
            <a:videoFile r:link="rId1"/>
          </p:nvPr>
        </p:nvPicPr>
        <p:blipFill>
          <a:blip r:embed="rId4"/>
          <a:stretch>
            <a:fillRect/>
          </a:stretch>
        </p:blipFill>
        <p:spPr>
          <a:xfrm>
            <a:off x="856112" y="845128"/>
            <a:ext cx="10430794" cy="5867322"/>
          </a:xfrm>
          <a:prstGeom prst="rect">
            <a:avLst/>
          </a:prstGeom>
        </p:spPr>
      </p:pic>
    </p:spTree>
    <p:extLst>
      <p:ext uri="{BB962C8B-B14F-4D97-AF65-F5344CB8AC3E}">
        <p14:creationId xmlns:p14="http://schemas.microsoft.com/office/powerpoint/2010/main" val="2195113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73" y="271781"/>
            <a:ext cx="8250872" cy="1473891"/>
          </a:xfrm>
        </p:spPr>
        <p:txBody>
          <a:bodyPr/>
          <a:lstStyle/>
          <a:p>
            <a:r>
              <a:rPr lang="en-US" sz="4400" dirty="0" smtClean="0"/>
              <a:t>Explore/Explain – Timeline Card Sort</a:t>
            </a:r>
            <a:endParaRPr lang="en-US" sz="4400" dirty="0"/>
          </a:p>
        </p:txBody>
      </p:sp>
      <p:sp>
        <p:nvSpPr>
          <p:cNvPr id="3" name="Content Placeholder 2"/>
          <p:cNvSpPr>
            <a:spLocks noGrp="1"/>
          </p:cNvSpPr>
          <p:nvPr>
            <p:ph idx="1"/>
          </p:nvPr>
        </p:nvSpPr>
        <p:spPr>
          <a:xfrm>
            <a:off x="556603" y="2479964"/>
            <a:ext cx="11233615" cy="3980981"/>
          </a:xfrm>
        </p:spPr>
        <p:txBody>
          <a:bodyPr anchor="t">
            <a:noAutofit/>
          </a:bodyPr>
          <a:lstStyle/>
          <a:p>
            <a:pPr marL="457200" indent="-457200">
              <a:buFont typeface="+mj-lt"/>
              <a:buAutoNum type="arabicPeriod"/>
            </a:pPr>
            <a:r>
              <a:rPr lang="en-US" sz="2400" dirty="0" smtClean="0"/>
              <a:t>Seat 1A will distribute the  </a:t>
            </a:r>
            <a:r>
              <a:rPr lang="en-US" sz="2400" dirty="0"/>
              <a:t>Cell Theory </a:t>
            </a:r>
            <a:r>
              <a:rPr lang="en-US" sz="2400" dirty="0" smtClean="0"/>
              <a:t>Evidence</a:t>
            </a:r>
          </a:p>
          <a:p>
            <a:pPr marL="457200" indent="-457200">
              <a:buFont typeface="+mj-lt"/>
              <a:buAutoNum type="arabicPeriod"/>
            </a:pPr>
            <a:r>
              <a:rPr lang="en-US" sz="2400" dirty="0" smtClean="0"/>
              <a:t>Read </a:t>
            </a:r>
            <a:r>
              <a:rPr lang="en-US" sz="2400" dirty="0"/>
              <a:t>and discuss each Evidence Card and sort them into a timeline</a:t>
            </a:r>
            <a:r>
              <a:rPr lang="en-US" sz="2400" dirty="0" smtClean="0"/>
              <a:t>.</a:t>
            </a:r>
          </a:p>
          <a:p>
            <a:pPr marL="457200" indent="-457200">
              <a:buFont typeface="+mj-lt"/>
              <a:buAutoNum type="arabicPeriod"/>
            </a:pPr>
            <a:r>
              <a:rPr lang="en-US" sz="2400" dirty="0" smtClean="0"/>
              <a:t>Random Calls:</a:t>
            </a:r>
            <a:endParaRPr lang="en-US" sz="2400" dirty="0"/>
          </a:p>
          <a:p>
            <a:pPr lvl="1"/>
            <a:r>
              <a:rPr lang="en-US" sz="2400" b="1" dirty="0"/>
              <a:t>What do you notice about the timeline? When did it start? Which countries were involved? </a:t>
            </a:r>
          </a:p>
          <a:p>
            <a:pPr lvl="1"/>
            <a:r>
              <a:rPr lang="en-US" sz="2400" b="1" dirty="0"/>
              <a:t>How are the people involved in the theory similar and different? </a:t>
            </a:r>
            <a:endParaRPr lang="en-US" sz="2400" b="1" dirty="0" smtClean="0"/>
          </a:p>
          <a:p>
            <a:pPr marL="514350" indent="-514350">
              <a:buFont typeface="+mj-lt"/>
              <a:buAutoNum type="arabicPeriod"/>
            </a:pPr>
            <a:r>
              <a:rPr lang="en-US" sz="2600" dirty="0"/>
              <a:t>Complete </a:t>
            </a:r>
            <a:r>
              <a:rPr lang="en-US" sz="2600" u="sng" dirty="0"/>
              <a:t>#1only </a:t>
            </a:r>
            <a:r>
              <a:rPr lang="en-US" sz="2600" dirty="0"/>
              <a:t>of the </a:t>
            </a:r>
            <a:r>
              <a:rPr lang="en-US" sz="2600" u="sng" dirty="0"/>
              <a:t>During the Lesson</a:t>
            </a:r>
            <a:r>
              <a:rPr lang="en-US" sz="2600" dirty="0"/>
              <a:t> portion of the half pink sheet on your paper</a:t>
            </a:r>
            <a:endParaRPr lang="en-US" sz="2600"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0922" r="12532"/>
          <a:stretch/>
        </p:blipFill>
        <p:spPr>
          <a:xfrm>
            <a:off x="8534401" y="4499"/>
            <a:ext cx="3657600" cy="2687794"/>
          </a:xfrm>
          <a:prstGeom prst="rect">
            <a:avLst/>
          </a:prstGeom>
        </p:spPr>
      </p:pic>
    </p:spTree>
    <p:extLst>
      <p:ext uri="{BB962C8B-B14F-4D97-AF65-F5344CB8AC3E}">
        <p14:creationId xmlns:p14="http://schemas.microsoft.com/office/powerpoint/2010/main" val="1099453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73" y="271781"/>
            <a:ext cx="8250872" cy="1473891"/>
          </a:xfrm>
        </p:spPr>
        <p:txBody>
          <a:bodyPr/>
          <a:lstStyle/>
          <a:p>
            <a:r>
              <a:rPr lang="en-US" sz="4400" dirty="0" smtClean="0"/>
              <a:t>Elaborate – Wacky History of Cell Theory</a:t>
            </a:r>
            <a:endParaRPr lang="en-US" sz="4400" dirty="0"/>
          </a:p>
        </p:txBody>
      </p:sp>
      <p:sp>
        <p:nvSpPr>
          <p:cNvPr id="3" name="Content Placeholder 2"/>
          <p:cNvSpPr>
            <a:spLocks noGrp="1"/>
          </p:cNvSpPr>
          <p:nvPr>
            <p:ph idx="1"/>
          </p:nvPr>
        </p:nvSpPr>
        <p:spPr>
          <a:xfrm>
            <a:off x="556603" y="2479964"/>
            <a:ext cx="11233615" cy="3980981"/>
          </a:xfrm>
        </p:spPr>
        <p:txBody>
          <a:bodyPr anchor="t">
            <a:noAutofit/>
          </a:bodyPr>
          <a:lstStyle/>
          <a:p>
            <a:pPr marL="457200" indent="-457200">
              <a:buFont typeface="+mj-lt"/>
              <a:buAutoNum type="arabicPeriod"/>
            </a:pPr>
            <a:r>
              <a:rPr lang="en-US" sz="2800" dirty="0" smtClean="0"/>
              <a:t>As you watch the video, </a:t>
            </a:r>
            <a:r>
              <a:rPr lang="en-US" sz="2800" u="sng" dirty="0" smtClean="0"/>
              <a:t>complete #2 of the During the lesson portion</a:t>
            </a:r>
            <a:r>
              <a:rPr lang="en-US" sz="2800" dirty="0"/>
              <a:t> on your own paper</a:t>
            </a:r>
          </a:p>
          <a:p>
            <a:pPr marL="457200" indent="-457200">
              <a:buFont typeface="+mj-lt"/>
              <a:buAutoNum type="arabicPeriod"/>
            </a:pPr>
            <a:r>
              <a:rPr lang="en-US" sz="2800" dirty="0" smtClean="0"/>
              <a:t>After the video, complete the </a:t>
            </a:r>
            <a:r>
              <a:rPr lang="en-US" sz="2800" u="sng" dirty="0" smtClean="0"/>
              <a:t>After the Lesson</a:t>
            </a:r>
            <a:r>
              <a:rPr lang="en-US" sz="2800" dirty="0" smtClean="0"/>
              <a:t> portion on your own paper</a:t>
            </a:r>
            <a:endParaRPr lang="en-US" sz="2800"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0922" r="12532"/>
          <a:stretch/>
        </p:blipFill>
        <p:spPr>
          <a:xfrm>
            <a:off x="8756073" y="4499"/>
            <a:ext cx="3435928" cy="2524898"/>
          </a:xfrm>
          <a:prstGeom prst="rect">
            <a:avLst/>
          </a:prstGeom>
        </p:spPr>
      </p:pic>
    </p:spTree>
    <p:extLst>
      <p:ext uri="{BB962C8B-B14F-4D97-AF65-F5344CB8AC3E}">
        <p14:creationId xmlns:p14="http://schemas.microsoft.com/office/powerpoint/2010/main" val="31004703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511</TotalTime>
  <Words>1108</Words>
  <Application>Microsoft Office PowerPoint</Application>
  <PresentationFormat>Widescreen</PresentationFormat>
  <Paragraphs>126</Paragraphs>
  <Slides>16</Slides>
  <Notes>13</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2</vt:lpstr>
      <vt:lpstr>Quotable</vt:lpstr>
      <vt:lpstr>Unit 3: Cell Theory &amp; Development of Microscopes</vt:lpstr>
      <vt:lpstr>Standards</vt:lpstr>
      <vt:lpstr>Guiding Questions</vt:lpstr>
      <vt:lpstr>Engage – Theory That!</vt:lpstr>
      <vt:lpstr>Engage - Seeing is Believing</vt:lpstr>
      <vt:lpstr>Engage - Seeing is Believing</vt:lpstr>
      <vt:lpstr>Explore – Spontaneous Generation Theory</vt:lpstr>
      <vt:lpstr>Explore/Explain – Timeline Card Sort</vt:lpstr>
      <vt:lpstr>Elaborate – Wacky History of Cell Theory</vt:lpstr>
      <vt:lpstr>Elaborate – Wacky History of Cell Theory</vt:lpstr>
      <vt:lpstr>Evaluate – Quick Quiz #1</vt:lpstr>
      <vt:lpstr>Evaluate – Quick Quiz #2</vt:lpstr>
      <vt:lpstr>Evaluate – Quick Quiz #3</vt:lpstr>
      <vt:lpstr>Evaluate – Quick Quiz #4</vt:lpstr>
      <vt:lpstr>Evaluate – Quick Quiz #5</vt:lpstr>
      <vt:lpstr>Explore – Microviewer Lab</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Cell Theory &amp; Development of Microscopes</dc:title>
  <dc:creator>McCabe, Ashley</dc:creator>
  <cp:lastModifiedBy>McCabe, Ashley</cp:lastModifiedBy>
  <cp:revision>46</cp:revision>
  <cp:lastPrinted>2015-10-26T22:02:55Z</cp:lastPrinted>
  <dcterms:created xsi:type="dcterms:W3CDTF">2015-10-26T13:31:44Z</dcterms:created>
  <dcterms:modified xsi:type="dcterms:W3CDTF">2015-10-26T22:03:02Z</dcterms:modified>
</cp:coreProperties>
</file>