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3" r:id="rId1"/>
  </p:sldMasterIdLst>
  <p:handoutMasterIdLst>
    <p:handoutMasterId r:id="rId39"/>
  </p:handoutMasterIdLst>
  <p:sldIdLst>
    <p:sldId id="256" r:id="rId2"/>
    <p:sldId id="291" r:id="rId3"/>
    <p:sldId id="292" r:id="rId4"/>
    <p:sldId id="293" r:id="rId5"/>
    <p:sldId id="257" r:id="rId6"/>
    <p:sldId id="258" r:id="rId7"/>
    <p:sldId id="287" r:id="rId8"/>
    <p:sldId id="259" r:id="rId9"/>
    <p:sldId id="288" r:id="rId10"/>
    <p:sldId id="289" r:id="rId11"/>
    <p:sldId id="282" r:id="rId12"/>
    <p:sldId id="290" r:id="rId13"/>
    <p:sldId id="260" r:id="rId14"/>
    <p:sldId id="262" r:id="rId15"/>
    <p:sldId id="263" r:id="rId16"/>
    <p:sldId id="261" r:id="rId17"/>
    <p:sldId id="264" r:id="rId18"/>
    <p:sldId id="266" r:id="rId19"/>
    <p:sldId id="267" r:id="rId20"/>
    <p:sldId id="268" r:id="rId21"/>
    <p:sldId id="265" r:id="rId22"/>
    <p:sldId id="269" r:id="rId23"/>
    <p:sldId id="271" r:id="rId24"/>
    <p:sldId id="270" r:id="rId25"/>
    <p:sldId id="272" r:id="rId26"/>
    <p:sldId id="273" r:id="rId27"/>
    <p:sldId id="275" r:id="rId28"/>
    <p:sldId id="274" r:id="rId29"/>
    <p:sldId id="276" r:id="rId30"/>
    <p:sldId id="277" r:id="rId31"/>
    <p:sldId id="278" r:id="rId32"/>
    <p:sldId id="279" r:id="rId33"/>
    <p:sldId id="284" r:id="rId34"/>
    <p:sldId id="285" r:id="rId35"/>
    <p:sldId id="283" r:id="rId36"/>
    <p:sldId id="280" r:id="rId37"/>
    <p:sldId id="286" r:id="rId38"/>
  </p:sldIdLst>
  <p:sldSz cx="12192000" cy="6858000"/>
  <p:notesSz cx="9309100" cy="6954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33943" cy="348950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004" y="0"/>
            <a:ext cx="4033943" cy="348950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9805AE25-75B8-47B6-A35F-57607C72DFB3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05890"/>
            <a:ext cx="4033943" cy="348949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004" y="6605890"/>
            <a:ext cx="4033943" cy="348949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ABD664A9-8290-4B5E-A243-CFF9F6C1B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73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78ABE3C1-DBE1-495D-B57B-2849774B866A}" type="datetimeFigureOut">
              <a:rPr lang="en-US" smtClean="0"/>
              <a:t>11/16/2015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650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11/16/2015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73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11/16/2015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03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11/16/2015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776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11/16/2015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190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11/16/2015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626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11/16/2015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248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11/16/2015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60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11/16/2015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807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11/16/2015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695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363EFA5E-FA76-400D-B3DC-F0BA90E6D107}" type="datetimeFigureOut">
              <a:rPr lang="en-US" smtClean="0"/>
              <a:t>11/16/2015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333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11/16/2015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413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k2RJm5RBEk" TargetMode="Externa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pAa4TWjHQ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660400"/>
            <a:ext cx="5187696" cy="3462867"/>
          </a:xfrm>
        </p:spPr>
        <p:txBody>
          <a:bodyPr/>
          <a:lstStyle/>
          <a:p>
            <a:r>
              <a:rPr lang="en-US" b="1" dirty="0" smtClean="0"/>
              <a:t>The </a:t>
            </a:r>
            <a:br>
              <a:rPr lang="en-US" b="1" dirty="0" smtClean="0"/>
            </a:br>
            <a:r>
              <a:rPr lang="en-US" b="1" dirty="0" smtClean="0"/>
              <a:t>Cell Cycle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504" y="4182851"/>
            <a:ext cx="9228201" cy="1645920"/>
          </a:xfrm>
        </p:spPr>
        <p:txBody>
          <a:bodyPr/>
          <a:lstStyle/>
          <a:p>
            <a:r>
              <a:rPr lang="en-US" b="1" dirty="0" smtClean="0"/>
              <a:t>2015-2016</a:t>
            </a:r>
          </a:p>
          <a:p>
            <a:r>
              <a:rPr lang="en-US" b="1" dirty="0" smtClean="0"/>
              <a:t>Ms. McCabe</a:t>
            </a:r>
            <a:endParaRPr lang="en-US" b="1" dirty="0"/>
          </a:p>
        </p:txBody>
      </p:sp>
      <p:pic>
        <p:nvPicPr>
          <p:cNvPr id="21506" name="Picture 2" descr="http://www.abcam.com/ps/CMS/Images/Cell-Cy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501" y="1847850"/>
            <a:ext cx="5434704" cy="398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16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3909" y="748145"/>
            <a:ext cx="7928263" cy="1080938"/>
          </a:xfrm>
          <a:solidFill>
            <a:schemeClr val="tx2"/>
          </a:solidFill>
        </p:spPr>
        <p:txBody>
          <a:bodyPr>
            <a:noAutofit/>
          </a:bodyPr>
          <a:lstStyle/>
          <a:p>
            <a:r>
              <a:rPr lang="en-US" sz="4000" u="sng" dirty="0" smtClean="0">
                <a:solidFill>
                  <a:srgbClr val="7030A0"/>
                </a:solidFill>
              </a:rPr>
              <a:t>DNA Replication = </a:t>
            </a:r>
            <a:endParaRPr lang="en-US" sz="4000" u="sng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5190" y="2015836"/>
            <a:ext cx="116447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u="sng" dirty="0">
                <a:solidFill>
                  <a:srgbClr val="7030A0"/>
                </a:solidFill>
              </a:rPr>
              <a:t>DNA must be copied </a:t>
            </a:r>
            <a:r>
              <a:rPr lang="en-US" sz="3200" b="1" dirty="0"/>
              <a:t>or replicated </a:t>
            </a:r>
            <a:r>
              <a:rPr lang="en-US" sz="3200" b="1" u="sng" dirty="0">
                <a:solidFill>
                  <a:srgbClr val="7030A0"/>
                </a:solidFill>
              </a:rPr>
              <a:t>before cell division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/>
              <a:t>Each new cell will then have an identical copy of the </a:t>
            </a:r>
            <a:r>
              <a:rPr lang="en-US" sz="3200" b="1" dirty="0" smtClean="0"/>
              <a:t>DNA</a:t>
            </a:r>
            <a:endParaRPr lang="en-US" sz="3200" b="1" dirty="0"/>
          </a:p>
        </p:txBody>
      </p:sp>
      <p:pic>
        <p:nvPicPr>
          <p:cNvPr id="6" name="Picture 2" descr="https://s3.amazonaws.com/classconnection/315/flashcards/5907315/jpg/cell_cycle-14A376FE6313ACBCB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921" y="0"/>
            <a:ext cx="2689079" cy="201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philschatz.com/anatomy-book/resources/0323_DNA_Replic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310" y="3021969"/>
            <a:ext cx="6577444" cy="362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48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alsiraatbiology14.files.wordpress.com/2014/04/biology_only_discipline_multiplication_division_poster-r150460af5ac8401aab93d97f7a8f2a2e_w2q_8byvr_512.jpg?w=300&amp;h=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95700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s://s-media-cache-ak0.pinimg.com/236x/68/0f/d2/680fd26b27af606b10db96ae3cbb2d4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0"/>
            <a:ext cx="4273550" cy="382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s://s-media-cache-ak0.pinimg.com/736x/47/62/31/47623164caa20a25c023fa5d52d3236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9234"/>
            <a:ext cx="5537200" cy="338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https://s-media-cache-ak0.pinimg.com/736x/f2/ca/ac/f2caac7149f12f5b09812e54f28ced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050" y="-28576"/>
            <a:ext cx="3810000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d2ws0xxnnorfdo.cloudfront.net/meme/43744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0" y="3695700"/>
            <a:ext cx="4443534" cy="315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60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09" y="748145"/>
            <a:ext cx="7928263" cy="1080938"/>
          </a:xfrm>
          <a:solidFill>
            <a:schemeClr val="tx2"/>
          </a:solidFill>
        </p:spPr>
        <p:txBody>
          <a:bodyPr>
            <a:noAutofit/>
          </a:bodyPr>
          <a:lstStyle/>
          <a:p>
            <a:r>
              <a:rPr lang="en-US" sz="4000" u="sng" dirty="0" smtClean="0">
                <a:solidFill>
                  <a:srgbClr val="7030A0"/>
                </a:solidFill>
              </a:rPr>
              <a:t>Types of Cell Reproduction</a:t>
            </a:r>
            <a:endParaRPr lang="en-US" sz="4000" u="sng" dirty="0">
              <a:solidFill>
                <a:srgbClr val="7030A0"/>
              </a:solidFill>
            </a:endParaRPr>
          </a:p>
        </p:txBody>
      </p:sp>
      <p:pic>
        <p:nvPicPr>
          <p:cNvPr id="2050" name="Picture 2" descr="https://s3.amazonaws.com/classconnection/315/flashcards/5907315/jpg/cell_cycle-14A376FE6313ACBCB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921" y="0"/>
            <a:ext cx="2689079" cy="201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jk2RJm5RBEk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577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can we describe the stages in the life cycle of a cell?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10559179" cy="4063927"/>
          </a:xfrm>
        </p:spPr>
        <p:txBody>
          <a:bodyPr>
            <a:normAutofit/>
          </a:bodyPr>
          <a:lstStyle/>
          <a:p>
            <a:r>
              <a:rPr lang="en-US" sz="4000" b="1" u="sng" dirty="0" smtClean="0">
                <a:solidFill>
                  <a:srgbClr val="7030A0"/>
                </a:solidFill>
              </a:rPr>
              <a:t>“IPMATC”</a:t>
            </a:r>
          </a:p>
          <a:p>
            <a:r>
              <a:rPr lang="en-US" sz="4000" b="1" u="sng" dirty="0" smtClean="0">
                <a:solidFill>
                  <a:srgbClr val="7030A0"/>
                </a:solidFill>
              </a:rPr>
              <a:t>I is for Interphase</a:t>
            </a:r>
            <a:r>
              <a:rPr lang="en-US" sz="4000" b="1" dirty="0" smtClean="0"/>
              <a:t> which is separated into three stages</a:t>
            </a:r>
            <a:endParaRPr lang="en-US" sz="3600" b="1" u="sng" dirty="0" smtClean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188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SC.912.L.16.14 Describe the cell cycle, including the process of mitosis. Explain the role of mitosis in the formation of new cells and its importance in maintaining chromosome number during asexual reproduction. </a:t>
            </a:r>
          </a:p>
        </p:txBody>
      </p:sp>
      <p:pic>
        <p:nvPicPr>
          <p:cNvPr id="1026" name="Picture 2" descr="http://image.slidesharecdn.com/cellcycleregulationppt-141023073350-conversion-gate02/95/cell-cycle-regulation-ppt-6-638.jpg?cb=141404978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8" t="14303" r="14580"/>
          <a:stretch/>
        </p:blipFill>
        <p:spPr bwMode="auto">
          <a:xfrm>
            <a:off x="9626599" y="1160317"/>
            <a:ext cx="2460623" cy="185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4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describe the stages in the life cycle of a cell?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10559179" cy="4063927"/>
          </a:xfrm>
        </p:spPr>
        <p:txBody>
          <a:bodyPr>
            <a:normAutofit/>
          </a:bodyPr>
          <a:lstStyle/>
          <a:p>
            <a:r>
              <a:rPr lang="en-US" sz="4000" b="1" u="sng" dirty="0" smtClean="0">
                <a:solidFill>
                  <a:srgbClr val="7030A0"/>
                </a:solidFill>
              </a:rPr>
              <a:t>Interphase</a:t>
            </a:r>
            <a:r>
              <a:rPr lang="en-US" sz="4000" b="1" dirty="0" smtClean="0"/>
              <a:t>: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3600" b="1" u="sng" dirty="0" smtClean="0">
                <a:solidFill>
                  <a:srgbClr val="7030A0"/>
                </a:solidFill>
              </a:rPr>
              <a:t>G1 = gap 1, cell grows &amp; makes more cytoplasm and organelles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3600" b="1" u="sng" dirty="0" smtClean="0">
                <a:solidFill>
                  <a:srgbClr val="7030A0"/>
                </a:solidFill>
              </a:rPr>
              <a:t>S = synthesis, DNA gets replicated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3600" b="1" u="sng" dirty="0" smtClean="0">
                <a:solidFill>
                  <a:srgbClr val="7030A0"/>
                </a:solidFill>
              </a:rPr>
              <a:t>G2 = gap 2, cell grows &amp; makes division organelles: centrioles</a:t>
            </a:r>
            <a:r>
              <a:rPr lang="en-US" sz="3600" b="1" dirty="0" smtClean="0">
                <a:solidFill>
                  <a:schemeClr val="tx1"/>
                </a:solidFill>
              </a:rPr>
              <a:t> (only in animal cells)</a:t>
            </a:r>
            <a:endParaRPr lang="en-US" sz="3600" b="1" u="sng" dirty="0" smtClean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188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SC.912.L.16.14 Describe </a:t>
            </a:r>
            <a:r>
              <a:rPr lang="en-US" sz="1600" dirty="0"/>
              <a:t>the cell cycle, including the process of mitosis. Explain the role of mitosis in the formation of new cells and its importance in maintaining chromosome number during asexual reproduction. </a:t>
            </a:r>
          </a:p>
        </p:txBody>
      </p:sp>
      <p:pic>
        <p:nvPicPr>
          <p:cNvPr id="1026" name="Picture 2" descr="http://image.slidesharecdn.com/cellcycleregulationppt-141023073350-conversion-gate02/95/cell-cycle-regulation-ppt-6-638.jpg?cb=141404978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8" t="14303" r="14580"/>
          <a:stretch/>
        </p:blipFill>
        <p:spPr bwMode="auto">
          <a:xfrm>
            <a:off x="9626599" y="1160317"/>
            <a:ext cx="2460623" cy="185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54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207433"/>
            <a:ext cx="10772775" cy="1658198"/>
          </a:xfrm>
        </p:spPr>
        <p:txBody>
          <a:bodyPr/>
          <a:lstStyle/>
          <a:p>
            <a:r>
              <a:rPr lang="en-US" b="1" dirty="0" smtClean="0"/>
              <a:t>Stop &amp; Sketch				*3 pts.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188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SC.912.L.16.14 Describe the cell cycle, including the process of mitosis. Explain the role of mitosis in the formation of new cells and its importance in maintaining chromosome number during asexual reproduction. </a:t>
            </a:r>
          </a:p>
        </p:txBody>
      </p:sp>
      <p:pic>
        <p:nvPicPr>
          <p:cNvPr id="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" t="6264" r="2974" b="6055"/>
          <a:stretch>
            <a:fillRect/>
          </a:stretch>
        </p:blipFill>
        <p:spPr bwMode="auto">
          <a:xfrm>
            <a:off x="1701800" y="1358900"/>
            <a:ext cx="76962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57224" y="5283200"/>
            <a:ext cx="1676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Daughter Cells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368800" y="1993900"/>
            <a:ext cx="2133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DNA Copied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692400" y="2755900"/>
            <a:ext cx="1295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Cells Mature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172200" y="2921337"/>
            <a:ext cx="22733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Cells prepare for Division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470400" y="5807164"/>
            <a:ext cx="3962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Cell Divides into Identical cells</a:t>
            </a:r>
          </a:p>
        </p:txBody>
      </p:sp>
    </p:spTree>
    <p:extLst>
      <p:ext uri="{BB962C8B-B14F-4D97-AF65-F5344CB8AC3E}">
        <p14:creationId xmlns:p14="http://schemas.microsoft.com/office/powerpoint/2010/main" val="38765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can we describe the stages in the life cycle of a cell?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044700"/>
            <a:ext cx="11206879" cy="4356099"/>
          </a:xfrm>
        </p:spPr>
        <p:txBody>
          <a:bodyPr>
            <a:normAutofit fontScale="77500" lnSpcReduction="20000"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“IPMATC”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000" b="1" u="sng" dirty="0" smtClean="0">
                <a:solidFill>
                  <a:srgbClr val="7030A0"/>
                </a:solidFill>
              </a:rPr>
              <a:t>Mitosis = “</a:t>
            </a:r>
            <a:r>
              <a:rPr lang="en-US" sz="4000" b="1" u="sng" dirty="0" err="1" smtClean="0">
                <a:solidFill>
                  <a:srgbClr val="7030A0"/>
                </a:solidFill>
              </a:rPr>
              <a:t>tos</a:t>
            </a:r>
            <a:r>
              <a:rPr lang="en-US" sz="4000" b="1" u="sng" dirty="0" smtClean="0">
                <a:solidFill>
                  <a:srgbClr val="7030A0"/>
                </a:solidFill>
              </a:rPr>
              <a:t>/toes” toes are somatic (body) cells that do mitosis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000" b="1" u="sng" dirty="0" smtClean="0">
                <a:solidFill>
                  <a:srgbClr val="7030A0"/>
                </a:solidFill>
              </a:rPr>
              <a:t>PMATC = Mitosis, or cell division, only happens in eukaryotes,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</a:rPr>
              <a:t>and does NOT happen in brain cells </a:t>
            </a:r>
          </a:p>
          <a:p>
            <a:r>
              <a:rPr lang="en-US" sz="4000" b="1" dirty="0" smtClean="0">
                <a:solidFill>
                  <a:schemeClr val="tx1"/>
                </a:solidFill>
              </a:rPr>
              <a:t>Mitosis is separated into: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>
                <a:solidFill>
                  <a:schemeClr val="tx1"/>
                </a:solidFill>
              </a:rPr>
              <a:t>Prophase				5.   Cytokinesis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>
                <a:solidFill>
                  <a:schemeClr val="tx1"/>
                </a:solidFill>
              </a:rPr>
              <a:t>Metaphase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>
                <a:solidFill>
                  <a:schemeClr val="tx1"/>
                </a:solidFill>
              </a:rPr>
              <a:t>Anaphase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>
                <a:solidFill>
                  <a:schemeClr val="tx1"/>
                </a:solidFill>
              </a:rPr>
              <a:t>Telophase</a:t>
            </a:r>
            <a:endParaRPr lang="en-US" sz="4000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188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SC.912.L.16.14 Describe the cell cycle, including the process of mitosis. Explain the role of mitosis in the formation of new cells and its importance in maintaining chromosome number during asexual reproduction. </a:t>
            </a:r>
          </a:p>
        </p:txBody>
      </p:sp>
    </p:spTree>
    <p:extLst>
      <p:ext uri="{BB962C8B-B14F-4D97-AF65-F5344CB8AC3E}">
        <p14:creationId xmlns:p14="http://schemas.microsoft.com/office/powerpoint/2010/main" val="293024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can we describe the stages in the life cycle of a cell?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095572"/>
            <a:ext cx="6988892" cy="4762428"/>
          </a:xfrm>
        </p:spPr>
        <p:txBody>
          <a:bodyPr>
            <a:normAutofit fontScale="92500" lnSpcReduction="10000"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PMATC = Mitosis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u="sng" dirty="0" smtClean="0">
                <a:solidFill>
                  <a:srgbClr val="7030A0"/>
                </a:solidFill>
              </a:rPr>
              <a:t>P = Prophase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000" b="1" u="sng" dirty="0" smtClean="0">
                <a:solidFill>
                  <a:srgbClr val="7030A0"/>
                </a:solidFill>
              </a:rPr>
              <a:t>Chromatin </a:t>
            </a:r>
            <a:r>
              <a:rPr lang="en-US" sz="4000" b="1" dirty="0" smtClean="0">
                <a:solidFill>
                  <a:srgbClr val="7030A0"/>
                </a:solidFill>
              </a:rPr>
              <a:t>(tangled DNA) turns into </a:t>
            </a:r>
            <a:r>
              <a:rPr lang="en-US" sz="4000" b="1" u="sng" dirty="0" smtClean="0">
                <a:solidFill>
                  <a:srgbClr val="7030A0"/>
                </a:solidFill>
              </a:rPr>
              <a:t>chromosomes</a:t>
            </a:r>
            <a:r>
              <a:rPr lang="en-US" sz="4000" b="1" dirty="0" smtClean="0">
                <a:solidFill>
                  <a:srgbClr val="7030A0"/>
                </a:solidFill>
              </a:rPr>
              <a:t> (DNA) in the X-shape becoming visible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000" b="1" u="sng" dirty="0" smtClean="0">
                <a:solidFill>
                  <a:srgbClr val="7030A0"/>
                </a:solidFill>
              </a:rPr>
              <a:t>Centrioles create spindle fibers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000" b="1" u="sng" dirty="0" smtClean="0">
                <a:solidFill>
                  <a:srgbClr val="7030A0"/>
                </a:solidFill>
              </a:rPr>
              <a:t>Nuclear membrane breaks down</a:t>
            </a:r>
            <a:r>
              <a:rPr lang="en-US" sz="4000" b="1" dirty="0" smtClean="0">
                <a:solidFill>
                  <a:srgbClr val="7030A0"/>
                </a:solidFill>
              </a:rPr>
              <a:t> so that DNA can separate into each daughter cell</a:t>
            </a:r>
            <a:endParaRPr lang="en-US" sz="4000" b="1" u="sng" dirty="0" smtClean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188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SC.912.L.16.14 Describe the cell cycle, including the process of mitosis. Explain the role of mitosis in the formation of new cells and its importance in maintaining chromosome number during asexual reproduction. </a:t>
            </a:r>
          </a:p>
        </p:txBody>
      </p:sp>
      <p:pic>
        <p:nvPicPr>
          <p:cNvPr id="6" name="Picture 5" descr="mitosis[1]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4" r="58191" b="60356"/>
          <a:stretch/>
        </p:blipFill>
        <p:spPr>
          <a:xfrm>
            <a:off x="7669213" y="1269999"/>
            <a:ext cx="4522787" cy="454632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7302500" y="3378200"/>
            <a:ext cx="2679700" cy="40616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7104857" y="4228861"/>
            <a:ext cx="921543" cy="104164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71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81000"/>
            <a:ext cx="90678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Spindle Fiber attached to Chromosome</a:t>
            </a:r>
          </a:p>
        </p:txBody>
      </p:sp>
      <p:pic>
        <p:nvPicPr>
          <p:cNvPr id="6" name="Picture 9" descr="kinetoch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47800"/>
            <a:ext cx="8305800" cy="479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524000" y="2286000"/>
            <a:ext cx="3429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Kinetochore Fiber</a:t>
            </a: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V="1">
            <a:off x="4724400" y="25908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b="1"/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 flipV="1">
            <a:off x="5867400" y="54102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b="1"/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600200" y="6096000"/>
            <a:ext cx="2819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Chromosome</a:t>
            </a:r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 flipV="1">
            <a:off x="3962400" y="5867400"/>
            <a:ext cx="685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06332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7" grpId="0" autoUpdateAnimBg="0"/>
      <p:bldP spid="8" grpId="0" animBg="1"/>
      <p:bldP spid="9" grpId="0" animBg="1"/>
      <p:bldP spid="10" grpId="0" autoUpdateAnimBg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1_12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" t="6667" r="1250" b="2499"/>
          <a:stretch>
            <a:fillRect/>
          </a:stretch>
        </p:blipFill>
        <p:spPr bwMode="auto">
          <a:xfrm>
            <a:off x="2159000" y="906463"/>
            <a:ext cx="7772400" cy="543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1549400" y="76200"/>
            <a:ext cx="90678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Review of Prophase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298700" y="1676400"/>
            <a:ext cx="2362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What the cell looks like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4521200" y="19050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b="1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235200" y="6400800"/>
            <a:ext cx="7620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What’s happening</a:t>
            </a:r>
          </a:p>
        </p:txBody>
      </p:sp>
    </p:spTree>
    <p:extLst>
      <p:ext uri="{BB962C8B-B14F-4D97-AF65-F5344CB8AC3E}">
        <p14:creationId xmlns:p14="http://schemas.microsoft.com/office/powerpoint/2010/main" val="260975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nimBg="1"/>
      <p:bldP spid="8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 Cells Quiz				20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1282183" cy="3599316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Skipping lines, number 1-10</a:t>
            </a:r>
          </a:p>
          <a:p>
            <a:r>
              <a:rPr lang="en-US" sz="3600" b="1" dirty="0" smtClean="0"/>
              <a:t>Name, Date, Period</a:t>
            </a:r>
          </a:p>
          <a:p>
            <a:r>
              <a:rPr lang="en-US" sz="3600" b="1" dirty="0" smtClean="0"/>
              <a:t>The title is: </a:t>
            </a:r>
            <a:r>
              <a:rPr lang="en-US" sz="3600" b="1" u="sng" dirty="0" smtClean="0"/>
              <a:t>Cell Quiz</a:t>
            </a:r>
          </a:p>
          <a:p>
            <a:r>
              <a:rPr lang="en-US" sz="3600" b="1" dirty="0" smtClean="0"/>
              <a:t>Answer 1-5 in complete sentences</a:t>
            </a:r>
          </a:p>
          <a:p>
            <a:r>
              <a:rPr lang="en-US" sz="3200" b="1" dirty="0" smtClean="0"/>
              <a:t>For 6-10, write the word </a:t>
            </a:r>
            <a:r>
              <a:rPr lang="en-US" sz="3600" b="1" dirty="0" smtClean="0"/>
              <a:t>and</a:t>
            </a:r>
            <a:r>
              <a:rPr lang="en-US" sz="3200" b="1" dirty="0" smtClean="0"/>
              <a:t> the matching definition</a:t>
            </a:r>
          </a:p>
        </p:txBody>
      </p:sp>
    </p:spTree>
    <p:extLst>
      <p:ext uri="{BB962C8B-B14F-4D97-AF65-F5344CB8AC3E}">
        <p14:creationId xmlns:p14="http://schemas.microsoft.com/office/powerpoint/2010/main" val="41320378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207433"/>
            <a:ext cx="10772775" cy="1658198"/>
          </a:xfrm>
        </p:spPr>
        <p:txBody>
          <a:bodyPr/>
          <a:lstStyle/>
          <a:p>
            <a:r>
              <a:rPr lang="en-US" b="1" dirty="0" smtClean="0"/>
              <a:t>Stop &amp; Sketch				*3 pts.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188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SC.912.L.16.14 Describe the cell cycle, including the process of mitosis. Explain the role of mitosis in the formation of new cells and its importance in maintaining chromosome number during asexual reproduction. </a:t>
            </a:r>
          </a:p>
        </p:txBody>
      </p:sp>
      <p:pic>
        <p:nvPicPr>
          <p:cNvPr id="14" name="Picture 7" descr="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9"/>
          <a:stretch>
            <a:fillRect/>
          </a:stretch>
        </p:blipFill>
        <p:spPr>
          <a:xfrm>
            <a:off x="1460500" y="1371600"/>
            <a:ext cx="8686800" cy="5486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40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can we describe the stages in the life cycle of a cell?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095572"/>
            <a:ext cx="6988892" cy="476242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PMATC = Mitosis</a:t>
            </a:r>
          </a:p>
          <a:p>
            <a:pPr marL="742950" indent="-742950">
              <a:buFont typeface="+mj-lt"/>
              <a:buAutoNum type="arabicPeriod" startAt="2"/>
            </a:pPr>
            <a:r>
              <a:rPr lang="en-US" sz="4000" b="1" u="sng" dirty="0" smtClean="0">
                <a:solidFill>
                  <a:srgbClr val="7030A0"/>
                </a:solidFill>
              </a:rPr>
              <a:t>M = Metaphase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000" b="1" u="sng" dirty="0" smtClean="0">
                <a:solidFill>
                  <a:srgbClr val="7030A0"/>
                </a:solidFill>
              </a:rPr>
              <a:t>Meta = middle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000" b="1" u="sng" dirty="0" smtClean="0">
                <a:solidFill>
                  <a:srgbClr val="7030A0"/>
                </a:solidFill>
              </a:rPr>
              <a:t>Chromosomes line up in the middle of the cell at the cell plate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188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SC.912.L.16.14 Describe the cell cycle, including the process of mitosis. Explain the role of mitosis in the formation of new cells and its importance in maintaining chromosome number during asexual reproduction. </a:t>
            </a:r>
          </a:p>
        </p:txBody>
      </p:sp>
      <p:pic>
        <p:nvPicPr>
          <p:cNvPr id="8" name="Picture 5" descr="mitosis[1]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74" r="57693" b="4983"/>
          <a:stretch/>
        </p:blipFill>
        <p:spPr>
          <a:xfrm>
            <a:off x="7961433" y="1349844"/>
            <a:ext cx="3468566" cy="49747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6747671" y="3987045"/>
            <a:ext cx="2523329" cy="37099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99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8" descr="11_1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5000"/>
          <a:stretch>
            <a:fillRect/>
          </a:stretch>
        </p:blipFill>
        <p:spPr bwMode="auto">
          <a:xfrm>
            <a:off x="2841170" y="1673324"/>
            <a:ext cx="6938294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029"/>
          <p:cNvSpPr txBox="1">
            <a:spLocks noChangeArrowheads="1"/>
          </p:cNvSpPr>
          <p:nvPr/>
        </p:nvSpPr>
        <p:spPr bwMode="auto">
          <a:xfrm>
            <a:off x="620485" y="2755900"/>
            <a:ext cx="206828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Pole of the Cell</a:t>
            </a:r>
          </a:p>
        </p:txBody>
      </p:sp>
      <p:sp>
        <p:nvSpPr>
          <p:cNvPr id="6" name="Line 1030"/>
          <p:cNvSpPr>
            <a:spLocks noChangeShapeType="1"/>
          </p:cNvSpPr>
          <p:nvPr/>
        </p:nvSpPr>
        <p:spPr bwMode="auto">
          <a:xfrm>
            <a:off x="2400300" y="3060700"/>
            <a:ext cx="165190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 Box 1032"/>
          <p:cNvSpPr txBox="1">
            <a:spLocks noChangeArrowheads="1"/>
          </p:cNvSpPr>
          <p:nvPr/>
        </p:nvSpPr>
        <p:spPr bwMode="auto">
          <a:xfrm>
            <a:off x="5930900" y="368300"/>
            <a:ext cx="36195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Equator of Cell</a:t>
            </a:r>
          </a:p>
        </p:txBody>
      </p:sp>
      <p:sp>
        <p:nvSpPr>
          <p:cNvPr id="8" name="Line 1033"/>
          <p:cNvSpPr>
            <a:spLocks noChangeShapeType="1"/>
          </p:cNvSpPr>
          <p:nvPr/>
        </p:nvSpPr>
        <p:spPr bwMode="auto">
          <a:xfrm>
            <a:off x="6845300" y="749299"/>
            <a:ext cx="0" cy="924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65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nimBg="1"/>
      <p:bldP spid="7" grpId="0" autoUpdateAnimBg="0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11_12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t="6667" r="16251" b="1666"/>
          <a:stretch>
            <a:fillRect/>
          </a:stretch>
        </p:blipFill>
        <p:spPr bwMode="auto">
          <a:xfrm>
            <a:off x="2895599" y="762001"/>
            <a:ext cx="6009847" cy="600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1549400" y="76200"/>
            <a:ext cx="90678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Review of </a:t>
            </a:r>
            <a:r>
              <a:rPr lang="en-US" altLang="en-US" sz="4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Metaphase</a:t>
            </a:r>
            <a:endParaRPr lang="en-US" altLang="en-US" sz="48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298700" y="1676400"/>
            <a:ext cx="2362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What the cell looks like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4521200" y="19050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b="1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235200" y="6400800"/>
            <a:ext cx="7620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What’s happening</a:t>
            </a:r>
          </a:p>
        </p:txBody>
      </p:sp>
    </p:spTree>
    <p:extLst>
      <p:ext uri="{BB962C8B-B14F-4D97-AF65-F5344CB8AC3E}">
        <p14:creationId xmlns:p14="http://schemas.microsoft.com/office/powerpoint/2010/main" val="90865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nimBg="1"/>
      <p:bldP spid="8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can we describe the stages in the life cycle of a cell?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095572"/>
            <a:ext cx="6760918" cy="476242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PMATC = Mitosis</a:t>
            </a:r>
          </a:p>
          <a:p>
            <a:pPr marL="742950" indent="-742950">
              <a:buFont typeface="+mj-lt"/>
              <a:buAutoNum type="arabicPeriod" startAt="3"/>
            </a:pPr>
            <a:r>
              <a:rPr lang="en-US" sz="4000" b="1" u="sng" dirty="0" smtClean="0">
                <a:solidFill>
                  <a:srgbClr val="7030A0"/>
                </a:solidFill>
              </a:rPr>
              <a:t>A = Anaphase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000" b="1" dirty="0" smtClean="0">
                <a:solidFill>
                  <a:srgbClr val="7030A0"/>
                </a:solidFill>
              </a:rPr>
              <a:t>“Sisters Ana &amp; Elsa separate”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000" b="1" u="sng" dirty="0" smtClean="0">
                <a:solidFill>
                  <a:srgbClr val="7030A0"/>
                </a:solidFill>
              </a:rPr>
              <a:t>Sister chromatids separate</a:t>
            </a:r>
            <a:r>
              <a:rPr lang="en-US" sz="4000" b="1" dirty="0" smtClean="0">
                <a:solidFill>
                  <a:srgbClr val="7030A0"/>
                </a:solidFill>
              </a:rPr>
              <a:t> toward opposite poles/ends of the cell</a:t>
            </a:r>
            <a:endParaRPr lang="en-US" sz="4000" b="1" u="sng" dirty="0" smtClean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188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SC.912.L.16.14 Describe the cell cycle, including the process of mitosis. Explain the role of mitosis in the formation of new cells and its importance in maintaining chromosome number during asexual reproduction. </a:t>
            </a:r>
          </a:p>
        </p:txBody>
      </p:sp>
      <p:pic>
        <p:nvPicPr>
          <p:cNvPr id="10" name="Picture 5" descr="mitosis[1]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7" b="47944"/>
          <a:stretch/>
        </p:blipFill>
        <p:spPr>
          <a:xfrm>
            <a:off x="7441240" y="1410228"/>
            <a:ext cx="4750760" cy="471117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6480971" y="4336677"/>
            <a:ext cx="2365771" cy="14010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15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052" descr="anaph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85800"/>
            <a:ext cx="51816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1549400" y="76200"/>
            <a:ext cx="90678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Review of </a:t>
            </a:r>
            <a:r>
              <a:rPr lang="en-US" altLang="en-US" sz="4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Anaphase</a:t>
            </a:r>
            <a:endParaRPr lang="en-US" altLang="en-US" sz="48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6200" y="1676400"/>
            <a:ext cx="1473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What the cell looks like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1409700" y="19050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b="1"/>
          </a:p>
        </p:txBody>
      </p:sp>
      <p:pic>
        <p:nvPicPr>
          <p:cNvPr id="2050" name="Picture 2" descr="https://encrypted-tbn1.gstatic.com/images?q=tbn:ANd9GcRLIY4-eFuhY6jt7y5ta2vkZ7r7qA_q33liA6PtjB1Eu4vPXyZj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0" y="1905000"/>
            <a:ext cx="4514850" cy="248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40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24648"/>
            <a:ext cx="11785600" cy="1658198"/>
          </a:xfrm>
        </p:spPr>
        <p:txBody>
          <a:bodyPr>
            <a:normAutofit/>
          </a:bodyPr>
          <a:lstStyle/>
          <a:p>
            <a:r>
              <a:rPr lang="en-US" sz="4400" b="1" dirty="0"/>
              <a:t>How can we describe the stages in the life cycle of a cell?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1143000"/>
            <a:ext cx="6760918" cy="5715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PMATC = Mitosis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en-US" sz="4000" b="1" u="sng" dirty="0" smtClean="0">
                <a:solidFill>
                  <a:srgbClr val="7030A0"/>
                </a:solidFill>
              </a:rPr>
              <a:t>T = Telophase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000" b="1" dirty="0" smtClean="0">
                <a:solidFill>
                  <a:srgbClr val="7030A0"/>
                </a:solidFill>
              </a:rPr>
              <a:t>“Looks like a telephone”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000" b="1" u="sng" dirty="0" smtClean="0">
                <a:solidFill>
                  <a:srgbClr val="7030A0"/>
                </a:solidFill>
              </a:rPr>
              <a:t>DNA at poles of cell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000" b="1" u="sng" dirty="0" smtClean="0">
                <a:solidFill>
                  <a:srgbClr val="7030A0"/>
                </a:solidFill>
              </a:rPr>
              <a:t>Chromosomes</a:t>
            </a:r>
            <a:r>
              <a:rPr lang="en-US" sz="4000" b="1" dirty="0" smtClean="0">
                <a:solidFill>
                  <a:srgbClr val="7030A0"/>
                </a:solidFill>
              </a:rPr>
              <a:t> (X shape) turn back into </a:t>
            </a:r>
            <a:r>
              <a:rPr lang="en-US" sz="4000" b="1" u="sng" dirty="0" smtClean="0">
                <a:solidFill>
                  <a:srgbClr val="7030A0"/>
                </a:solidFill>
              </a:rPr>
              <a:t>chromatin</a:t>
            </a:r>
            <a:r>
              <a:rPr lang="en-US" sz="4000" b="1" dirty="0" smtClean="0">
                <a:solidFill>
                  <a:srgbClr val="7030A0"/>
                </a:solidFill>
              </a:rPr>
              <a:t> (tangles)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000" b="1" u="sng" dirty="0" smtClean="0">
                <a:solidFill>
                  <a:srgbClr val="7030A0"/>
                </a:solidFill>
              </a:rPr>
              <a:t>Nuclear membrane reappears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188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SC.912.L.16.14 Describe the cell cycle, including the process of mitosis. Explain the role of mitosis in the formation of new cells and its importance in maintaining chromosome number during asexual reproduction. </a:t>
            </a:r>
          </a:p>
        </p:txBody>
      </p:sp>
      <p:pic>
        <p:nvPicPr>
          <p:cNvPr id="10" name="Picture 5" descr="mitosis[1]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69" t="52344" r="784" b="5283"/>
          <a:stretch/>
        </p:blipFill>
        <p:spPr>
          <a:xfrm>
            <a:off x="7540317" y="1092326"/>
            <a:ext cx="4648200" cy="383487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6099971" y="3102297"/>
            <a:ext cx="2447129" cy="79029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s://purebeyonce.files.wordpress.com/2010/03/bee-telephone-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7034" y="5434748"/>
            <a:ext cx="2190166" cy="123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6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1549400" y="76200"/>
            <a:ext cx="90678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4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Comparing Anaphase &amp; Telophase</a:t>
            </a:r>
            <a:endParaRPr lang="en-US" altLang="en-US" sz="48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" name="Picture 2" descr="11_12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9" t="6667" r="6250" b="1666"/>
          <a:stretch>
            <a:fillRect/>
          </a:stretch>
        </p:blipFill>
        <p:spPr bwMode="auto">
          <a:xfrm>
            <a:off x="342900" y="762000"/>
            <a:ext cx="79248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s://teaching.ncl.ac.uk/bms/wiki/images/3/3a/Telophase_mitosi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080" y="762000"/>
            <a:ext cx="3979920" cy="502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purebeyonce.files.wordpress.com/2010/03/bee-telephone-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234" y="5396649"/>
            <a:ext cx="2190166" cy="123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50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24648"/>
            <a:ext cx="11785600" cy="1658198"/>
          </a:xfrm>
        </p:spPr>
        <p:txBody>
          <a:bodyPr>
            <a:normAutofit/>
          </a:bodyPr>
          <a:lstStyle/>
          <a:p>
            <a:r>
              <a:rPr lang="en-US" sz="4400" b="1" dirty="0"/>
              <a:t>How can we describe the stages in the life cycle of a cell?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1143000"/>
            <a:ext cx="10978278" cy="3657600"/>
          </a:xfrm>
        </p:spPr>
        <p:txBody>
          <a:bodyPr>
            <a:normAutofit fontScale="92500" lnSpcReduction="20000"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PMATC = Mitosis</a:t>
            </a:r>
          </a:p>
          <a:p>
            <a:pPr marL="742950" indent="-742950">
              <a:buFont typeface="+mj-lt"/>
              <a:buAutoNum type="arabicPeriod" startAt="5"/>
            </a:pPr>
            <a:r>
              <a:rPr lang="en-US" sz="4000" b="1" u="sng" dirty="0" smtClean="0">
                <a:solidFill>
                  <a:srgbClr val="7030A0"/>
                </a:solidFill>
              </a:rPr>
              <a:t>C = Cytokinesis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000" b="1" dirty="0" err="1" smtClean="0">
                <a:solidFill>
                  <a:srgbClr val="7030A0"/>
                </a:solidFill>
              </a:rPr>
              <a:t>Cyto</a:t>
            </a:r>
            <a:r>
              <a:rPr lang="en-US" sz="4000" b="1" dirty="0" smtClean="0">
                <a:solidFill>
                  <a:srgbClr val="7030A0"/>
                </a:solidFill>
              </a:rPr>
              <a:t> = cytoplasm/cell, Kinesis = splits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000" b="1" dirty="0" smtClean="0">
                <a:solidFill>
                  <a:srgbClr val="7030A0"/>
                </a:solidFill>
              </a:rPr>
              <a:t>The cell splits into </a:t>
            </a:r>
            <a:r>
              <a:rPr lang="en-US" sz="4000" b="1" u="sng" dirty="0" smtClean="0">
                <a:solidFill>
                  <a:srgbClr val="7030A0"/>
                </a:solidFill>
              </a:rPr>
              <a:t>2 daughter cells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000" b="1" u="sng" dirty="0">
                <a:solidFill>
                  <a:srgbClr val="7030A0"/>
                </a:solidFill>
              </a:rPr>
              <a:t>In plant cells</a:t>
            </a:r>
            <a:r>
              <a:rPr lang="en-US" sz="4000" b="1" dirty="0">
                <a:solidFill>
                  <a:srgbClr val="7030A0"/>
                </a:solidFill>
              </a:rPr>
              <a:t>, cell plate forms at the equator to divide cell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000" b="1" u="sng" dirty="0">
                <a:solidFill>
                  <a:srgbClr val="7030A0"/>
                </a:solidFill>
              </a:rPr>
              <a:t>In animal cells</a:t>
            </a:r>
            <a:r>
              <a:rPr lang="en-US" sz="4000" b="1" dirty="0">
                <a:solidFill>
                  <a:srgbClr val="7030A0"/>
                </a:solidFill>
              </a:rPr>
              <a:t>, cleavage furrow forms to split cell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4000" b="1" u="sng" dirty="0" smtClean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188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SC.912.L.16.14 Describe the cell cycle, including the process of mitosis. Explain the role of mitosis in the formation of new cells and its importance in maintaining chromosome number during asexual reproduction. </a:t>
            </a:r>
          </a:p>
        </p:txBody>
      </p:sp>
    </p:spTree>
    <p:extLst>
      <p:ext uri="{BB962C8B-B14F-4D97-AF65-F5344CB8AC3E}">
        <p14:creationId xmlns:p14="http://schemas.microsoft.com/office/powerpoint/2010/main" val="71659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6"/>
          <p:cNvSpPr>
            <a:spLocks noGrp="1" noChangeArrowheads="1"/>
          </p:cNvSpPr>
          <p:nvPr>
            <p:ph type="title"/>
          </p:nvPr>
        </p:nvSpPr>
        <p:spPr>
          <a:xfrm>
            <a:off x="1701800" y="76200"/>
            <a:ext cx="90678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Cytokinesis</a:t>
            </a:r>
          </a:p>
        </p:txBody>
      </p:sp>
      <p:pic>
        <p:nvPicPr>
          <p:cNvPr id="6" name="Picture 1027" descr="11_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3334" r="11250" b="16667"/>
          <a:stretch>
            <a:fillRect/>
          </a:stretch>
        </p:blipFill>
        <p:spPr bwMode="auto">
          <a:xfrm>
            <a:off x="1930400" y="3352800"/>
            <a:ext cx="3962400" cy="311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28" descr="11_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0001" r="6250" b="11667"/>
          <a:stretch>
            <a:fillRect/>
          </a:stretch>
        </p:blipFill>
        <p:spPr bwMode="auto">
          <a:xfrm>
            <a:off x="6045200" y="3352800"/>
            <a:ext cx="4329113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029"/>
          <p:cNvSpPr txBox="1">
            <a:spLocks noChangeArrowheads="1"/>
          </p:cNvSpPr>
          <p:nvPr/>
        </p:nvSpPr>
        <p:spPr bwMode="auto">
          <a:xfrm>
            <a:off x="2082800" y="1219200"/>
            <a:ext cx="3810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Cleavage furrow in animal cell</a:t>
            </a:r>
          </a:p>
        </p:txBody>
      </p:sp>
      <p:sp>
        <p:nvSpPr>
          <p:cNvPr id="9" name="Line 1030"/>
          <p:cNvSpPr>
            <a:spLocks noChangeShapeType="1"/>
          </p:cNvSpPr>
          <p:nvPr/>
        </p:nvSpPr>
        <p:spPr bwMode="auto">
          <a:xfrm flipH="1">
            <a:off x="3302000" y="2362200"/>
            <a:ext cx="457200" cy="2514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b="1"/>
          </a:p>
        </p:txBody>
      </p:sp>
      <p:sp>
        <p:nvSpPr>
          <p:cNvPr id="11" name="Text Box 1032"/>
          <p:cNvSpPr txBox="1">
            <a:spLocks noChangeArrowheads="1"/>
          </p:cNvSpPr>
          <p:nvPr/>
        </p:nvSpPr>
        <p:spPr bwMode="auto">
          <a:xfrm>
            <a:off x="6883400" y="1219200"/>
            <a:ext cx="3352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Cell plate in </a:t>
            </a:r>
            <a:r>
              <a:rPr lang="en-US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plant cell</a:t>
            </a:r>
            <a:endParaRPr lang="en-US" altLang="en-US" sz="3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" name="Line 1033"/>
          <p:cNvSpPr>
            <a:spLocks noChangeShapeType="1"/>
          </p:cNvSpPr>
          <p:nvPr/>
        </p:nvSpPr>
        <p:spPr bwMode="auto">
          <a:xfrm flipH="1">
            <a:off x="7035800" y="2438400"/>
            <a:ext cx="914400" cy="1447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b="1"/>
          </a:p>
        </p:txBody>
      </p:sp>
      <p:sp>
        <p:nvSpPr>
          <p:cNvPr id="13" name="Line 1037"/>
          <p:cNvSpPr>
            <a:spLocks noChangeShapeType="1"/>
          </p:cNvSpPr>
          <p:nvPr/>
        </p:nvSpPr>
        <p:spPr bwMode="auto">
          <a:xfrm>
            <a:off x="3759200" y="2362200"/>
            <a:ext cx="1295400" cy="26670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b="1"/>
          </a:p>
        </p:txBody>
      </p:sp>
      <p:sp>
        <p:nvSpPr>
          <p:cNvPr id="14" name="Line 1038"/>
          <p:cNvSpPr>
            <a:spLocks noChangeShapeType="1"/>
          </p:cNvSpPr>
          <p:nvPr/>
        </p:nvSpPr>
        <p:spPr bwMode="auto">
          <a:xfrm>
            <a:off x="8026400" y="2514600"/>
            <a:ext cx="160020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b="1"/>
          </a:p>
        </p:txBody>
      </p:sp>
      <p:sp>
        <p:nvSpPr>
          <p:cNvPr id="26" name="Line 1030"/>
          <p:cNvSpPr>
            <a:spLocks noChangeShapeType="1"/>
          </p:cNvSpPr>
          <p:nvPr/>
        </p:nvSpPr>
        <p:spPr bwMode="auto">
          <a:xfrm>
            <a:off x="3759200" y="2419530"/>
            <a:ext cx="1295400" cy="258109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72565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8" grpId="0" autoUpdateAnimBg="0"/>
      <p:bldP spid="9" grpId="0" animBg="1"/>
      <p:bldP spid="11" grpId="0" autoUpdateAnimBg="0"/>
      <p:bldP spid="12" grpId="0" animBg="1"/>
      <p:bldP spid="13" grpId="0" animBg="1"/>
      <p:bldP spid="14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Cells </a:t>
            </a:r>
            <a:r>
              <a:rPr lang="en-US" dirty="0" smtClean="0"/>
              <a:t>Quiz </a:t>
            </a:r>
            <a:r>
              <a:rPr lang="en-US" u="sng" dirty="0" smtClean="0"/>
              <a:t>Short Answer</a:t>
            </a:r>
            <a:r>
              <a:rPr lang="en-US" dirty="0"/>
              <a:t>			20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b="1" dirty="0" smtClean="0"/>
              <a:t>What is the main difference between prokaryotes and eukaryotes?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 smtClean="0"/>
              <a:t>What is the function of the nucleus?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 smtClean="0"/>
              <a:t>Name an example of a prokaryotic cell.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 smtClean="0"/>
              <a:t>Do all cells have a cell membrane?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 smtClean="0"/>
              <a:t>What is the function of ribosomes?</a:t>
            </a:r>
          </a:p>
        </p:txBody>
      </p:sp>
    </p:spTree>
    <p:extLst>
      <p:ext uri="{BB962C8B-B14F-4D97-AF65-F5344CB8AC3E}">
        <p14:creationId xmlns:p14="http://schemas.microsoft.com/office/powerpoint/2010/main" val="42505957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can we describe the stages in the life cycle of a cell?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095572"/>
            <a:ext cx="11117978" cy="4673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u="sng" dirty="0" smtClean="0">
                <a:solidFill>
                  <a:srgbClr val="FF0066"/>
                </a:solidFill>
              </a:rPr>
              <a:t>THE END PRODUCTS: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000" b="1" u="sng" dirty="0" smtClean="0">
                <a:solidFill>
                  <a:srgbClr val="FF0066"/>
                </a:solidFill>
              </a:rPr>
              <a:t>2 Identical diploid (2n) daughter cells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000" b="1" u="sng" dirty="0" smtClean="0">
                <a:solidFill>
                  <a:srgbClr val="FF0066"/>
                </a:solidFill>
              </a:rPr>
              <a:t>Same number </a:t>
            </a:r>
            <a:r>
              <a:rPr lang="en-US" sz="4000" b="1" u="sng" dirty="0">
                <a:solidFill>
                  <a:srgbClr val="FF0066"/>
                </a:solidFill>
              </a:rPr>
              <a:t>of chromosomes</a:t>
            </a:r>
            <a:r>
              <a:rPr lang="en-US" sz="4000" b="1" dirty="0">
                <a:solidFill>
                  <a:srgbClr val="FF0066"/>
                </a:solidFill>
              </a:rPr>
              <a:t> as each other and as the parent cell from which they were formed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000" b="1" dirty="0">
                <a:solidFill>
                  <a:srgbClr val="FF0066"/>
                </a:solidFill>
              </a:rPr>
              <a:t>Identical to each other, but </a:t>
            </a:r>
            <a:r>
              <a:rPr lang="en-US" sz="4000" b="1" u="sng" dirty="0">
                <a:solidFill>
                  <a:srgbClr val="FF0066"/>
                </a:solidFill>
              </a:rPr>
              <a:t>smaller than parent cell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000" b="1" dirty="0">
                <a:solidFill>
                  <a:srgbClr val="FF0066"/>
                </a:solidFill>
              </a:rPr>
              <a:t>Must grow in size to become mature cells (G1 of Interphase</a:t>
            </a:r>
            <a:r>
              <a:rPr lang="en-US" sz="4000" b="1" dirty="0" smtClean="0">
                <a:solidFill>
                  <a:srgbClr val="FF0066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4000" b="1" dirty="0">
              <a:solidFill>
                <a:srgbClr val="FF0066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188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SC.912.L.16.14 Describe the cell cycle, including the process of mitosis. Explain the role of mitosis in the formation of new cells and its importance in maintaining chromosome number during asexual reproduction. </a:t>
            </a:r>
          </a:p>
        </p:txBody>
      </p:sp>
    </p:spTree>
    <p:extLst>
      <p:ext uri="{BB962C8B-B14F-4D97-AF65-F5344CB8AC3E}">
        <p14:creationId xmlns:p14="http://schemas.microsoft.com/office/powerpoint/2010/main" val="255373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074"/>
          <p:cNvSpPr>
            <a:spLocks noGrp="1" noChangeArrowheads="1"/>
          </p:cNvSpPr>
          <p:nvPr>
            <p:ph type="title"/>
          </p:nvPr>
        </p:nvSpPr>
        <p:spPr>
          <a:xfrm>
            <a:off x="1587500" y="76200"/>
            <a:ext cx="90678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Identical Daughter Cells</a:t>
            </a:r>
          </a:p>
        </p:txBody>
      </p:sp>
      <p:pic>
        <p:nvPicPr>
          <p:cNvPr id="5" name="Picture 3076" descr="MothHapl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0" y="762000"/>
            <a:ext cx="55626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077"/>
          <p:cNvSpPr txBox="1">
            <a:spLocks noChangeArrowheads="1"/>
          </p:cNvSpPr>
          <p:nvPr/>
        </p:nvSpPr>
        <p:spPr bwMode="auto">
          <a:xfrm>
            <a:off x="2044700" y="5486400"/>
            <a:ext cx="7772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Chromosome number the same, but cells smaller than parent cell</a:t>
            </a:r>
          </a:p>
        </p:txBody>
      </p:sp>
      <p:sp>
        <p:nvSpPr>
          <p:cNvPr id="7" name="Text Box 3079"/>
          <p:cNvSpPr txBox="1">
            <a:spLocks noChangeArrowheads="1"/>
          </p:cNvSpPr>
          <p:nvPr/>
        </p:nvSpPr>
        <p:spPr bwMode="auto">
          <a:xfrm>
            <a:off x="8674100" y="2133600"/>
            <a:ext cx="19812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What is the 2n or diploid number?</a:t>
            </a:r>
          </a:p>
        </p:txBody>
      </p:sp>
      <p:sp>
        <p:nvSpPr>
          <p:cNvPr id="8" name="Text Box 3081"/>
          <p:cNvSpPr txBox="1">
            <a:spLocks noChangeArrowheads="1"/>
          </p:cNvSpPr>
          <p:nvPr/>
        </p:nvSpPr>
        <p:spPr bwMode="auto">
          <a:xfrm>
            <a:off x="9321800" y="3670995"/>
            <a:ext cx="99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4870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6" grpId="0" autoUpdateAnimBg="0"/>
      <p:bldP spid="7" grpId="0" autoUpdateAnimBg="0"/>
      <p:bldP spid="8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itosis_animation2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1905000"/>
            <a:ext cx="5334000" cy="457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Grp="1" noChangeArrowheads="1"/>
          </p:cNvSpPr>
          <p:nvPr>
            <p:ph type="title"/>
          </p:nvPr>
        </p:nvSpPr>
        <p:spPr>
          <a:xfrm>
            <a:off x="1358900" y="76200"/>
            <a:ext cx="90678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Mitosis Animation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489200" y="1073943"/>
            <a:ext cx="754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Name each stage as you see it </a:t>
            </a:r>
            <a:r>
              <a:rPr lang="en-US" altLang="en-US" sz="2800" b="1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occur.</a:t>
            </a:r>
            <a:endParaRPr lang="en-US" altLang="en-US" sz="2800" b="1" dirty="0">
              <a:solidFill>
                <a:srgbClr val="3399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674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5" y="715122"/>
            <a:ext cx="6759576" cy="973667"/>
          </a:xfrm>
        </p:spPr>
        <p:txBody>
          <a:bodyPr>
            <a:noAutofit/>
          </a:bodyPr>
          <a:lstStyle/>
          <a:p>
            <a:r>
              <a:rPr lang="en-US" sz="4000" b="1" u="sng" dirty="0">
                <a:solidFill>
                  <a:srgbClr val="7030A0"/>
                </a:solidFill>
              </a:rPr>
              <a:t>How can we compare and contrast mitosis and binary fission in asexual reproduction?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1887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SC.912.L.16.15 (Honors) Compare and contrast binary fission and mitotic cell division. 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6700" y="6591300"/>
            <a:ext cx="1905000" cy="304800"/>
          </a:xfrm>
        </p:spPr>
        <p:txBody>
          <a:bodyPr/>
          <a:lstStyle/>
          <a:p>
            <a:fld id="{56ABE15B-F44C-4573-BCC4-E84B93C4DBE7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41300" y="2155825"/>
            <a:ext cx="4343400" cy="4359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altLang="en-US" sz="2800" b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Prokaryotes</a:t>
            </a:r>
            <a:r>
              <a:rPr lang="en-US" altLang="en-US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such as bacteria divide into 2 identical cells by the process of </a:t>
            </a:r>
            <a:r>
              <a:rPr lang="en-US" altLang="en-US" sz="2800" b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binary fission</a:t>
            </a:r>
          </a:p>
          <a:p>
            <a:pPr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altLang="en-US" sz="2800" b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Single chromosome makes a copy of itself</a:t>
            </a:r>
          </a:p>
          <a:p>
            <a:pPr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altLang="en-US" sz="2800" b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Cell wall forms between the chromosomes dividing the cell</a:t>
            </a:r>
            <a:endParaRPr lang="en-US" altLang="en-US" sz="2800" b="1" u="sng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9" name="Picture 5" descr="bin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91500" y="1028700"/>
            <a:ext cx="3962400" cy="5486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7810500" y="1181100"/>
            <a:ext cx="1447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Parent cell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7886700" y="6438900"/>
            <a:ext cx="4114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identical daughter cells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7124700" y="2781300"/>
            <a:ext cx="2057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Chromosome doubles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6591300" y="4381500"/>
            <a:ext cx="1752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Cell splits</a:t>
            </a:r>
          </a:p>
        </p:txBody>
      </p:sp>
    </p:spTree>
    <p:extLst>
      <p:ext uri="{BB962C8B-B14F-4D97-AF65-F5344CB8AC3E}">
        <p14:creationId xmlns:p14="http://schemas.microsoft.com/office/powerpoint/2010/main" val="153217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/>
      <p:bldP spid="10" grpId="0" autoUpdateAnimBg="0"/>
      <p:bldP spid="11" grpId="0" autoUpdateAnimBg="0"/>
      <p:bldP spid="12" grpId="0" autoUpdateAnimBg="0"/>
      <p:bldP spid="13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Binary Fission Animation</a:t>
            </a:r>
            <a:endParaRPr lang="en-US" b="1" dirty="0"/>
          </a:p>
        </p:txBody>
      </p:sp>
      <p:pic>
        <p:nvPicPr>
          <p:cNvPr id="4" name="Picture 3" descr="BinaryFissionAnimationC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2527300"/>
            <a:ext cx="75438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55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Mitosis Square Dance Activity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5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://www.locallyhealthy.co.uk/sites/default/files/crukmig1000img12350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136" y="3964526"/>
            <a:ext cx="4050864" cy="289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rgbClr val="7030A0"/>
                </a:solidFill>
              </a:rPr>
              <a:t>What impact can mutations and uncontrolled cell growth have on the cell cycle?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095572"/>
            <a:ext cx="11117978" cy="467352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b="1" u="sng" dirty="0">
                <a:solidFill>
                  <a:srgbClr val="FF0066"/>
                </a:solidFill>
              </a:rPr>
              <a:t>If mitosis is not controlled, unlimited cell division occurs causing cancerous tumors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b="1" u="sng" dirty="0">
                <a:solidFill>
                  <a:srgbClr val="FF0066"/>
                </a:solidFill>
              </a:rPr>
              <a:t>Oncogenes are special proteins that increase the chance that a normal cell develops into a tumor cell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1887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SC.912.L.16.8 Explain the relationship between mutation, cell cycle, and uncontrolled cell growth potentially resulting in cancer. </a:t>
            </a:r>
          </a:p>
        </p:txBody>
      </p:sp>
      <p:pic>
        <p:nvPicPr>
          <p:cNvPr id="16386" name="Picture 2" descr="http://www.cancer.ca/%7E/media/CCE/5850/ecc7d1d27275a4b9cb29cf31ea08780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37" y="4410598"/>
            <a:ext cx="5358964" cy="244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39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606" y="81702"/>
            <a:ext cx="10772775" cy="74379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Your turn…						*30 pts.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606" y="825500"/>
            <a:ext cx="10753725" cy="448246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u="sng" dirty="0" smtClean="0">
                <a:solidFill>
                  <a:srgbClr val="7030A0"/>
                </a:solidFill>
                <a:latin typeface="Calibri" panose="020F0502020204030204" pitchFamily="34" charset="0"/>
              </a:rPr>
              <a:t>Your assignment is to re-create the phases of the Cell Cycle with paper plates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u="sng" dirty="0" smtClean="0">
                <a:solidFill>
                  <a:srgbClr val="7030A0"/>
                </a:solidFill>
                <a:latin typeface="Calibri" panose="020F0502020204030204" pitchFamily="34" charset="0"/>
              </a:rPr>
              <a:t>You will create one set per group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u="sng" dirty="0" smtClean="0">
                <a:solidFill>
                  <a:srgbClr val="7030A0"/>
                </a:solidFill>
                <a:latin typeface="Calibri" panose="020F0502020204030204" pitchFamily="34" charset="0"/>
              </a:rPr>
              <a:t>Each phase plate will have its own detailed, colored, 3-D plate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u="sng" dirty="0" smtClean="0">
                <a:solidFill>
                  <a:srgbClr val="7030A0"/>
                </a:solidFill>
                <a:latin typeface="Calibri" panose="020F0502020204030204" pitchFamily="34" charset="0"/>
              </a:rPr>
              <a:t>Each phase plate will have a 3-5 sentence summary of the phase on the back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u="sng" dirty="0" smtClean="0">
                <a:solidFill>
                  <a:srgbClr val="7030A0"/>
                </a:solidFill>
                <a:latin typeface="Calibri" panose="020F0502020204030204" pitchFamily="34" charset="0"/>
              </a:rPr>
              <a:t>You will create a way to display these plates and connect them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u="sng" dirty="0" smtClean="0">
                <a:solidFill>
                  <a:srgbClr val="FF0066"/>
                </a:solidFill>
                <a:latin typeface="Calibri" panose="020F0502020204030204" pitchFamily="34" charset="0"/>
              </a:rPr>
              <a:t>DUE AT THE BEGINNING OF CLASS FRIDAY 11/20 &amp; MONDAY 11/23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Examples:</a:t>
            </a:r>
            <a:endParaRPr lang="en-US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24578" name="Picture 2" descr="https://s-media-cache-ak0.pinimg.com/736x/f1/11/b1/f111b1b2df5dccf9b884ccc0597304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353" y="4051300"/>
            <a:ext cx="3732768" cy="280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http://www.geniusscientists.com/wp-content/uploads/2014/09/20140919_16441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4" r="4343" b="27525"/>
          <a:stretch/>
        </p:blipFill>
        <p:spPr bwMode="auto">
          <a:xfrm>
            <a:off x="5103868" y="3642732"/>
            <a:ext cx="6307463" cy="321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11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Cells </a:t>
            </a:r>
            <a:r>
              <a:rPr lang="en-US" dirty="0" smtClean="0"/>
              <a:t>Quiz </a:t>
            </a:r>
            <a:r>
              <a:rPr lang="en-US" u="sng" dirty="0" smtClean="0"/>
              <a:t>Matching</a:t>
            </a:r>
            <a:r>
              <a:rPr lang="en-US" dirty="0"/>
              <a:t>				20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160228"/>
            <a:ext cx="5107415" cy="3599316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 startAt="6"/>
            </a:pPr>
            <a:r>
              <a:rPr lang="en-US" sz="3800" b="1" dirty="0" smtClean="0"/>
              <a:t>Cell wall</a:t>
            </a:r>
          </a:p>
          <a:p>
            <a:pPr marL="742950" indent="-742950">
              <a:buFont typeface="+mj-lt"/>
              <a:buAutoNum type="arabicPeriod" startAt="6"/>
            </a:pPr>
            <a:r>
              <a:rPr lang="en-US" sz="3800" b="1" dirty="0" smtClean="0"/>
              <a:t>Golgi body</a:t>
            </a:r>
          </a:p>
          <a:p>
            <a:pPr marL="742950" indent="-742950">
              <a:buFont typeface="+mj-lt"/>
              <a:buAutoNum type="arabicPeriod" startAt="6"/>
            </a:pPr>
            <a:r>
              <a:rPr lang="en-US" sz="3800" b="1" dirty="0" smtClean="0"/>
              <a:t>Rough/smooth ER</a:t>
            </a:r>
          </a:p>
          <a:p>
            <a:pPr marL="742950" indent="-742950">
              <a:buFont typeface="+mj-lt"/>
              <a:buAutoNum type="arabicPeriod" startAt="6"/>
            </a:pPr>
            <a:r>
              <a:rPr lang="en-US" sz="3800" b="1" dirty="0" smtClean="0"/>
              <a:t>Animalia/Plantae</a:t>
            </a:r>
          </a:p>
          <a:p>
            <a:pPr marL="742950" indent="-742950">
              <a:buFont typeface="+mj-lt"/>
              <a:buAutoNum type="arabicPeriod" startAt="6"/>
            </a:pPr>
            <a:r>
              <a:rPr lang="en-US" sz="3800" b="1" dirty="0" smtClean="0"/>
              <a:t>Chloroplast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592" y="2160227"/>
            <a:ext cx="5747640" cy="4043145"/>
          </a:xfrm>
        </p:spPr>
        <p:txBody>
          <a:bodyPr>
            <a:normAutofit fontScale="77500" lnSpcReduction="20000"/>
          </a:bodyPr>
          <a:lstStyle/>
          <a:p>
            <a:pPr marL="742950" lvl="0" indent="-742950">
              <a:buFont typeface="+mj-lt"/>
              <a:buAutoNum type="alphaUcPeriod"/>
            </a:pPr>
            <a:r>
              <a:rPr lang="en-US" sz="4100" b="1" dirty="0" smtClean="0">
                <a:solidFill>
                  <a:schemeClr val="accent1"/>
                </a:solidFill>
              </a:rPr>
              <a:t>Makes lipids (fats)</a:t>
            </a:r>
            <a:endParaRPr lang="en-US" sz="4100" b="1" dirty="0">
              <a:solidFill>
                <a:schemeClr val="accent1"/>
              </a:solidFill>
            </a:endParaRPr>
          </a:p>
          <a:p>
            <a:pPr marL="742950" lvl="0" indent="-742950">
              <a:buFont typeface="+mj-lt"/>
              <a:buAutoNum type="alphaUcPeriod"/>
            </a:pPr>
            <a:r>
              <a:rPr lang="en-US" sz="4100" b="1" dirty="0" smtClean="0">
                <a:solidFill>
                  <a:schemeClr val="accent1"/>
                </a:solidFill>
              </a:rPr>
              <a:t>Protective layer outside of plant cells</a:t>
            </a:r>
            <a:endParaRPr lang="en-US" sz="4100" b="1" dirty="0">
              <a:solidFill>
                <a:schemeClr val="accent1"/>
              </a:solidFill>
            </a:endParaRPr>
          </a:p>
          <a:p>
            <a:pPr marL="742950" lvl="0" indent="-742950">
              <a:buFont typeface="+mj-lt"/>
              <a:buAutoNum type="alphaUcPeriod"/>
            </a:pPr>
            <a:r>
              <a:rPr lang="en-US" sz="4100" b="1" dirty="0" smtClean="0">
                <a:solidFill>
                  <a:schemeClr val="accent1"/>
                </a:solidFill>
              </a:rPr>
              <a:t>Eukaryotic Cells</a:t>
            </a:r>
            <a:endParaRPr lang="en-US" sz="4100" b="1" dirty="0">
              <a:solidFill>
                <a:schemeClr val="accent1"/>
              </a:solidFill>
            </a:endParaRPr>
          </a:p>
          <a:p>
            <a:pPr marL="742950" lvl="0" indent="-742950">
              <a:buFont typeface="+mj-lt"/>
              <a:buAutoNum type="alphaUcPeriod"/>
            </a:pPr>
            <a:r>
              <a:rPr lang="en-US" sz="4100" b="1" dirty="0" smtClean="0">
                <a:solidFill>
                  <a:schemeClr val="accent1"/>
                </a:solidFill>
              </a:rPr>
              <a:t>Modifies, sorts, and packages items for transport within or out of the cell</a:t>
            </a:r>
          </a:p>
          <a:p>
            <a:pPr marL="742950" lvl="0" indent="-742950">
              <a:buFont typeface="+mj-lt"/>
              <a:buAutoNum type="alphaUcPeriod"/>
            </a:pPr>
            <a:r>
              <a:rPr lang="en-US" sz="4100" b="1" dirty="0" smtClean="0">
                <a:solidFill>
                  <a:schemeClr val="accent1"/>
                </a:solidFill>
              </a:rPr>
              <a:t>Energy-capturing organelle in plant cells</a:t>
            </a:r>
            <a:endParaRPr lang="en-US" sz="4100" b="1" dirty="0">
              <a:solidFill>
                <a:schemeClr val="accent1"/>
              </a:solidFill>
            </a:endParaRPr>
          </a:p>
          <a:p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017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Standards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0571879" cy="3599316"/>
          </a:xfrm>
        </p:spPr>
        <p:txBody>
          <a:bodyPr>
            <a:noAutofit/>
          </a:bodyPr>
          <a:lstStyle/>
          <a:p>
            <a:r>
              <a:rPr lang="en-US" b="1" dirty="0"/>
              <a:t>SC.912.L.16.14 </a:t>
            </a:r>
            <a:r>
              <a:rPr lang="en-US" b="1" dirty="0" smtClean="0"/>
              <a:t>Describe </a:t>
            </a:r>
            <a:r>
              <a:rPr lang="en-US" dirty="0"/>
              <a:t>the cell cycle, including the process of mitosis. Explain the role of mitosis in the formation of new cells and its importance in maintaining chromosome number during asexual reproduction. 	</a:t>
            </a:r>
          </a:p>
          <a:p>
            <a:r>
              <a:rPr lang="en-US" b="1" dirty="0"/>
              <a:t>SC.912.L.16.8 Explain </a:t>
            </a:r>
            <a:r>
              <a:rPr lang="en-US" dirty="0"/>
              <a:t>the relationship between mutation, cell cycle, and uncontrolled cell growth potentially resulting in cancer. </a:t>
            </a:r>
          </a:p>
          <a:p>
            <a:r>
              <a:rPr lang="en-US" b="1" dirty="0" smtClean="0"/>
              <a:t>SC.912.L.16.15 </a:t>
            </a:r>
            <a:r>
              <a:rPr lang="en-US" b="1" dirty="0"/>
              <a:t>(Honors) </a:t>
            </a:r>
            <a:r>
              <a:rPr lang="en-US" b="1" dirty="0" smtClean="0"/>
              <a:t>Compare </a:t>
            </a:r>
            <a:r>
              <a:rPr lang="en-US" dirty="0"/>
              <a:t>and </a:t>
            </a:r>
            <a:r>
              <a:rPr lang="en-US" b="1" dirty="0"/>
              <a:t>contrast </a:t>
            </a:r>
            <a:r>
              <a:rPr lang="en-US" dirty="0"/>
              <a:t>binary fission and mitotic cell division.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1065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Guiding Questions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0267079" cy="3599316"/>
          </a:xfrm>
        </p:spPr>
        <p:txBody>
          <a:bodyPr>
            <a:normAutofit/>
          </a:bodyPr>
          <a:lstStyle/>
          <a:p>
            <a:r>
              <a:rPr lang="en-US" sz="3200" b="1" dirty="0"/>
              <a:t>How can we describe the stages in the life cycle of a cell? 	</a:t>
            </a:r>
          </a:p>
          <a:p>
            <a:r>
              <a:rPr lang="en-US" sz="3200" b="1" dirty="0"/>
              <a:t>What impact can mutations and uncontrolled cell growth have on the cell cycle?</a:t>
            </a:r>
          </a:p>
          <a:p>
            <a:r>
              <a:rPr lang="en-US" sz="3200" b="1" dirty="0" smtClean="0"/>
              <a:t>How </a:t>
            </a:r>
            <a:r>
              <a:rPr lang="en-US" sz="3200" b="1" dirty="0"/>
              <a:t>can we compare and contrast mitosis and binary fission in asexual reproduction? </a:t>
            </a:r>
          </a:p>
        </p:txBody>
      </p:sp>
    </p:spTree>
    <p:extLst>
      <p:ext uri="{BB962C8B-B14F-4D97-AF65-F5344CB8AC3E}">
        <p14:creationId xmlns:p14="http://schemas.microsoft.com/office/powerpoint/2010/main" val="264010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520578" cy="1080938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u="sng" dirty="0" smtClean="0"/>
              <a:t>Cell Cycle &amp; </a:t>
            </a:r>
            <a:r>
              <a:rPr lang="en-US" u="sng" dirty="0" smtClean="0"/>
              <a:t>Cancer</a:t>
            </a:r>
            <a:endParaRPr lang="en-US" u="sng" dirty="0"/>
          </a:p>
        </p:txBody>
      </p:sp>
      <p:pic>
        <p:nvPicPr>
          <p:cNvPr id="6" name="lpAa4TWjHQ4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00099" y="831273"/>
            <a:ext cx="10714181" cy="602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254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u="sng" dirty="0">
                <a:solidFill>
                  <a:srgbClr val="7030A0"/>
                </a:solidFill>
              </a:rPr>
              <a:t>How can we describe the stages in the life cycle of a cell?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4564779" cy="4063927"/>
          </a:xfrm>
        </p:spPr>
        <p:txBody>
          <a:bodyPr>
            <a:normAutofit lnSpcReduction="10000"/>
          </a:bodyPr>
          <a:lstStyle/>
          <a:p>
            <a:r>
              <a:rPr lang="en-US" sz="4000" b="1" u="sng" dirty="0" smtClean="0">
                <a:solidFill>
                  <a:srgbClr val="7030A0"/>
                </a:solidFill>
              </a:rPr>
              <a:t>Remember “IPMAT”</a:t>
            </a:r>
          </a:p>
          <a:p>
            <a:r>
              <a:rPr lang="en-US" sz="4000" b="1" dirty="0" smtClean="0">
                <a:solidFill>
                  <a:schemeClr val="tx1"/>
                </a:solidFill>
              </a:rPr>
              <a:t>There are 2 main parts: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>
                <a:solidFill>
                  <a:schemeClr val="tx1"/>
                </a:solidFill>
              </a:rPr>
              <a:t>I = Interphase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>
                <a:solidFill>
                  <a:schemeClr val="tx1"/>
                </a:solidFill>
              </a:rPr>
              <a:t>PMAT = Mitosis/dividing phases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188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SC.912.L.16.14 Describe the cell cycle, including the process of mitosis. Explain the role of mitosis in the formation of new cells and its importance in maintaining chromosome number during asexual reproduction. </a:t>
            </a:r>
          </a:p>
        </p:txBody>
      </p:sp>
      <p:pic>
        <p:nvPicPr>
          <p:cNvPr id="1026" name="Picture 2" descr="http://image.slidesharecdn.com/cellcycleregulationppt-141023073350-conversion-gate02/95/cell-cycle-regulation-ppt-6-638.jpg?cb=141404978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8" t="14303" r="14580"/>
          <a:stretch/>
        </p:blipFill>
        <p:spPr bwMode="auto">
          <a:xfrm>
            <a:off x="5130800" y="1982751"/>
            <a:ext cx="7061200" cy="487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45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3909" y="748145"/>
            <a:ext cx="7928263" cy="1080938"/>
          </a:xfrm>
          <a:solidFill>
            <a:schemeClr val="tx2"/>
          </a:solidFill>
        </p:spPr>
        <p:txBody>
          <a:bodyPr>
            <a:noAutofit/>
          </a:bodyPr>
          <a:lstStyle/>
          <a:p>
            <a:r>
              <a:rPr lang="en-US" sz="4000" u="sng" dirty="0" smtClean="0">
                <a:solidFill>
                  <a:srgbClr val="7030A0"/>
                </a:solidFill>
              </a:rPr>
              <a:t>The Cell Cycle aka Cell Division </a:t>
            </a:r>
            <a:endParaRPr lang="en-US" sz="4000" u="sng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5190" y="2191569"/>
            <a:ext cx="388533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/>
              <a:t>The instructions for making cell parts are encoded in the DNA, so </a:t>
            </a:r>
            <a:r>
              <a:rPr lang="en-US" sz="3200" b="1" u="sng" dirty="0">
                <a:solidFill>
                  <a:srgbClr val="7030A0"/>
                </a:solidFill>
              </a:rPr>
              <a:t>each new cell must get a complete set of the DNA molecules </a:t>
            </a:r>
          </a:p>
        </p:txBody>
      </p:sp>
      <p:pic>
        <p:nvPicPr>
          <p:cNvPr id="6" name="Picture 2" descr="https://s3.amazonaws.com/classconnection/315/flashcards/5907315/jpg/cell_cycle-14A376FE6313ACBCB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921" y="0"/>
            <a:ext cx="2689079" cy="201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upload.wikimedia.org/wikipedia/commons/thumb/e/e2/Eukaryote_DNA-en.svg/2000px-Eukaryote_DNA-en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580" y="1924050"/>
            <a:ext cx="7991475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346334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181</TotalTime>
  <Words>1446</Words>
  <Application>Microsoft Office PowerPoint</Application>
  <PresentationFormat>Widescreen</PresentationFormat>
  <Paragraphs>165</Paragraphs>
  <Slides>37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Calibri Light</vt:lpstr>
      <vt:lpstr>Comic Sans MS</vt:lpstr>
      <vt:lpstr>Wingdings</vt:lpstr>
      <vt:lpstr>Metropolitan</vt:lpstr>
      <vt:lpstr>The  Cell Cycle</vt:lpstr>
      <vt:lpstr>Do Now Cells Quiz    20 Points</vt:lpstr>
      <vt:lpstr>Cells Quiz Short Answer   20 Points</vt:lpstr>
      <vt:lpstr>Cells Quiz Matching    20 Points</vt:lpstr>
      <vt:lpstr>Standards</vt:lpstr>
      <vt:lpstr>Guiding Questions</vt:lpstr>
      <vt:lpstr>Cell Cycle &amp; Cancer</vt:lpstr>
      <vt:lpstr>How can we describe the stages in the life cycle of a cell?</vt:lpstr>
      <vt:lpstr>The Cell Cycle aka Cell Division </vt:lpstr>
      <vt:lpstr>DNA Replication = </vt:lpstr>
      <vt:lpstr>PowerPoint Presentation</vt:lpstr>
      <vt:lpstr>Types of Cell Reproduction</vt:lpstr>
      <vt:lpstr>How can we describe the stages in the life cycle of a cell?</vt:lpstr>
      <vt:lpstr>How can we describe the stages in the life cycle of a cell?</vt:lpstr>
      <vt:lpstr>Stop &amp; Sketch    *3 pts.</vt:lpstr>
      <vt:lpstr>How can we describe the stages in the life cycle of a cell?</vt:lpstr>
      <vt:lpstr>How can we describe the stages in the life cycle of a cell?</vt:lpstr>
      <vt:lpstr>Spindle Fiber attached to Chromosome</vt:lpstr>
      <vt:lpstr>Review of Prophase</vt:lpstr>
      <vt:lpstr>Stop &amp; Sketch    *3 pts.</vt:lpstr>
      <vt:lpstr>How can we describe the stages in the life cycle of a cell?</vt:lpstr>
      <vt:lpstr>PowerPoint Presentation</vt:lpstr>
      <vt:lpstr>Review of Metaphase</vt:lpstr>
      <vt:lpstr>How can we describe the stages in the life cycle of a cell?</vt:lpstr>
      <vt:lpstr>Review of Anaphase</vt:lpstr>
      <vt:lpstr>How can we describe the stages in the life cycle of a cell?</vt:lpstr>
      <vt:lpstr>Comparing Anaphase &amp; Telophase</vt:lpstr>
      <vt:lpstr>How can we describe the stages in the life cycle of a cell?</vt:lpstr>
      <vt:lpstr>Cytokinesis</vt:lpstr>
      <vt:lpstr>How can we describe the stages in the life cycle of a cell?</vt:lpstr>
      <vt:lpstr>Identical Daughter Cells</vt:lpstr>
      <vt:lpstr>Mitosis Animation</vt:lpstr>
      <vt:lpstr>How can we compare and contrast mitosis and binary fission in asexual reproduction? </vt:lpstr>
      <vt:lpstr>Binary Fission Animation</vt:lpstr>
      <vt:lpstr>Mitosis Square Dance Activity</vt:lpstr>
      <vt:lpstr>What impact can mutations and uncontrolled cell growth have on the cell cycle?</vt:lpstr>
      <vt:lpstr>Your turn…      *30 pts.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Cell Cycle</dc:title>
  <dc:creator>Ashley</dc:creator>
  <cp:lastModifiedBy>McCabe, Ashley</cp:lastModifiedBy>
  <cp:revision>88</cp:revision>
  <cp:lastPrinted>2015-11-16T11:43:02Z</cp:lastPrinted>
  <dcterms:created xsi:type="dcterms:W3CDTF">2015-11-15T23:27:50Z</dcterms:created>
  <dcterms:modified xsi:type="dcterms:W3CDTF">2015-11-16T11:43:44Z</dcterms:modified>
</cp:coreProperties>
</file>