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60" r:id="rId6"/>
    <p:sldId id="275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1" r:id="rId20"/>
    <p:sldId id="272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0697" autoAdjust="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5878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7B2E01B5-3DB5-4B0F-8E53-B6B3F885FA5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685214"/>
            <a:ext cx="2971800" cy="458787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4928586C-C8A4-46E6-9E3C-318B2F42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2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5878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528A9929-5BD4-4000-BE4D-4360494F86A2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4" rIns="91410" bIns="457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1"/>
          </a:xfrm>
          <a:prstGeom prst="rect">
            <a:avLst/>
          </a:prstGeom>
        </p:spPr>
        <p:txBody>
          <a:bodyPr vert="horz" lIns="91410" tIns="45704" rIns="91410" bIns="457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4"/>
            <a:ext cx="2971800" cy="458787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F75D9817-255C-4B70-8ECE-A2D2FEAB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7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9817-255C-4B70-8ECE-A2D2FEAB42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6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in</a:t>
            </a:r>
            <a:r>
              <a:rPr lang="en-US" baseline="0" dirty="0" smtClean="0"/>
              <a:t> the next class period after ATP for intro to PS &amp; 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9817-255C-4B70-8ECE-A2D2FEAB42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872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8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10179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10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602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5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6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6072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93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3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7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409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UpuuL24Ni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</a:t>
            </a:r>
            <a:br>
              <a:rPr lang="en-US" dirty="0" smtClean="0"/>
            </a:br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2015-2016</a:t>
            </a:r>
          </a:p>
          <a:p>
            <a:r>
              <a:rPr lang="en-US" dirty="0" smtClean="0"/>
              <a:t>Ms. McCabe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2623"/>
            <a:ext cx="6079493" cy="5198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RELEASING ENERGY</a:t>
            </a:r>
          </a:p>
          <a:p>
            <a:r>
              <a:rPr lang="en-US" sz="2400" dirty="0"/>
              <a:t>Cells can release the energy stored in ATP by </a:t>
            </a:r>
            <a:r>
              <a:rPr lang="en-US" sz="2400" u="sng" dirty="0">
                <a:solidFill>
                  <a:srgbClr val="7030A0"/>
                </a:solidFill>
              </a:rPr>
              <a:t>breaking the bonds between</a:t>
            </a:r>
            <a:r>
              <a:rPr lang="en-US" sz="2400" dirty="0"/>
              <a:t> the </a:t>
            </a:r>
            <a:r>
              <a:rPr lang="en-US" sz="2400" u="sng" dirty="0">
                <a:solidFill>
                  <a:srgbClr val="7030A0"/>
                </a:solidFill>
              </a:rPr>
              <a:t>second</a:t>
            </a:r>
            <a:r>
              <a:rPr lang="en-US" sz="2400" dirty="0"/>
              <a:t> and </a:t>
            </a:r>
            <a:r>
              <a:rPr lang="en-US" sz="2400" u="sng" dirty="0">
                <a:solidFill>
                  <a:srgbClr val="7030A0"/>
                </a:solidFill>
              </a:rPr>
              <a:t>third</a:t>
            </a:r>
            <a:r>
              <a:rPr lang="en-US" sz="2400" dirty="0"/>
              <a:t> phosphate groups.</a:t>
            </a:r>
          </a:p>
          <a:p>
            <a:r>
              <a:rPr lang="en-US" sz="2400" dirty="0" smtClean="0"/>
              <a:t>Because </a:t>
            </a:r>
            <a:r>
              <a:rPr lang="en-US" sz="2400" dirty="0"/>
              <a:t>a cell can add or subtract these phosphate groups, it has an </a:t>
            </a:r>
            <a:r>
              <a:rPr lang="en-US" sz="2400" u="sng" dirty="0">
                <a:solidFill>
                  <a:srgbClr val="7030A0"/>
                </a:solidFill>
              </a:rPr>
              <a:t>efficient</a:t>
            </a:r>
            <a:r>
              <a:rPr lang="en-US" sz="2400" dirty="0"/>
              <a:t> way of storing and releasing energy as needed.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  <p:pic>
        <p:nvPicPr>
          <p:cNvPr id="5" name="Picture 2" descr="C:\Users\Alex\Desktop\art\BIO10NAE_03_08_02_005_LRIM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63" y="1492623"/>
            <a:ext cx="4098829" cy="47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2623"/>
            <a:ext cx="10178322" cy="4789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USING ENERGY</a:t>
            </a:r>
          </a:p>
          <a:p>
            <a:r>
              <a:rPr lang="en-US" sz="2400" dirty="0"/>
              <a:t>One way cells </a:t>
            </a:r>
            <a:r>
              <a:rPr lang="en-US" sz="2400" u="sng" dirty="0">
                <a:solidFill>
                  <a:srgbClr val="7030A0"/>
                </a:solidFill>
              </a:rPr>
              <a:t>use the energy </a:t>
            </a:r>
            <a:r>
              <a:rPr lang="en-US" sz="2400" dirty="0"/>
              <a:t>provided by ATP is to carry out </a:t>
            </a:r>
            <a:r>
              <a:rPr lang="en-US" sz="2400" u="sng" dirty="0">
                <a:solidFill>
                  <a:srgbClr val="7030A0"/>
                </a:solidFill>
              </a:rPr>
              <a:t>active transport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Many </a:t>
            </a:r>
            <a:r>
              <a:rPr lang="en-US" sz="2400" dirty="0"/>
              <a:t>cell membranes contain sodium-potassium pumps.  ATP provides the </a:t>
            </a:r>
            <a:r>
              <a:rPr lang="en-US" sz="2400" u="sng" dirty="0">
                <a:solidFill>
                  <a:srgbClr val="7030A0"/>
                </a:solidFill>
              </a:rPr>
              <a:t>energy</a:t>
            </a:r>
            <a:r>
              <a:rPr lang="en-US" sz="2400" dirty="0"/>
              <a:t> that keeps these pumps working, </a:t>
            </a:r>
            <a:r>
              <a:rPr lang="en-US" sz="2400" u="sng" dirty="0">
                <a:solidFill>
                  <a:srgbClr val="7030A0"/>
                </a:solidFill>
              </a:rPr>
              <a:t>maintaining a balance </a:t>
            </a:r>
            <a:r>
              <a:rPr lang="en-US" sz="2400" dirty="0"/>
              <a:t>of ions on both sides of the cell membrane.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  <p:pic>
        <p:nvPicPr>
          <p:cNvPr id="1026" name="Picture 2" descr="https://s-media-cache-ak0.pinimg.com/originals/2e/02/d4/2e02d4cfd6ece60e94a81ae33d392f2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64" y="3818965"/>
            <a:ext cx="5417950" cy="303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2623"/>
            <a:ext cx="10178322" cy="4789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USING ENERGY</a:t>
            </a:r>
          </a:p>
          <a:p>
            <a:r>
              <a:rPr lang="en-US" sz="2400" dirty="0"/>
              <a:t>ATP </a:t>
            </a:r>
            <a:r>
              <a:rPr lang="en-US" sz="2400" u="sng" dirty="0">
                <a:solidFill>
                  <a:srgbClr val="7030A0"/>
                </a:solidFill>
              </a:rPr>
              <a:t>powers movement</a:t>
            </a:r>
            <a:r>
              <a:rPr lang="en-US" sz="2400" dirty="0"/>
              <a:t>, providing the energy for motor proteins that </a:t>
            </a:r>
            <a:r>
              <a:rPr lang="en-US" sz="2400" u="sng" dirty="0">
                <a:solidFill>
                  <a:srgbClr val="7030A0"/>
                </a:solidFill>
              </a:rPr>
              <a:t>contract muscle </a:t>
            </a:r>
            <a:r>
              <a:rPr lang="en-US" sz="2400" dirty="0"/>
              <a:t>and power the movement of </a:t>
            </a:r>
            <a:r>
              <a:rPr lang="en-US" sz="2400" u="sng" dirty="0">
                <a:solidFill>
                  <a:srgbClr val="7030A0"/>
                </a:solidFill>
              </a:rPr>
              <a:t>cilia and flagella</a:t>
            </a:r>
            <a:r>
              <a:rPr lang="en-US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  <p:pic>
        <p:nvPicPr>
          <p:cNvPr id="5122" name="Picture 2" descr="http://media.giphy.com/media/AYPX6JBP8P12U/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02" y="3160376"/>
            <a:ext cx="5976436" cy="34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2624"/>
            <a:ext cx="6321706" cy="3488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USING ENERGY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ATP is not a good molecule for storing large amounts of energy over the long term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 smtClean="0"/>
              <a:t>It </a:t>
            </a:r>
            <a:r>
              <a:rPr lang="en-US" sz="2400" dirty="0"/>
              <a:t>is more </a:t>
            </a:r>
            <a:r>
              <a:rPr lang="en-US" sz="2400" u="sng" dirty="0">
                <a:solidFill>
                  <a:srgbClr val="7030A0"/>
                </a:solidFill>
              </a:rPr>
              <a:t>efficient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for cells to keep only a </a:t>
            </a:r>
            <a:r>
              <a:rPr lang="en-US" sz="2400" u="sng" dirty="0">
                <a:solidFill>
                  <a:srgbClr val="7030A0"/>
                </a:solidFill>
              </a:rPr>
              <a:t>small supply of ATP </a:t>
            </a:r>
            <a:r>
              <a:rPr lang="en-US" sz="2400" dirty="0"/>
              <a:t>on hand.  </a:t>
            </a:r>
          </a:p>
          <a:p>
            <a:r>
              <a:rPr lang="en-US" sz="2400" dirty="0" smtClean="0"/>
              <a:t>Cells </a:t>
            </a:r>
            <a:r>
              <a:rPr lang="en-US" sz="2400" dirty="0"/>
              <a:t>can </a:t>
            </a:r>
            <a:r>
              <a:rPr lang="en-US" sz="2400" u="sng" dirty="0">
                <a:solidFill>
                  <a:srgbClr val="7030A0"/>
                </a:solidFill>
              </a:rPr>
              <a:t>regenerate</a:t>
            </a:r>
            <a:r>
              <a:rPr lang="en-US" sz="2400" dirty="0"/>
              <a:t> ATP from ADP </a:t>
            </a:r>
            <a:r>
              <a:rPr lang="en-US" sz="2400" u="sng" dirty="0">
                <a:solidFill>
                  <a:srgbClr val="7030A0"/>
                </a:solidFill>
              </a:rPr>
              <a:t>as needed </a:t>
            </a:r>
            <a:r>
              <a:rPr lang="en-US" sz="2400" dirty="0"/>
              <a:t>by using the </a:t>
            </a:r>
            <a:r>
              <a:rPr lang="en-US" sz="2400" u="sng" dirty="0">
                <a:solidFill>
                  <a:srgbClr val="7030A0"/>
                </a:solidFill>
              </a:rPr>
              <a:t>energy in foods </a:t>
            </a:r>
            <a:r>
              <a:rPr lang="en-US" sz="2400" dirty="0"/>
              <a:t>like </a:t>
            </a:r>
            <a:r>
              <a:rPr lang="en-US" sz="2400" u="sng" dirty="0">
                <a:solidFill>
                  <a:srgbClr val="7030A0"/>
                </a:solidFill>
              </a:rPr>
              <a:t>glucose</a:t>
            </a:r>
            <a:r>
              <a:rPr lang="en-US" sz="2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  <p:pic>
        <p:nvPicPr>
          <p:cNvPr id="6" name="Picture 2" descr="C:\Users\Alex\Desktop\art\BIO10NAE_03_08_02_005_LRIM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724" y="4518062"/>
            <a:ext cx="2015947" cy="23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pisgahscience.com/bioonline/ATP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12" y="4709495"/>
            <a:ext cx="3118719" cy="20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vbiology.org/biologyweb/atpani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56" y="1492356"/>
            <a:ext cx="3079863" cy="201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2623"/>
            <a:ext cx="10178322" cy="4789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YOUR TURN</a:t>
            </a:r>
          </a:p>
          <a:p>
            <a:r>
              <a:rPr lang="en-US" sz="2400" dirty="0" smtClean="0"/>
              <a:t>Now you are going to create your own model of ATP</a:t>
            </a:r>
          </a:p>
          <a:p>
            <a:r>
              <a:rPr lang="en-US" sz="2400" dirty="0" smtClean="0"/>
              <a:t>You will need:</a:t>
            </a:r>
          </a:p>
          <a:p>
            <a:pPr lvl="1"/>
            <a:r>
              <a:rPr lang="en-US" sz="2200" dirty="0" smtClean="0"/>
              <a:t>1 sheet of yellow paper</a:t>
            </a:r>
          </a:p>
          <a:p>
            <a:pPr lvl="1"/>
            <a:r>
              <a:rPr lang="en-US" sz="2200" dirty="0" smtClean="0"/>
              <a:t>Pencil</a:t>
            </a:r>
          </a:p>
          <a:p>
            <a:pPr lvl="1"/>
            <a:r>
              <a:rPr lang="en-US" sz="2200" dirty="0" smtClean="0"/>
              <a:t>Scissors</a:t>
            </a:r>
          </a:p>
          <a:p>
            <a:r>
              <a:rPr lang="en-US" sz="2400" dirty="0" smtClean="0"/>
              <a:t>Fold the yellow paper hamburger style, then open it up</a:t>
            </a:r>
          </a:p>
          <a:p>
            <a:r>
              <a:rPr lang="en-US" sz="2400" dirty="0" smtClean="0"/>
              <a:t>Create the model by drawing the adenine first with its bond lines exactly as shown in the picture (use a half of the paper)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  <p:pic>
        <p:nvPicPr>
          <p:cNvPr id="7170" name="Picture 2" descr="https://blissbiology.files.wordpress.com/2014/11/at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3" b="28844"/>
          <a:stretch/>
        </p:blipFill>
        <p:spPr bwMode="auto">
          <a:xfrm>
            <a:off x="8514266" y="1492623"/>
            <a:ext cx="3200812" cy="34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3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2623"/>
            <a:ext cx="10178322" cy="4789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YOUR TURN</a:t>
            </a:r>
          </a:p>
          <a:p>
            <a:r>
              <a:rPr lang="en-US" sz="2400" dirty="0" smtClean="0"/>
              <a:t>Now make the 5-carbon sugar that we call </a:t>
            </a:r>
            <a:r>
              <a:rPr lang="en-US" sz="2400" b="1" dirty="0" smtClean="0"/>
              <a:t>ribose</a:t>
            </a:r>
          </a:p>
          <a:p>
            <a:r>
              <a:rPr lang="en-US" sz="2400" dirty="0" smtClean="0"/>
              <a:t>Create the model by drawing the adenine first with its bond lines exactly as shown in the picture (use a quarter of the paper)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  <p:pic>
        <p:nvPicPr>
          <p:cNvPr id="7170" name="Picture 2" descr="https://blissbiology.files.wordpress.com/2014/11/at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5" t="48749" r="38739" b="385"/>
          <a:stretch/>
        </p:blipFill>
        <p:spPr bwMode="auto">
          <a:xfrm>
            <a:off x="3388659" y="3517748"/>
            <a:ext cx="4883971" cy="32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2623"/>
            <a:ext cx="10178322" cy="4789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YOUR TURN</a:t>
            </a:r>
          </a:p>
          <a:p>
            <a:r>
              <a:rPr lang="en-US" sz="2400" dirty="0" smtClean="0"/>
              <a:t>Finally, make the 3 phosphate groups</a:t>
            </a:r>
            <a:endParaRPr lang="en-US" sz="2400" b="1" dirty="0" smtClean="0"/>
          </a:p>
          <a:p>
            <a:r>
              <a:rPr lang="en-US" sz="2400" dirty="0" smtClean="0"/>
              <a:t>Make 2 pieces like the pictures below on the remaining part of the yellow paper: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3600" dirty="0" smtClean="0">
                <a:solidFill>
                  <a:srgbClr val="00B050"/>
                </a:solidFill>
              </a:rPr>
              <a:t>WRITE YOUR NAME ON EACH PIECE OF YOUR ATP MOLECULE!!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  <p:pic>
        <p:nvPicPr>
          <p:cNvPr id="7170" name="Picture 2" descr="https://blissbiology.files.wordpress.com/2014/11/at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7" t="47052" r="11735" b="29177"/>
          <a:stretch/>
        </p:blipFill>
        <p:spPr bwMode="auto">
          <a:xfrm>
            <a:off x="1668434" y="3478751"/>
            <a:ext cx="5052308" cy="171719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blissbiology.files.wordpress.com/2014/11/at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9" t="47561" r="-153" b="30726"/>
          <a:stretch/>
        </p:blipFill>
        <p:spPr bwMode="auto">
          <a:xfrm>
            <a:off x="8315660" y="3478751"/>
            <a:ext cx="2205781" cy="171719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9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Photosynthesis &amp; </a:t>
            </a:r>
            <a:br>
              <a:rPr lang="en-US" sz="7200" dirty="0" smtClean="0"/>
            </a:br>
            <a:r>
              <a:rPr lang="en-US" sz="7200" dirty="0" smtClean="0"/>
              <a:t>Cellular Respiration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2015-2016</a:t>
            </a:r>
          </a:p>
          <a:p>
            <a:r>
              <a:rPr lang="en-US" dirty="0" smtClean="0"/>
              <a:t>Ms. </a:t>
            </a:r>
            <a:r>
              <a:rPr lang="en-US" dirty="0" err="1" smtClean="0"/>
              <a:t>Mccabe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76979"/>
            <a:ext cx="10178322" cy="450261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SC.912.L.18.9 Explain </a:t>
            </a:r>
            <a:r>
              <a:rPr lang="en-US" sz="2800" dirty="0"/>
              <a:t>the </a:t>
            </a:r>
            <a:r>
              <a:rPr lang="en-US" sz="2800" u="sng" dirty="0">
                <a:solidFill>
                  <a:srgbClr val="7030A0"/>
                </a:solidFill>
              </a:rPr>
              <a:t>interrelated</a:t>
            </a:r>
            <a:r>
              <a:rPr lang="en-US" sz="2800" dirty="0"/>
              <a:t> nature of </a:t>
            </a:r>
            <a:r>
              <a:rPr lang="en-US" sz="2800" u="sng" dirty="0">
                <a:solidFill>
                  <a:srgbClr val="7030A0"/>
                </a:solidFill>
              </a:rPr>
              <a:t>photosynthesis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u="sng" dirty="0">
                <a:solidFill>
                  <a:srgbClr val="7030A0"/>
                </a:solidFill>
              </a:rPr>
              <a:t>cellular respiration</a:t>
            </a:r>
            <a:r>
              <a:rPr lang="en-US" sz="2800" dirty="0"/>
              <a:t>. </a:t>
            </a:r>
          </a:p>
          <a:p>
            <a:r>
              <a:rPr lang="en-US" sz="2800" b="1" dirty="0" smtClean="0"/>
              <a:t>SC.912.L.18.7 Identify </a:t>
            </a:r>
            <a:r>
              <a:rPr lang="en-US" sz="2800" dirty="0"/>
              <a:t>the </a:t>
            </a:r>
            <a:r>
              <a:rPr lang="en-US" sz="2800" u="sng" dirty="0">
                <a:solidFill>
                  <a:srgbClr val="7030A0"/>
                </a:solidFill>
              </a:rPr>
              <a:t>reactants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rgbClr val="7030A0"/>
                </a:solidFill>
              </a:rPr>
              <a:t>products</a:t>
            </a:r>
            <a:r>
              <a:rPr lang="en-US" sz="2800" dirty="0"/>
              <a:t>, and basic </a:t>
            </a:r>
            <a:r>
              <a:rPr lang="en-US" sz="2800" u="sng" dirty="0">
                <a:solidFill>
                  <a:srgbClr val="7030A0"/>
                </a:solidFill>
              </a:rPr>
              <a:t>functions</a:t>
            </a:r>
            <a:r>
              <a:rPr lang="en-US" sz="2800" dirty="0"/>
              <a:t> of </a:t>
            </a:r>
            <a:r>
              <a:rPr lang="en-US" sz="2800" u="sng" dirty="0">
                <a:solidFill>
                  <a:srgbClr val="7030A0"/>
                </a:solidFill>
              </a:rPr>
              <a:t>photosynthesis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b="1" dirty="0"/>
              <a:t>SC.912.L.18.8 </a:t>
            </a:r>
            <a:r>
              <a:rPr lang="en-US" sz="2800" b="1" dirty="0" smtClean="0"/>
              <a:t>Identify </a:t>
            </a:r>
            <a:r>
              <a:rPr lang="en-US" sz="2800" dirty="0"/>
              <a:t>the reactants, products, and basic functions of </a:t>
            </a:r>
            <a:r>
              <a:rPr lang="en-US" sz="2800" u="sng" dirty="0">
                <a:solidFill>
                  <a:srgbClr val="7030A0"/>
                </a:solidFill>
              </a:rPr>
              <a:t>aerobic</a:t>
            </a:r>
            <a:r>
              <a:rPr lang="en-US" sz="2800" dirty="0"/>
              <a:t> and </a:t>
            </a:r>
            <a:r>
              <a:rPr lang="en-US" sz="2800" u="sng" dirty="0">
                <a:solidFill>
                  <a:srgbClr val="7030A0"/>
                </a:solidFill>
              </a:rPr>
              <a:t>anaerobic</a:t>
            </a:r>
            <a:r>
              <a:rPr lang="en-US" sz="2800" dirty="0"/>
              <a:t> cellular respiration. </a:t>
            </a:r>
          </a:p>
        </p:txBody>
      </p:sp>
    </p:spTree>
    <p:extLst>
      <p:ext uri="{BB962C8B-B14F-4D97-AF65-F5344CB8AC3E}">
        <p14:creationId xmlns:p14="http://schemas.microsoft.com/office/powerpoint/2010/main" val="37086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0767"/>
            <a:ext cx="10178322" cy="444882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How do cells obtain and transform the energy required for biological processes?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How are photosynthesis and cellular respiration related? 	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What </a:t>
            </a:r>
            <a:r>
              <a:rPr lang="en-US" sz="2800" dirty="0">
                <a:solidFill>
                  <a:schemeClr val="accent2"/>
                </a:solidFill>
              </a:rPr>
              <a:t>are the essential reactants and products of photosynthesis? </a:t>
            </a:r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How do the light-dependent reactions and light independent reactions work together to </a:t>
            </a:r>
            <a:r>
              <a:rPr lang="en-US" sz="2800" dirty="0" smtClean="0">
                <a:solidFill>
                  <a:schemeClr val="accent2"/>
                </a:solidFill>
              </a:rPr>
              <a:t>synthesize </a:t>
            </a:r>
            <a:r>
              <a:rPr lang="en-US" sz="2800" dirty="0">
                <a:solidFill>
                  <a:schemeClr val="accent2"/>
                </a:solidFill>
              </a:rPr>
              <a:t>sugar? 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What </a:t>
            </a:r>
            <a:r>
              <a:rPr lang="en-US" sz="2800" dirty="0">
                <a:solidFill>
                  <a:schemeClr val="accent2"/>
                </a:solidFill>
              </a:rPr>
              <a:t>are the essential reactants and products of aerobic and anaerobic respiration?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</p:spTree>
    <p:extLst>
      <p:ext uri="{BB962C8B-B14F-4D97-AF65-F5344CB8AC3E}">
        <p14:creationId xmlns:p14="http://schemas.microsoft.com/office/powerpoint/2010/main" val="25443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76979"/>
            <a:ext cx="10178322" cy="4502613"/>
          </a:xfrm>
        </p:spPr>
        <p:txBody>
          <a:bodyPr>
            <a:normAutofit/>
          </a:bodyPr>
          <a:lstStyle/>
          <a:p>
            <a:r>
              <a:rPr lang="en-US" sz="4000" b="1" dirty="0"/>
              <a:t>SC.912.L.18.10 </a:t>
            </a:r>
            <a:r>
              <a:rPr lang="en-US" sz="4000" b="1" u="sng" dirty="0" smtClean="0">
                <a:solidFill>
                  <a:srgbClr val="7030A0"/>
                </a:solidFill>
              </a:rPr>
              <a:t>Connect</a:t>
            </a:r>
            <a:r>
              <a:rPr lang="en-US" sz="4000" b="1" dirty="0" smtClean="0"/>
              <a:t> </a:t>
            </a:r>
            <a:r>
              <a:rPr lang="en-US" sz="4000" dirty="0"/>
              <a:t>the role of </a:t>
            </a:r>
            <a:r>
              <a:rPr lang="en-US" sz="4000" u="sng" dirty="0">
                <a:solidFill>
                  <a:srgbClr val="7030A0"/>
                </a:solidFill>
              </a:rPr>
              <a:t>adenosine triphosphate </a:t>
            </a:r>
            <a:r>
              <a:rPr lang="en-US" sz="4000" dirty="0"/>
              <a:t>(ATP) to energy </a:t>
            </a:r>
            <a:r>
              <a:rPr lang="en-US" sz="4000" u="sng" dirty="0">
                <a:solidFill>
                  <a:srgbClr val="7030A0"/>
                </a:solidFill>
              </a:rPr>
              <a:t>transfers</a:t>
            </a:r>
            <a:r>
              <a:rPr lang="en-US" sz="4000" dirty="0"/>
              <a:t> within a cell. </a:t>
            </a:r>
          </a:p>
        </p:txBody>
      </p:sp>
    </p:spTree>
    <p:extLst>
      <p:ext uri="{BB962C8B-B14F-4D97-AF65-F5344CB8AC3E}">
        <p14:creationId xmlns:p14="http://schemas.microsoft.com/office/powerpoint/2010/main" val="5933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0767"/>
            <a:ext cx="10178322" cy="516367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Animals </a:t>
            </a:r>
            <a:r>
              <a:rPr lang="en-US" sz="2400" dirty="0"/>
              <a:t>carry out cellular respiration and plants only carry out photosynthesis</a:t>
            </a:r>
            <a:r>
              <a:rPr lang="en-US" sz="2400" b="1" dirty="0"/>
              <a:t>. Correction: </a:t>
            </a:r>
            <a:r>
              <a:rPr lang="en-US" sz="2400" u="sng" dirty="0" smtClean="0">
                <a:solidFill>
                  <a:srgbClr val="FF3399"/>
                </a:solidFill>
              </a:rPr>
              <a:t>Plants </a:t>
            </a:r>
            <a:r>
              <a:rPr lang="en-US" sz="2400" u="sng" dirty="0">
                <a:solidFill>
                  <a:srgbClr val="FF3399"/>
                </a:solidFill>
              </a:rPr>
              <a:t>carry out both cell respiration and photosynthesis.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endParaRPr lang="en-US" sz="11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Plants </a:t>
            </a:r>
            <a:r>
              <a:rPr lang="en-US" sz="2400" dirty="0"/>
              <a:t>get their energy and food from the soil through their roots. </a:t>
            </a:r>
            <a:r>
              <a:rPr lang="en-US" sz="2400" b="1" dirty="0"/>
              <a:t>Correction: </a:t>
            </a:r>
            <a:r>
              <a:rPr lang="en-US" sz="2400" dirty="0"/>
              <a:t>Plants </a:t>
            </a:r>
            <a:r>
              <a:rPr lang="en-US" sz="2400" u="sng" dirty="0">
                <a:solidFill>
                  <a:srgbClr val="FF3399"/>
                </a:solidFill>
              </a:rPr>
              <a:t>produce their own food </a:t>
            </a:r>
            <a:r>
              <a:rPr lang="en-US" sz="2400" dirty="0"/>
              <a:t>through the process of </a:t>
            </a:r>
            <a:r>
              <a:rPr lang="en-US" sz="2400" u="sng" dirty="0">
                <a:solidFill>
                  <a:srgbClr val="FF3399"/>
                </a:solidFill>
              </a:rPr>
              <a:t>photosynthesis</a:t>
            </a:r>
            <a:r>
              <a:rPr lang="en-US" sz="2400" dirty="0"/>
              <a:t> by converting light energy into the chemical energy in </a:t>
            </a:r>
            <a:r>
              <a:rPr lang="en-US" sz="2400" u="sng" dirty="0">
                <a:solidFill>
                  <a:srgbClr val="FF3399"/>
                </a:solidFill>
              </a:rPr>
              <a:t>glucose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endParaRPr lang="en-US" sz="11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Plants </a:t>
            </a:r>
            <a:r>
              <a:rPr lang="en-US" sz="2400" dirty="0"/>
              <a:t>depend on humans. </a:t>
            </a:r>
            <a:r>
              <a:rPr lang="en-US" sz="2400" b="1" dirty="0"/>
              <a:t>Correction: </a:t>
            </a:r>
            <a:r>
              <a:rPr lang="en-US" sz="2400" dirty="0"/>
              <a:t>Humans and other animals depend on plants</a:t>
            </a:r>
            <a:r>
              <a:rPr lang="en-US" sz="2400" dirty="0" smtClean="0"/>
              <a:t>.</a:t>
            </a:r>
          </a:p>
          <a:p>
            <a:pPr>
              <a:buFont typeface="+mj-lt"/>
              <a:buAutoNum type="arabicPeriod"/>
            </a:pPr>
            <a:endParaRPr lang="en-US" sz="11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Respiration </a:t>
            </a:r>
            <a:r>
              <a:rPr lang="en-US" sz="2400" dirty="0"/>
              <a:t>and breathing are the same thing. </a:t>
            </a:r>
            <a:r>
              <a:rPr lang="en-US" sz="2400" b="1" dirty="0"/>
              <a:t>Correction</a:t>
            </a:r>
            <a:r>
              <a:rPr lang="en-US" sz="2400" dirty="0"/>
              <a:t>: Breathing involves </a:t>
            </a:r>
            <a:r>
              <a:rPr lang="en-US" sz="2400" u="sng" dirty="0">
                <a:solidFill>
                  <a:srgbClr val="FF3399"/>
                </a:solidFill>
              </a:rPr>
              <a:t>gas exchange</a:t>
            </a:r>
            <a:r>
              <a:rPr lang="en-US" sz="2400" dirty="0"/>
              <a:t> and occurs in animals, whereas respiration is the </a:t>
            </a:r>
            <a:r>
              <a:rPr lang="en-US" sz="2400" u="sng" dirty="0">
                <a:solidFill>
                  <a:srgbClr val="FF3399"/>
                </a:solidFill>
              </a:rPr>
              <a:t>breakdown of glucose </a:t>
            </a:r>
            <a:r>
              <a:rPr lang="en-US" sz="2400" dirty="0"/>
              <a:t>to produce </a:t>
            </a:r>
            <a:r>
              <a:rPr lang="en-US" sz="2400" u="sng" dirty="0">
                <a:solidFill>
                  <a:srgbClr val="FF3399"/>
                </a:solidFill>
              </a:rPr>
              <a:t>ATP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endParaRPr lang="en-US" sz="11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Photosynthesis </a:t>
            </a:r>
            <a:r>
              <a:rPr lang="en-US" sz="2400" dirty="0"/>
              <a:t>only occurs when the plant has access to light. </a:t>
            </a:r>
            <a:r>
              <a:rPr lang="en-US" sz="2400" b="1" dirty="0"/>
              <a:t>Correction: </a:t>
            </a:r>
            <a:r>
              <a:rPr lang="en-US" sz="2400" dirty="0"/>
              <a:t>Only the </a:t>
            </a:r>
            <a:r>
              <a:rPr lang="en-US" sz="2400" u="sng" dirty="0">
                <a:solidFill>
                  <a:srgbClr val="FF3399"/>
                </a:solidFill>
              </a:rPr>
              <a:t>light-dependent</a:t>
            </a:r>
            <a:r>
              <a:rPr lang="en-US" sz="2400" dirty="0"/>
              <a:t> reaction of photosynthesis </a:t>
            </a:r>
            <a:r>
              <a:rPr lang="en-US" sz="2400" u="sng" dirty="0">
                <a:solidFill>
                  <a:srgbClr val="FF3399"/>
                </a:solidFill>
              </a:rPr>
              <a:t>requires light </a:t>
            </a:r>
            <a:r>
              <a:rPr lang="en-US" sz="2400" dirty="0"/>
              <a:t>energy.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</p:spTree>
    <p:extLst>
      <p:ext uri="{BB962C8B-B14F-4D97-AF65-F5344CB8AC3E}">
        <p14:creationId xmlns:p14="http://schemas.microsoft.com/office/powerpoint/2010/main" val="40693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0767"/>
            <a:ext cx="10178322" cy="444882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How do cells obtain and transform the energy required for biological processes?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</p:spTree>
    <p:extLst>
      <p:ext uri="{BB962C8B-B14F-4D97-AF65-F5344CB8AC3E}">
        <p14:creationId xmlns:p14="http://schemas.microsoft.com/office/powerpoint/2010/main" val="1634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Autofit/>
          </a:bodyPr>
          <a:lstStyle/>
          <a:p>
            <a:r>
              <a:rPr lang="en-US" sz="2800" dirty="0"/>
              <a:t>Homeostasis is hard work. Organisms and the cells within them have to grow and develop, move materials around, build new molecules, and respond to environmental changes.</a:t>
            </a:r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powers so much activity, and where does that power come from?</a:t>
            </a:r>
          </a:p>
          <a:p>
            <a:pPr lvl="2"/>
            <a:r>
              <a:rPr lang="en-US" sz="2000" dirty="0" smtClean="0"/>
              <a:t>Think for 10 seconds then be prepared for random calling!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</p:spTree>
    <p:extLst>
      <p:ext uri="{BB962C8B-B14F-4D97-AF65-F5344CB8AC3E}">
        <p14:creationId xmlns:p14="http://schemas.microsoft.com/office/powerpoint/2010/main" val="21929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xUpuuL24Ni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0174" y="244698"/>
            <a:ext cx="11241826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9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Autofit/>
          </a:bodyPr>
          <a:lstStyle/>
          <a:p>
            <a:r>
              <a:rPr lang="en-US" sz="2800" dirty="0" smtClean="0"/>
              <a:t>Energy 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dirty="0"/>
              <a:t>the ability to do </a:t>
            </a:r>
            <a:r>
              <a:rPr lang="en-US" sz="2800" dirty="0" smtClean="0"/>
              <a:t>work</a:t>
            </a:r>
            <a:endParaRPr lang="en-US" sz="2800" dirty="0"/>
          </a:p>
          <a:p>
            <a:r>
              <a:rPr lang="en-US" sz="2800" dirty="0" smtClean="0"/>
              <a:t>Your </a:t>
            </a:r>
            <a:r>
              <a:rPr lang="en-US" sz="2800" dirty="0"/>
              <a:t>cells are busy using energy to build new molecules, contract muscles, and carry out active transport.</a:t>
            </a:r>
          </a:p>
          <a:p>
            <a:r>
              <a:rPr lang="en-US" sz="2800" dirty="0" smtClean="0"/>
              <a:t>Without </a:t>
            </a:r>
            <a:r>
              <a:rPr lang="en-US" sz="2800" dirty="0"/>
              <a:t>the ability to obtain and use energy, life would </a:t>
            </a:r>
            <a:r>
              <a:rPr lang="en-US" sz="2800" u="sng" dirty="0">
                <a:solidFill>
                  <a:srgbClr val="7030A0"/>
                </a:solidFill>
              </a:rPr>
              <a:t>cease to exist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</p:spTree>
    <p:extLst>
      <p:ext uri="{BB962C8B-B14F-4D97-AF65-F5344CB8AC3E}">
        <p14:creationId xmlns:p14="http://schemas.microsoft.com/office/powerpoint/2010/main" val="40904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Autofit/>
          </a:bodyPr>
          <a:lstStyle/>
          <a:p>
            <a:r>
              <a:rPr lang="en-US" sz="2800" dirty="0"/>
              <a:t>One of the most important compounds that cells use to store and </a:t>
            </a:r>
            <a:r>
              <a:rPr lang="en-US" sz="2800" dirty="0" smtClean="0"/>
              <a:t>release energy </a:t>
            </a:r>
            <a:r>
              <a:rPr lang="en-US" sz="2800" dirty="0"/>
              <a:t>is </a:t>
            </a:r>
            <a:r>
              <a:rPr lang="en-US" sz="2800" u="sng" dirty="0">
                <a:solidFill>
                  <a:srgbClr val="7030A0"/>
                </a:solidFill>
              </a:rPr>
              <a:t>adenosine triphosphate </a:t>
            </a:r>
            <a:r>
              <a:rPr lang="en-US" sz="2800" dirty="0"/>
              <a:t>(ATP).</a:t>
            </a:r>
          </a:p>
          <a:p>
            <a:r>
              <a:rPr lang="en-US" sz="2800" u="sng" dirty="0" smtClean="0">
                <a:solidFill>
                  <a:srgbClr val="7030A0"/>
                </a:solidFill>
              </a:rPr>
              <a:t>ATP</a:t>
            </a:r>
            <a:r>
              <a:rPr lang="en-US" sz="2800" dirty="0" smtClean="0"/>
              <a:t> </a:t>
            </a:r>
            <a:r>
              <a:rPr lang="en-US" sz="2800" dirty="0"/>
              <a:t>consists of </a:t>
            </a:r>
            <a:r>
              <a:rPr lang="en-US" sz="2800" dirty="0">
                <a:solidFill>
                  <a:schemeClr val="accent2"/>
                </a:solidFill>
              </a:rPr>
              <a:t>adenine, a </a:t>
            </a:r>
            <a:r>
              <a:rPr lang="en-US" sz="2800" u="sng" dirty="0">
                <a:solidFill>
                  <a:srgbClr val="7030A0"/>
                </a:solidFill>
              </a:rPr>
              <a:t>5-carbon sugar </a:t>
            </a:r>
            <a:r>
              <a:rPr lang="en-US" sz="2800" dirty="0">
                <a:solidFill>
                  <a:schemeClr val="accent2"/>
                </a:solidFill>
              </a:rPr>
              <a:t>called ribose, and </a:t>
            </a:r>
            <a:r>
              <a:rPr lang="en-US" sz="2800" dirty="0" smtClean="0">
                <a:solidFill>
                  <a:schemeClr val="accent2"/>
                </a:solidFill>
              </a:rPr>
              <a:t>three phosphate </a:t>
            </a:r>
            <a:r>
              <a:rPr lang="en-US" sz="2800" dirty="0">
                <a:solidFill>
                  <a:schemeClr val="accent2"/>
                </a:solidFill>
              </a:rPr>
              <a:t>groups.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  <p:pic>
        <p:nvPicPr>
          <p:cNvPr id="5" name="Picture 2" descr="C:\Users\Alex\Desktop\art\BIO10NAE_03_08_02_005_LRIM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4" r="23045"/>
          <a:stretch/>
        </p:blipFill>
        <p:spPr bwMode="auto">
          <a:xfrm>
            <a:off x="5623561" y="3798122"/>
            <a:ext cx="5673069" cy="265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5949" y="3798122"/>
            <a:ext cx="1194099" cy="43030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82436" y="3798122"/>
            <a:ext cx="1194099" cy="43030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94375" y="3798122"/>
            <a:ext cx="2502255" cy="43030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82436" y="6263430"/>
            <a:ext cx="40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5089" y="4941129"/>
            <a:ext cx="40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5699" y="6263430"/>
            <a:ext cx="40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3645" y="5641372"/>
            <a:ext cx="40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9979" y="5654354"/>
            <a:ext cx="40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stream1.gifsoup.com/view5/2568261/atp-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67" y="4228427"/>
            <a:ext cx="3317145" cy="23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2623"/>
            <a:ext cx="6079493" cy="5198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STORING ENERGY</a:t>
            </a:r>
          </a:p>
          <a:p>
            <a:r>
              <a:rPr lang="en-US" sz="2400" dirty="0" smtClean="0"/>
              <a:t>Adenosine </a:t>
            </a:r>
            <a:r>
              <a:rPr lang="en-US" sz="2400" dirty="0"/>
              <a:t>diphosphate (ADP) looks almost like ATP, except that it has </a:t>
            </a:r>
            <a:r>
              <a:rPr lang="en-US" sz="2400" u="sng" dirty="0">
                <a:solidFill>
                  <a:srgbClr val="7030A0"/>
                </a:solidFill>
              </a:rPr>
              <a:t>two</a:t>
            </a:r>
            <a:r>
              <a:rPr lang="en-US" sz="2400" dirty="0"/>
              <a:t> phosphate groups </a:t>
            </a:r>
            <a:r>
              <a:rPr lang="en-US" sz="2400" u="sng" dirty="0">
                <a:solidFill>
                  <a:srgbClr val="7030A0"/>
                </a:solidFill>
              </a:rPr>
              <a:t>instead of three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200" dirty="0" smtClean="0"/>
              <a:t>ADP </a:t>
            </a:r>
            <a:r>
              <a:rPr lang="en-US" sz="2200" dirty="0"/>
              <a:t>contains </a:t>
            </a:r>
            <a:r>
              <a:rPr lang="en-US" sz="2200" u="sng" dirty="0">
                <a:solidFill>
                  <a:srgbClr val="7030A0"/>
                </a:solidFill>
              </a:rPr>
              <a:t>some energy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accent2"/>
                </a:solidFill>
              </a:rPr>
              <a:t>but not as much as ATP</a:t>
            </a:r>
            <a:r>
              <a:rPr lang="en-US" sz="2200" dirty="0" smtClean="0">
                <a:solidFill>
                  <a:schemeClr val="accent2"/>
                </a:solidFill>
              </a:rPr>
              <a:t>.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  <p:pic>
        <p:nvPicPr>
          <p:cNvPr id="5" name="Picture 2" descr="C:\Users\Alex\Desktop\art\BIO10NAE_03_08_02_005_LRIM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63" y="1492623"/>
            <a:ext cx="4098829" cy="47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3.bp.blogspot.com/_207DNIaL-gc/TKzGCg7Eb_I/AAAAAAAAARw/od8h-W2_O-c/s1600/C:%5Cfakepath%5Cat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24" y="3938531"/>
            <a:ext cx="27527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cells </a:t>
            </a:r>
            <a:r>
              <a:rPr lang="en-US" sz="3600" dirty="0">
                <a:solidFill>
                  <a:srgbClr val="0070C0"/>
                </a:solidFill>
              </a:rPr>
              <a:t>obtain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0070C0"/>
                </a:solidFill>
              </a:rPr>
              <a:t> transform </a:t>
            </a:r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dirty="0">
                <a:solidFill>
                  <a:srgbClr val="0070C0"/>
                </a:solidFill>
              </a:rPr>
              <a:t> energy required </a:t>
            </a:r>
            <a:r>
              <a:rPr lang="en-US" sz="3600" dirty="0">
                <a:solidFill>
                  <a:schemeClr val="tx1"/>
                </a:solidFill>
              </a:rPr>
              <a:t>for biological processes?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2623"/>
            <a:ext cx="5330097" cy="5198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STORING ENERGY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a cell has energy available, it can </a:t>
            </a:r>
            <a:r>
              <a:rPr lang="en-US" sz="2400" u="sng" dirty="0">
                <a:solidFill>
                  <a:srgbClr val="7030A0"/>
                </a:solidFill>
              </a:rPr>
              <a:t>store small amounts </a:t>
            </a:r>
            <a:r>
              <a:rPr lang="en-US" sz="2400" dirty="0"/>
              <a:t>of it by adding </a:t>
            </a:r>
            <a:r>
              <a:rPr lang="en-US" sz="2400" u="sng" dirty="0">
                <a:solidFill>
                  <a:srgbClr val="7030A0"/>
                </a:solidFill>
              </a:rPr>
              <a:t>phosphate groups</a:t>
            </a:r>
            <a:r>
              <a:rPr lang="en-US" sz="2400" dirty="0"/>
              <a:t> to ADP, producing ATP</a:t>
            </a:r>
            <a:r>
              <a:rPr lang="en-US" sz="2400" dirty="0" smtClean="0"/>
              <a:t>.</a:t>
            </a:r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ADP </a:t>
            </a:r>
            <a:r>
              <a:rPr lang="en-US" sz="2400" dirty="0"/>
              <a:t>is like a </a:t>
            </a:r>
            <a:r>
              <a:rPr lang="en-US" sz="2400" u="sng" dirty="0">
                <a:solidFill>
                  <a:srgbClr val="7030A0"/>
                </a:solidFill>
              </a:rPr>
              <a:t>rechargeable battery </a:t>
            </a:r>
            <a:r>
              <a:rPr lang="en-US" sz="2400" dirty="0"/>
              <a:t>that powers the machinery of the cell.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312" y="2743"/>
            <a:ext cx="9689054" cy="3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SC.912.L.18.10 Connect </a:t>
            </a:r>
            <a:r>
              <a:rPr lang="en-US" dirty="0">
                <a:solidFill>
                  <a:srgbClr val="0070C0"/>
                </a:solidFill>
              </a:rPr>
              <a:t>the role of adenosine triphosphate (ATP) to energy transfers within a cell. </a:t>
            </a:r>
          </a:p>
        </p:txBody>
      </p:sp>
      <p:pic>
        <p:nvPicPr>
          <p:cNvPr id="3074" name="Picture 2" descr="https://ka-perseus-images.s3.amazonaws.com/7789bee62b825947e7e221bb10b5cbb712e0f5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94" y="1492623"/>
            <a:ext cx="48482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lobs.org/science/metabolism/option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98" y="4621057"/>
            <a:ext cx="3079738" cy="20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77</TotalTime>
  <Words>1172</Words>
  <Application>Microsoft Office PowerPoint</Application>
  <PresentationFormat>Widescreen</PresentationFormat>
  <Paragraphs>110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Impact</vt:lpstr>
      <vt:lpstr>Badge</vt:lpstr>
      <vt:lpstr>1_Badge</vt:lpstr>
      <vt:lpstr>Unit 4:  ATP</vt:lpstr>
      <vt:lpstr>Standard</vt:lpstr>
      <vt:lpstr>Guiding question</vt:lpstr>
      <vt:lpstr>How do cells obtain and transform the energy required for biological processes? </vt:lpstr>
      <vt:lpstr>PowerPoint Presentation</vt:lpstr>
      <vt:lpstr>How do cells obtain and transform the energy required for biological processes? </vt:lpstr>
      <vt:lpstr>How do cells obtain and transform the energy required for biological processes? </vt:lpstr>
      <vt:lpstr>How do cells obtain and transform the energy required for biological processes? </vt:lpstr>
      <vt:lpstr>How do cells obtain and transform the energy required for biological processes? </vt:lpstr>
      <vt:lpstr>How do cells obtain and transform the energy required for biological processes? </vt:lpstr>
      <vt:lpstr>How do cells obtain and transform the energy required for biological processes? </vt:lpstr>
      <vt:lpstr>How do cells obtain and transform the energy required for biological processes? </vt:lpstr>
      <vt:lpstr>How do cells obtain and transform the energy required for biological processes? </vt:lpstr>
      <vt:lpstr>How do cells obtain and transform the energy required for biological processes? </vt:lpstr>
      <vt:lpstr>How do cells obtain and transform the energy required for biological processes? </vt:lpstr>
      <vt:lpstr>How do cells obtain and transform the energy required for biological processes? </vt:lpstr>
      <vt:lpstr>Photosynthesis &amp;  Cellular Respiration</vt:lpstr>
      <vt:lpstr>Standards</vt:lpstr>
      <vt:lpstr>Guiding questions</vt:lpstr>
      <vt:lpstr>Common misconceptions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ATP</dc:title>
  <dc:creator>McCabe, Ashley</dc:creator>
  <cp:lastModifiedBy>McCabe, Ashley</cp:lastModifiedBy>
  <cp:revision>62</cp:revision>
  <cp:lastPrinted>2015-12-09T20:28:13Z</cp:lastPrinted>
  <dcterms:created xsi:type="dcterms:W3CDTF">2015-12-09T14:24:02Z</dcterms:created>
  <dcterms:modified xsi:type="dcterms:W3CDTF">2015-12-09T20:28:54Z</dcterms:modified>
</cp:coreProperties>
</file>