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5"/>
  </p:notesMasterIdLst>
  <p:handoutMasterIdLst>
    <p:handoutMasterId r:id="rId36"/>
  </p:handoutMasterIdLst>
  <p:sldIdLst>
    <p:sldId id="262" r:id="rId3"/>
    <p:sldId id="257" r:id="rId4"/>
    <p:sldId id="263" r:id="rId5"/>
    <p:sldId id="264" r:id="rId6"/>
    <p:sldId id="265" r:id="rId7"/>
    <p:sldId id="266" r:id="rId8"/>
    <p:sldId id="267" r:id="rId9"/>
    <p:sldId id="268" r:id="rId10"/>
    <p:sldId id="273" r:id="rId11"/>
    <p:sldId id="271" r:id="rId12"/>
    <p:sldId id="274" r:id="rId13"/>
    <p:sldId id="275" r:id="rId14"/>
    <p:sldId id="279" r:id="rId15"/>
    <p:sldId id="280" r:id="rId16"/>
    <p:sldId id="285" r:id="rId17"/>
    <p:sldId id="281" r:id="rId18"/>
    <p:sldId id="290" r:id="rId19"/>
    <p:sldId id="288" r:id="rId20"/>
    <p:sldId id="282" r:id="rId21"/>
    <p:sldId id="291" r:id="rId22"/>
    <p:sldId id="286" r:id="rId23"/>
    <p:sldId id="289" r:id="rId24"/>
    <p:sldId id="283" r:id="rId25"/>
    <p:sldId id="284" r:id="rId26"/>
    <p:sldId id="276" r:id="rId27"/>
    <p:sldId id="292" r:id="rId28"/>
    <p:sldId id="277" r:id="rId29"/>
    <p:sldId id="278" r:id="rId30"/>
    <p:sldId id="293" r:id="rId31"/>
    <p:sldId id="294" r:id="rId32"/>
    <p:sldId id="295" r:id="rId33"/>
    <p:sldId id="297" r:id="rId34"/>
  </p:sldIdLst>
  <p:sldSz cx="12192000" cy="6858000"/>
  <p:notesSz cx="9309100" cy="6954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7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6" y="4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003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1A9BCE0C-CD74-4A59-802C-6D2F8C15331A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003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003" y="0"/>
            <a:ext cx="4033943" cy="348950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04FDEA8-CBB8-46CC-9562-028963DBC55A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68575" y="869950"/>
            <a:ext cx="4171950" cy="2346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910" y="3347015"/>
            <a:ext cx="7447280" cy="273846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003" y="6605889"/>
            <a:ext cx="4033943" cy="348949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3C69A1-9D81-4A7A-AA33-EAD65F60D7DF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849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187700" y="406400"/>
            <a:ext cx="2933700" cy="1651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0304" y="2144408"/>
            <a:ext cx="8688493" cy="428881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altLang="en-US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72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600200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714500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115656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514600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714498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00B0F0"/>
                </a:solidFill>
              </a:rPr>
              <a:t>Unit 4: Plant Structure</a:t>
            </a:r>
            <a:endParaRPr lang="en-US" sz="6600" b="1" dirty="0">
              <a:solidFill>
                <a:srgbClr val="00B0F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2015-2016</a:t>
            </a:r>
          </a:p>
          <a:p>
            <a:r>
              <a:rPr lang="en-US" dirty="0" smtClean="0"/>
              <a:t>Ms. </a:t>
            </a:r>
            <a:r>
              <a:rPr lang="en-US" dirty="0" err="1" smtClean="0"/>
              <a:t>M</a:t>
            </a:r>
            <a:r>
              <a:rPr lang="en-US" cap="none" dirty="0" err="1" smtClean="0"/>
              <a:t>c</a:t>
            </a:r>
            <a:r>
              <a:rPr lang="en-US" dirty="0" err="1" smtClean="0"/>
              <a:t>cabe</a:t>
            </a:r>
            <a:endParaRPr lang="en-US" dirty="0"/>
          </a:p>
        </p:txBody>
      </p:sp>
      <p:pic>
        <p:nvPicPr>
          <p:cNvPr id="1026" name="Picture 2" descr="http://media4.s-nbcnews.com/i/newscms/2015_45/850071/rockefeller-christmas-tree-today-151106-tease-03_782538c28db47a386a255af98ab990e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 t="8375" r="3577" b="9212"/>
          <a:stretch/>
        </p:blipFill>
        <p:spPr bwMode="auto">
          <a:xfrm>
            <a:off x="1" y="1752002"/>
            <a:ext cx="6083300" cy="29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055998" cy="1738935"/>
          </a:xfrm>
          <a:prstGeom prst="rect">
            <a:avLst/>
          </a:prstGeom>
        </p:spPr>
      </p:pic>
      <p:pic>
        <p:nvPicPr>
          <p:cNvPr id="1030" name="Picture 6" descr="https://encrypted-tbn1.gstatic.com/images?q=tbn:ANd9GcRrO7xANhecSqlIvkVltgmisXnByLDaGxDlrUcOzVhe9XO6oiH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98" y="0"/>
            <a:ext cx="2463800" cy="17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encrypted-tbn2.gstatic.com/images?q=tbn:ANd9GcTJfgmnduoce0VgUAjbFYNnxlbFmnqsz8cNr0j4o6fT7UFqs6g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898" y="0"/>
            <a:ext cx="3022600" cy="1738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owres-picturecabinet.com.s3-eu-west-1.amazonaws.com/115/main/17/37450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998" y="1752002"/>
            <a:ext cx="4076700" cy="293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thumb101.shutterstock.com/display_pic_with_logo/651796/651796,1316346824,13/stock-photo-coconut-tree-848461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1752" y="1738934"/>
            <a:ext cx="1937548" cy="2960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encrypted-tbn3.gstatic.com/images?q=tbn:ANd9GcS_fDlE-07pXAjUoE1qFL92lJARTpZoElhH02KFbNxswWASij8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2561" y="1"/>
            <a:ext cx="3569439" cy="1719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online.science.psu.edu/sites/default/files/biol011/Fig-9-8-Structure-of-a-Ro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4" y="-1"/>
            <a:ext cx="6130925" cy="663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56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633200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400" dirty="0" smtClean="0">
                <a:solidFill>
                  <a:schemeClr val="accent6"/>
                </a:solidFill>
              </a:rPr>
              <a:t>?</a:t>
            </a:r>
          </a:p>
          <a:p>
            <a:pPr marL="274320" lvl="1">
              <a:spcBef>
                <a:spcPts val="1800"/>
              </a:spcBef>
            </a:pPr>
            <a:r>
              <a:rPr lang="en-US" sz="3200" b="1" dirty="0" smtClean="0">
                <a:solidFill>
                  <a:schemeClr val="accent6"/>
                </a:solidFill>
              </a:rPr>
              <a:t>Stem = </a:t>
            </a:r>
            <a:r>
              <a:rPr lang="en-US" sz="2800" b="1" dirty="0">
                <a:solidFill>
                  <a:schemeClr val="accent6"/>
                </a:solidFill>
              </a:rPr>
              <a:t>Responsible for the size and shape of the plant</a:t>
            </a:r>
          </a:p>
          <a:p>
            <a:pPr lvl="1"/>
            <a:r>
              <a:rPr lang="en-US" sz="2800" b="1" u="sng" dirty="0" smtClean="0">
                <a:solidFill>
                  <a:srgbClr val="7030A0"/>
                </a:solidFill>
              </a:rPr>
              <a:t>Supports </a:t>
            </a:r>
            <a:r>
              <a:rPr lang="en-US" sz="2800" b="1" u="sng" dirty="0">
                <a:solidFill>
                  <a:srgbClr val="7030A0"/>
                </a:solidFill>
              </a:rPr>
              <a:t>the leaves</a:t>
            </a:r>
            <a:r>
              <a:rPr lang="en-US" sz="2800" b="1" dirty="0" smtClean="0">
                <a:solidFill>
                  <a:schemeClr val="accent6"/>
                </a:solidFill>
              </a:rPr>
              <a:t>, </a:t>
            </a:r>
            <a:r>
              <a:rPr lang="en-US" sz="2800" b="1" dirty="0">
                <a:solidFill>
                  <a:schemeClr val="accent6"/>
                </a:solidFill>
              </a:rPr>
              <a:t>positions them </a:t>
            </a:r>
            <a:r>
              <a:rPr lang="en-US" sz="2800" b="1" dirty="0" smtClean="0">
                <a:solidFill>
                  <a:schemeClr val="accent6"/>
                </a:solidFill>
              </a:rPr>
              <a:t>to </a:t>
            </a:r>
            <a:r>
              <a:rPr lang="en-US" sz="2800" b="1" dirty="0">
                <a:solidFill>
                  <a:schemeClr val="accent6"/>
                </a:solidFill>
              </a:rPr>
              <a:t>receive as much sunlight as possible</a:t>
            </a:r>
          </a:p>
          <a:p>
            <a:pPr lvl="1"/>
            <a:r>
              <a:rPr lang="en-US" sz="2800" b="1" u="sng" dirty="0" smtClean="0">
                <a:solidFill>
                  <a:srgbClr val="7030A0"/>
                </a:solidFill>
              </a:rPr>
              <a:t>Moves </a:t>
            </a:r>
            <a:r>
              <a:rPr lang="en-US" sz="2800" b="1" u="sng" dirty="0">
                <a:solidFill>
                  <a:srgbClr val="7030A0"/>
                </a:solidFill>
              </a:rPr>
              <a:t>water, minerals, and manufactured food </a:t>
            </a:r>
            <a:r>
              <a:rPr lang="en-US" sz="2800" b="1" dirty="0">
                <a:solidFill>
                  <a:schemeClr val="accent6"/>
                </a:solidFill>
              </a:rPr>
              <a:t>throughout the whole </a:t>
            </a:r>
            <a:r>
              <a:rPr lang="en-US" sz="2800" b="1" dirty="0" smtClean="0">
                <a:solidFill>
                  <a:schemeClr val="accent6"/>
                </a:solidFill>
              </a:rPr>
              <a:t>plant</a:t>
            </a:r>
          </a:p>
          <a:p>
            <a:pPr lvl="1"/>
            <a:r>
              <a:rPr lang="en-US" sz="2800" b="1" u="sng" dirty="0" smtClean="0">
                <a:solidFill>
                  <a:srgbClr val="7030A0"/>
                </a:solidFill>
              </a:rPr>
              <a:t>Green </a:t>
            </a:r>
            <a:r>
              <a:rPr lang="en-US" sz="2800" b="1" u="sng" dirty="0">
                <a:solidFill>
                  <a:srgbClr val="7030A0"/>
                </a:solidFill>
              </a:rPr>
              <a:t>stems </a:t>
            </a:r>
            <a:r>
              <a:rPr lang="en-US" sz="2800" b="1" dirty="0">
                <a:solidFill>
                  <a:schemeClr val="accent6"/>
                </a:solidFill>
              </a:rPr>
              <a:t>produce food through </a:t>
            </a:r>
            <a:r>
              <a:rPr lang="en-US" sz="2800" b="1" u="sng" dirty="0" smtClean="0">
                <a:solidFill>
                  <a:srgbClr val="7030A0"/>
                </a:solidFill>
              </a:rPr>
              <a:t>photosynthesis</a:t>
            </a:r>
            <a:endParaRPr lang="en-US" sz="2800" b="1" u="sng" dirty="0">
              <a:solidFill>
                <a:srgbClr val="7030A0"/>
              </a:solidFill>
            </a:endParaRPr>
          </a:p>
          <a:p>
            <a:pPr marL="365760" lvl="1" indent="0" algn="ctr"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Answer the following on your paper:</a:t>
            </a:r>
          </a:p>
          <a:p>
            <a:pPr marL="880110" lvl="1" indent="-514350" algn="ctr">
              <a:buFont typeface="+mj-lt"/>
              <a:buAutoNum type="arabicPeriod" startAt="2"/>
            </a:pPr>
            <a:r>
              <a:rPr lang="en-US" sz="3000" b="1" dirty="0" smtClean="0">
                <a:solidFill>
                  <a:schemeClr val="accent6"/>
                </a:solidFill>
              </a:rPr>
              <a:t>Photosynthesis requires the input of sunlight. </a:t>
            </a:r>
            <a:r>
              <a:rPr lang="en-US" sz="3000" b="1" i="1" dirty="0" smtClean="0">
                <a:solidFill>
                  <a:schemeClr val="accent6"/>
                </a:solidFill>
              </a:rPr>
              <a:t>How might these stem functions help the process of photosynthesis?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20285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chsweb.lr.k12.nj.us/mstanley/outlines/plantae/stems/image295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701" y="-16857"/>
            <a:ext cx="7073900" cy="659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42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633200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400" dirty="0" smtClean="0">
                <a:solidFill>
                  <a:schemeClr val="accent6"/>
                </a:solidFill>
              </a:rPr>
              <a:t>?</a:t>
            </a:r>
          </a:p>
          <a:p>
            <a:pPr marL="274320" lvl="1">
              <a:spcBef>
                <a:spcPts val="1800"/>
              </a:spcBef>
            </a:pPr>
            <a:r>
              <a:rPr lang="en-US" sz="3200" b="1" dirty="0" smtClean="0">
                <a:solidFill>
                  <a:schemeClr val="accent6"/>
                </a:solidFill>
              </a:rPr>
              <a:t>Leaves 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2800" b="1" u="sng" dirty="0">
                <a:solidFill>
                  <a:srgbClr val="7030A0"/>
                </a:solidFill>
              </a:rPr>
              <a:t>Produce food for the </a:t>
            </a:r>
            <a:r>
              <a:rPr lang="en-US" sz="2800" b="1" u="sng" dirty="0" smtClean="0">
                <a:solidFill>
                  <a:srgbClr val="7030A0"/>
                </a:solidFill>
              </a:rPr>
              <a:t>plants</a:t>
            </a:r>
          </a:p>
          <a:p>
            <a:pPr lvl="1"/>
            <a:r>
              <a:rPr lang="en-US" sz="2800" b="1" dirty="0" smtClean="0">
                <a:solidFill>
                  <a:srgbClr val="0070C0"/>
                </a:solidFill>
              </a:rPr>
              <a:t>Designed </a:t>
            </a:r>
            <a:r>
              <a:rPr lang="en-US" sz="2800" b="1" dirty="0">
                <a:solidFill>
                  <a:srgbClr val="0070C0"/>
                </a:solidFill>
              </a:rPr>
              <a:t>to efficiently collect light and </a:t>
            </a:r>
            <a:r>
              <a:rPr lang="en-US" sz="2800" b="1" u="sng" dirty="0">
                <a:solidFill>
                  <a:srgbClr val="7030A0"/>
                </a:solidFill>
              </a:rPr>
              <a:t>use that light to make </a:t>
            </a:r>
            <a:r>
              <a:rPr lang="en-US" sz="2800" b="1" u="sng" dirty="0" smtClean="0">
                <a:solidFill>
                  <a:srgbClr val="7030A0"/>
                </a:solidFill>
              </a:rPr>
              <a:t>energy</a:t>
            </a:r>
          </a:p>
          <a:p>
            <a:pPr lvl="1"/>
            <a:endParaRPr lang="en-US" sz="2800" b="1" u="sng" dirty="0">
              <a:solidFill>
                <a:srgbClr val="7030A0"/>
              </a:solidFill>
            </a:endParaRPr>
          </a:p>
          <a:p>
            <a:pPr marL="365760" lvl="1" indent="0" algn="ctr"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Answer the following on your paper:</a:t>
            </a:r>
          </a:p>
          <a:p>
            <a:pPr marL="880110" lvl="1" indent="-514350" algn="ctr">
              <a:buFont typeface="+mj-lt"/>
              <a:buAutoNum type="arabicPeriod" startAt="3"/>
            </a:pPr>
            <a:r>
              <a:rPr lang="en-US" sz="3000" b="1" i="1" dirty="0" smtClean="0">
                <a:solidFill>
                  <a:schemeClr val="accent6"/>
                </a:solidFill>
              </a:rPr>
              <a:t>How might these leaf functions help the process of photosynthesis?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265850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passmyexams.co.uk/GCSE/biology/images/leaf-structu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0"/>
            <a:ext cx="895417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889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8" descr="Leaf labe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69774" y="0"/>
            <a:ext cx="9144000" cy="68580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158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633200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274320" lvl="1">
              <a:spcBef>
                <a:spcPts val="1800"/>
              </a:spcBef>
            </a:pPr>
            <a:r>
              <a:rPr lang="en-US" sz="4000" b="1" u="sng" dirty="0" smtClean="0">
                <a:solidFill>
                  <a:srgbClr val="FF0066"/>
                </a:solidFill>
              </a:rPr>
              <a:t>Female</a:t>
            </a:r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b="1" dirty="0" smtClean="0">
                <a:solidFill>
                  <a:schemeClr val="accent6"/>
                </a:solidFill>
              </a:rPr>
              <a:t>Flowers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3600" b="1" u="sng" dirty="0">
                <a:solidFill>
                  <a:srgbClr val="7030A0"/>
                </a:solidFill>
              </a:rPr>
              <a:t>Pistil</a:t>
            </a:r>
            <a:r>
              <a:rPr lang="en-US" sz="3600" b="1" dirty="0">
                <a:solidFill>
                  <a:srgbClr val="7030A0"/>
                </a:solidFill>
              </a:rPr>
              <a:t> </a:t>
            </a:r>
            <a:r>
              <a:rPr lang="en-US" sz="3600" b="1" dirty="0">
                <a:solidFill>
                  <a:schemeClr val="accent6"/>
                </a:solidFill>
              </a:rPr>
              <a:t>= </a:t>
            </a:r>
            <a:r>
              <a:rPr lang="en-US" sz="3600" b="1" dirty="0" smtClean="0">
                <a:solidFill>
                  <a:schemeClr val="accent6"/>
                </a:solidFill>
              </a:rPr>
              <a:t>the </a:t>
            </a:r>
            <a:r>
              <a:rPr lang="en-US" sz="3600" b="1" u="sng" dirty="0" smtClean="0">
                <a:solidFill>
                  <a:srgbClr val="FF0066"/>
                </a:solidFill>
              </a:rPr>
              <a:t>female part</a:t>
            </a:r>
            <a:r>
              <a:rPr lang="en-US" sz="3600" b="1" dirty="0" smtClean="0">
                <a:solidFill>
                  <a:srgbClr val="FF0066"/>
                </a:solidFill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</a:rPr>
              <a:t>of the flower which includes:</a:t>
            </a:r>
            <a:endParaRPr lang="en-US" sz="3600" b="1" u="sng" dirty="0">
              <a:solidFill>
                <a:schemeClr val="accent6"/>
              </a:solidFill>
            </a:endParaRPr>
          </a:p>
          <a:p>
            <a:pPr lvl="2"/>
            <a:r>
              <a:rPr lang="en-US" sz="3200" b="1" u="sng" dirty="0" smtClean="0">
                <a:solidFill>
                  <a:srgbClr val="7030A0"/>
                </a:solidFill>
              </a:rPr>
              <a:t>Ovary</a:t>
            </a:r>
            <a:r>
              <a:rPr lang="en-US" sz="3200" b="1" dirty="0" smtClean="0">
                <a:solidFill>
                  <a:schemeClr val="accent5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= produces egg</a:t>
            </a:r>
            <a:endParaRPr lang="en-US" sz="3200" b="1" u="sng" dirty="0" smtClean="0">
              <a:solidFill>
                <a:schemeClr val="accent6"/>
              </a:solidFill>
            </a:endParaRPr>
          </a:p>
          <a:p>
            <a:pPr lvl="2"/>
            <a:r>
              <a:rPr lang="en-US" sz="3200" b="1" u="sng" dirty="0" smtClean="0">
                <a:solidFill>
                  <a:srgbClr val="7030A0"/>
                </a:solidFill>
              </a:rPr>
              <a:t>Stigma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= sticky part that catches pollen</a:t>
            </a:r>
            <a:endParaRPr lang="en-US" sz="3200" b="1" u="sng" dirty="0">
              <a:solidFill>
                <a:schemeClr val="accent6"/>
              </a:solidFill>
            </a:endParaRPr>
          </a:p>
          <a:p>
            <a:pPr lvl="2"/>
            <a:r>
              <a:rPr lang="en-US" sz="3200" b="1" u="sng" dirty="0" smtClean="0">
                <a:solidFill>
                  <a:srgbClr val="7030A0"/>
                </a:solidFill>
              </a:rPr>
              <a:t>Style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>
                <a:solidFill>
                  <a:schemeClr val="accent6"/>
                </a:solidFill>
              </a:rPr>
              <a:t>= </a:t>
            </a:r>
            <a:r>
              <a:rPr lang="en-US" sz="3200" b="1" dirty="0" smtClean="0">
                <a:solidFill>
                  <a:schemeClr val="accent6"/>
                </a:solidFill>
              </a:rPr>
              <a:t>rod-shaped </a:t>
            </a:r>
            <a:r>
              <a:rPr lang="en-US" sz="3200" b="1" dirty="0">
                <a:solidFill>
                  <a:schemeClr val="accent6"/>
                </a:solidFill>
              </a:rPr>
              <a:t>middle part that has a swollen base (ovary</a:t>
            </a:r>
            <a:r>
              <a:rPr lang="en-US" sz="3200" b="1" dirty="0" smtClean="0">
                <a:solidFill>
                  <a:schemeClr val="accent6"/>
                </a:solidFill>
              </a:rPr>
              <a:t>)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18338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udy.com/cimages/multimages/16/pollination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98" y="993913"/>
            <a:ext cx="11099101" cy="4821238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4923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 descr="FGu24_09.jpg                                                   0007BD4B&#10;David@Roam46g                  B5B582B4: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725" y="85726"/>
            <a:ext cx="6153150" cy="6696075"/>
          </a:xfrm>
          <a:prstGeom prst="rect">
            <a:avLst/>
          </a:prstGeom>
          <a:solidFill>
            <a:schemeClr val="tx2"/>
          </a:solidFill>
          <a:ln w="762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560889" y="-4109"/>
            <a:ext cx="2175852" cy="744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Mature Pollen</a:t>
            </a:r>
            <a:br>
              <a:rPr lang="en-US" altLang="en-US" sz="2800" b="1">
                <a:solidFill>
                  <a:schemeClr val="bg2"/>
                </a:solidFill>
              </a:rPr>
            </a:br>
            <a:r>
              <a:rPr lang="en-US" altLang="en-US" sz="2800" b="1">
                <a:solidFill>
                  <a:schemeClr val="bg2"/>
                </a:solidFill>
              </a:rPr>
              <a:t>Grain</a:t>
            </a:r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title"/>
          </p:nvPr>
        </p:nvSpPr>
        <p:spPr>
          <a:xfrm>
            <a:off x="7883526" y="4645027"/>
            <a:ext cx="4122944" cy="1747838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rgbClr val="002060"/>
                </a:solidFill>
                <a:latin typeface="+mn-lt"/>
              </a:rPr>
              <a:t>Pollination and</a:t>
            </a:r>
            <a:br>
              <a:rPr lang="en-US" altLang="en-US" sz="3600" b="1" dirty="0">
                <a:solidFill>
                  <a:srgbClr val="002060"/>
                </a:solidFill>
                <a:latin typeface="+mn-lt"/>
              </a:rPr>
            </a:br>
            <a:r>
              <a:rPr lang="en-US" altLang="en-US" sz="3600" b="1" dirty="0">
                <a:solidFill>
                  <a:srgbClr val="002060"/>
                </a:solidFill>
                <a:latin typeface="+mn-lt"/>
              </a:rPr>
              <a:t>Fertilization in a Flower</a:t>
            </a:r>
          </a:p>
        </p:txBody>
      </p:sp>
      <p:pic>
        <p:nvPicPr>
          <p:cNvPr id="89093" name="Picture 5" descr="FGu24_09.jpg                                                   0007BD4B&#10;David@Roam46g                  B5B582B4: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8" t="1482" r="4720" b="4741"/>
          <a:stretch>
            <a:fillRect/>
          </a:stretch>
        </p:blipFill>
        <p:spPr bwMode="auto">
          <a:xfrm>
            <a:off x="1766889" y="4383089"/>
            <a:ext cx="1004887" cy="2009775"/>
          </a:xfrm>
          <a:prstGeom prst="rect">
            <a:avLst/>
          </a:prstGeom>
          <a:solidFill>
            <a:schemeClr val="tx2"/>
          </a:solidFill>
          <a:ln w="3175">
            <a:solidFill>
              <a:schemeClr val="bg2"/>
            </a:solidFill>
            <a:miter lim="800000"/>
            <a:headEnd/>
            <a:tailEnd/>
          </a:ln>
        </p:spPr>
      </p:pic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6607175" y="864364"/>
            <a:ext cx="2677143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Tube Cell Nucleus</a:t>
            </a:r>
          </a:p>
        </p:txBody>
      </p:sp>
      <p:sp>
        <p:nvSpPr>
          <p:cNvPr id="89095" name="Line 7"/>
          <p:cNvSpPr>
            <a:spLocks noChangeShapeType="1"/>
          </p:cNvSpPr>
          <p:nvPr/>
        </p:nvSpPr>
        <p:spPr bwMode="auto">
          <a:xfrm flipH="1" flipV="1">
            <a:off x="5957888" y="1033463"/>
            <a:ext cx="673100" cy="508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6486525" y="383352"/>
            <a:ext cx="1791452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>
                <a:solidFill>
                  <a:schemeClr val="bg2"/>
                </a:solidFill>
              </a:rPr>
              <a:t>Sperm Cells</a:t>
            </a:r>
          </a:p>
        </p:txBody>
      </p:sp>
      <p:sp>
        <p:nvSpPr>
          <p:cNvPr id="89097" name="Line 9"/>
          <p:cNvSpPr>
            <a:spLocks noChangeShapeType="1"/>
          </p:cNvSpPr>
          <p:nvPr/>
        </p:nvSpPr>
        <p:spPr bwMode="auto">
          <a:xfrm flipH="1">
            <a:off x="6121400" y="506414"/>
            <a:ext cx="387350" cy="231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098" name="Line 10"/>
          <p:cNvSpPr>
            <a:spLocks noChangeShapeType="1"/>
          </p:cNvSpPr>
          <p:nvPr/>
        </p:nvSpPr>
        <p:spPr bwMode="auto">
          <a:xfrm flipH="1">
            <a:off x="5916614" y="512764"/>
            <a:ext cx="593725" cy="412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099" name="Oval 11"/>
          <p:cNvSpPr>
            <a:spLocks noChangeArrowheads="1"/>
          </p:cNvSpPr>
          <p:nvPr/>
        </p:nvSpPr>
        <p:spPr bwMode="auto">
          <a:xfrm>
            <a:off x="4333876" y="1322043"/>
            <a:ext cx="333375" cy="467416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00" name="Line 12"/>
          <p:cNvSpPr>
            <a:spLocks noChangeShapeType="1"/>
          </p:cNvSpPr>
          <p:nvPr/>
        </p:nvSpPr>
        <p:spPr bwMode="auto">
          <a:xfrm flipH="1">
            <a:off x="4635500" y="1074739"/>
            <a:ext cx="725488" cy="396875"/>
          </a:xfrm>
          <a:prstGeom prst="lin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01" name="Oval 13"/>
          <p:cNvSpPr>
            <a:spLocks noChangeArrowheads="1"/>
          </p:cNvSpPr>
          <p:nvPr/>
        </p:nvSpPr>
        <p:spPr bwMode="auto">
          <a:xfrm>
            <a:off x="5291139" y="561629"/>
            <a:ext cx="1209675" cy="467416"/>
          </a:xfrm>
          <a:prstGeom prst="ellipse">
            <a:avLst/>
          </a:prstGeom>
          <a:noFill/>
          <a:ln w="19050">
            <a:solidFill>
              <a:schemeClr val="bg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02" name="Oval 14"/>
          <p:cNvSpPr>
            <a:spLocks noChangeArrowheads="1"/>
          </p:cNvSpPr>
          <p:nvPr/>
        </p:nvSpPr>
        <p:spPr bwMode="auto">
          <a:xfrm>
            <a:off x="4171951" y="4905823"/>
            <a:ext cx="963613" cy="467416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03" name="Line 15"/>
          <p:cNvSpPr>
            <a:spLocks noChangeShapeType="1"/>
          </p:cNvSpPr>
          <p:nvPr/>
        </p:nvSpPr>
        <p:spPr bwMode="auto">
          <a:xfrm flipH="1">
            <a:off x="5060950" y="4084639"/>
            <a:ext cx="838200" cy="752475"/>
          </a:xfrm>
          <a:prstGeom prst="lin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04" name="Oval 16"/>
          <p:cNvSpPr>
            <a:spLocks noChangeArrowheads="1"/>
          </p:cNvSpPr>
          <p:nvPr/>
        </p:nvSpPr>
        <p:spPr bwMode="auto">
          <a:xfrm>
            <a:off x="5645150" y="3100042"/>
            <a:ext cx="2470150" cy="467416"/>
          </a:xfrm>
          <a:prstGeom prst="ellipse">
            <a:avLst/>
          </a:prstGeom>
          <a:noFill/>
          <a:ln w="19050">
            <a:solidFill>
              <a:schemeClr val="bg2"/>
            </a:solidFill>
            <a:round/>
            <a:headEnd/>
            <a:tailEnd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05" name="AutoShape 17"/>
          <p:cNvSpPr>
            <a:spLocks noChangeArrowheads="1"/>
          </p:cNvSpPr>
          <p:nvPr/>
        </p:nvSpPr>
        <p:spPr bwMode="auto">
          <a:xfrm>
            <a:off x="5384801" y="1418323"/>
            <a:ext cx="2237023" cy="646331"/>
          </a:xfrm>
          <a:prstGeom prst="wedgeRectCallout">
            <a:avLst>
              <a:gd name="adj1" fmla="val -75699"/>
              <a:gd name="adj2" fmla="val 97278"/>
            </a:avLst>
          </a:prstGeom>
          <a:solidFill>
            <a:srgbClr val="FFFFFF">
              <a:alpha val="50000"/>
            </a:srgbClr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11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i="1">
                <a:solidFill>
                  <a:schemeClr val="bg2"/>
                </a:solidFill>
                <a:latin typeface="+mn-lt"/>
              </a:rPr>
              <a:t>1.	pollen grains</a:t>
            </a:r>
            <a:br>
              <a:rPr lang="en-US" altLang="en-US" b="1" i="1">
                <a:solidFill>
                  <a:schemeClr val="bg2"/>
                </a:solidFill>
                <a:latin typeface="+mn-lt"/>
              </a:rPr>
            </a:br>
            <a:r>
              <a:rPr lang="en-US" altLang="en-US" b="1" i="1">
                <a:solidFill>
                  <a:schemeClr val="bg2"/>
                </a:solidFill>
                <a:latin typeface="+mn-lt"/>
              </a:rPr>
              <a:t>land on stigma</a:t>
            </a:r>
          </a:p>
        </p:txBody>
      </p:sp>
      <p:sp>
        <p:nvSpPr>
          <p:cNvPr id="89106" name="Rectangle 18"/>
          <p:cNvSpPr>
            <a:spLocks noChangeArrowheads="1"/>
          </p:cNvSpPr>
          <p:nvPr/>
        </p:nvSpPr>
        <p:spPr bwMode="auto">
          <a:xfrm>
            <a:off x="5181600" y="2321689"/>
            <a:ext cx="1078116" cy="40011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Stigma</a:t>
            </a:r>
          </a:p>
        </p:txBody>
      </p:sp>
      <p:sp>
        <p:nvSpPr>
          <p:cNvPr id="89107" name="Line 19"/>
          <p:cNvSpPr>
            <a:spLocks noChangeShapeType="1"/>
          </p:cNvSpPr>
          <p:nvPr/>
        </p:nvSpPr>
        <p:spPr bwMode="auto">
          <a:xfrm flipH="1">
            <a:off x="4879976" y="2486026"/>
            <a:ext cx="347663" cy="60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08" name="Rectangle 20"/>
          <p:cNvSpPr>
            <a:spLocks noChangeArrowheads="1"/>
          </p:cNvSpPr>
          <p:nvPr/>
        </p:nvSpPr>
        <p:spPr bwMode="auto">
          <a:xfrm>
            <a:off x="5111751" y="2931289"/>
            <a:ext cx="789575" cy="400110"/>
          </a:xfrm>
          <a:prstGeom prst="rect">
            <a:avLst/>
          </a:prstGeom>
          <a:solidFill>
            <a:schemeClr val="tx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Style</a:t>
            </a:r>
          </a:p>
        </p:txBody>
      </p:sp>
      <p:sp>
        <p:nvSpPr>
          <p:cNvPr id="89109" name="Line 21"/>
          <p:cNvSpPr>
            <a:spLocks noChangeShapeType="1"/>
          </p:cNvSpPr>
          <p:nvPr/>
        </p:nvSpPr>
        <p:spPr bwMode="auto">
          <a:xfrm flipH="1">
            <a:off x="4810126" y="3095626"/>
            <a:ext cx="347663" cy="603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outerShdw dist="17961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10" name="Rectangle 22"/>
          <p:cNvSpPr>
            <a:spLocks noChangeArrowheads="1"/>
          </p:cNvSpPr>
          <p:nvPr/>
        </p:nvSpPr>
        <p:spPr bwMode="auto">
          <a:xfrm>
            <a:off x="3159126" y="6161852"/>
            <a:ext cx="939809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Ovary</a:t>
            </a:r>
          </a:p>
        </p:txBody>
      </p:sp>
      <p:sp>
        <p:nvSpPr>
          <p:cNvPr id="89111" name="Line 23"/>
          <p:cNvSpPr>
            <a:spLocks noChangeShapeType="1"/>
          </p:cNvSpPr>
          <p:nvPr/>
        </p:nvSpPr>
        <p:spPr bwMode="auto">
          <a:xfrm flipV="1">
            <a:off x="3641726" y="5846764"/>
            <a:ext cx="455613" cy="3778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12" name="AutoShape 24"/>
          <p:cNvSpPr>
            <a:spLocks noChangeArrowheads="1"/>
          </p:cNvSpPr>
          <p:nvPr/>
        </p:nvSpPr>
        <p:spPr bwMode="auto">
          <a:xfrm>
            <a:off x="746498" y="2327956"/>
            <a:ext cx="3123034" cy="646331"/>
          </a:xfrm>
          <a:prstGeom prst="wedgeRectCallout">
            <a:avLst>
              <a:gd name="adj1" fmla="val 71762"/>
              <a:gd name="adj2" fmla="val 50565"/>
            </a:avLst>
          </a:prstGeom>
          <a:solidFill>
            <a:srgbClr val="FFFFFF">
              <a:alpha val="50000"/>
            </a:srgbClr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11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i="1">
                <a:solidFill>
                  <a:schemeClr val="bg2"/>
                </a:solidFill>
                <a:latin typeface="+mn-lt"/>
              </a:rPr>
              <a:t>2.	pollen tubes grow</a:t>
            </a:r>
            <a:br>
              <a:rPr lang="en-US" altLang="en-US" b="1" i="1">
                <a:solidFill>
                  <a:schemeClr val="bg2"/>
                </a:solidFill>
                <a:latin typeface="+mn-lt"/>
              </a:rPr>
            </a:br>
            <a:r>
              <a:rPr lang="en-US" altLang="en-US" b="1" i="1">
                <a:solidFill>
                  <a:schemeClr val="bg2"/>
                </a:solidFill>
                <a:latin typeface="+mn-lt"/>
              </a:rPr>
              <a:t>down stigma to ovary</a:t>
            </a:r>
          </a:p>
        </p:txBody>
      </p:sp>
      <p:sp>
        <p:nvSpPr>
          <p:cNvPr id="89113" name="Rectangle 25"/>
          <p:cNvSpPr>
            <a:spLocks noChangeArrowheads="1"/>
          </p:cNvSpPr>
          <p:nvPr/>
        </p:nvSpPr>
        <p:spPr bwMode="auto">
          <a:xfrm>
            <a:off x="2686051" y="3197989"/>
            <a:ext cx="1018805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Sperm</a:t>
            </a:r>
          </a:p>
        </p:txBody>
      </p:sp>
      <p:sp>
        <p:nvSpPr>
          <p:cNvPr id="89114" name="Line 26"/>
          <p:cNvSpPr>
            <a:spLocks noChangeShapeType="1"/>
          </p:cNvSpPr>
          <p:nvPr/>
        </p:nvSpPr>
        <p:spPr bwMode="auto">
          <a:xfrm flipH="1">
            <a:off x="2400300" y="3540126"/>
            <a:ext cx="381000" cy="1433513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28398" dir="12393903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15" name="Line 27"/>
          <p:cNvSpPr>
            <a:spLocks noChangeShapeType="1"/>
          </p:cNvSpPr>
          <p:nvPr/>
        </p:nvSpPr>
        <p:spPr bwMode="auto">
          <a:xfrm flipV="1">
            <a:off x="3656013" y="3348039"/>
            <a:ext cx="817562" cy="31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16" name="Rectangle 28"/>
          <p:cNvSpPr>
            <a:spLocks noChangeArrowheads="1"/>
          </p:cNvSpPr>
          <p:nvPr/>
        </p:nvSpPr>
        <p:spPr bwMode="auto">
          <a:xfrm>
            <a:off x="5646738" y="6214239"/>
            <a:ext cx="572914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Egg</a:t>
            </a:r>
          </a:p>
        </p:txBody>
      </p:sp>
      <p:sp>
        <p:nvSpPr>
          <p:cNvPr id="89117" name="Line 29"/>
          <p:cNvSpPr>
            <a:spLocks noChangeShapeType="1"/>
          </p:cNvSpPr>
          <p:nvPr/>
        </p:nvSpPr>
        <p:spPr bwMode="auto">
          <a:xfrm flipH="1" flipV="1">
            <a:off x="4654551" y="5411788"/>
            <a:ext cx="976313" cy="831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40161" dir="11906097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18" name="Line 30"/>
          <p:cNvSpPr>
            <a:spLocks noChangeShapeType="1"/>
          </p:cNvSpPr>
          <p:nvPr/>
        </p:nvSpPr>
        <p:spPr bwMode="auto">
          <a:xfrm flipH="1" flipV="1">
            <a:off x="6959601" y="4040189"/>
            <a:ext cx="1789113" cy="312737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19" name="Rectangle 31"/>
          <p:cNvSpPr>
            <a:spLocks noChangeArrowheads="1"/>
          </p:cNvSpPr>
          <p:nvPr/>
        </p:nvSpPr>
        <p:spPr bwMode="auto">
          <a:xfrm>
            <a:off x="8656638" y="4083735"/>
            <a:ext cx="1961371" cy="646331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>
            <a:lvl1pPr marL="346075" indent="-3460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i="1">
                <a:solidFill>
                  <a:schemeClr val="bg2"/>
                </a:solidFill>
                <a:latin typeface="+mn-lt"/>
              </a:rPr>
              <a:t>3A: Fusion of</a:t>
            </a:r>
            <a:br>
              <a:rPr lang="en-US" altLang="en-US" b="1" i="1">
                <a:solidFill>
                  <a:schemeClr val="bg2"/>
                </a:solidFill>
                <a:latin typeface="+mn-lt"/>
              </a:rPr>
            </a:br>
            <a:r>
              <a:rPr lang="en-US" altLang="en-US" b="1" i="1">
                <a:solidFill>
                  <a:schemeClr val="bg2"/>
                </a:solidFill>
                <a:latin typeface="+mn-lt"/>
              </a:rPr>
              <a:t>sperm + egg</a:t>
            </a:r>
          </a:p>
        </p:txBody>
      </p:sp>
      <p:sp>
        <p:nvSpPr>
          <p:cNvPr id="89120" name="Line 32"/>
          <p:cNvSpPr>
            <a:spLocks noChangeShapeType="1"/>
          </p:cNvSpPr>
          <p:nvPr/>
        </p:nvSpPr>
        <p:spPr bwMode="auto">
          <a:xfrm flipH="1">
            <a:off x="7031039" y="2513013"/>
            <a:ext cx="1616075" cy="9080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21" name="Rectangle 33"/>
          <p:cNvSpPr>
            <a:spLocks noChangeArrowheads="1"/>
          </p:cNvSpPr>
          <p:nvPr/>
        </p:nvSpPr>
        <p:spPr bwMode="auto">
          <a:xfrm>
            <a:off x="8601076" y="1672227"/>
            <a:ext cx="2129878" cy="941796"/>
          </a:xfrm>
          <a:prstGeom prst="rect">
            <a:avLst/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>
            <a:lvl1pPr marL="346075" indent="-3460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603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i="1">
                <a:solidFill>
                  <a:schemeClr val="bg2"/>
                </a:solidFill>
                <a:latin typeface="+mn-lt"/>
              </a:rPr>
              <a:t>3B: Fusion of 2</a:t>
            </a:r>
            <a:r>
              <a:rPr lang="en-US" altLang="en-US" b="1" i="1" u="sng" baseline="30000">
                <a:solidFill>
                  <a:schemeClr val="bg2"/>
                </a:solidFill>
                <a:latin typeface="+mn-lt"/>
              </a:rPr>
              <a:t>nd</a:t>
            </a:r>
            <a:r>
              <a:rPr lang="en-US" altLang="en-US" b="1" i="1">
                <a:solidFill>
                  <a:schemeClr val="bg2"/>
                </a:solidFill>
                <a:latin typeface="+mn-lt"/>
              </a:rPr>
              <a:t/>
            </a:r>
            <a:br>
              <a:rPr lang="en-US" altLang="en-US" b="1" i="1">
                <a:solidFill>
                  <a:schemeClr val="bg2"/>
                </a:solidFill>
                <a:latin typeface="+mn-lt"/>
              </a:rPr>
            </a:br>
            <a:r>
              <a:rPr lang="en-US" altLang="en-US" b="1" i="1">
                <a:solidFill>
                  <a:schemeClr val="bg2"/>
                </a:solidFill>
                <a:latin typeface="+mn-lt"/>
              </a:rPr>
              <a:t>sperm + two</a:t>
            </a:r>
            <a:br>
              <a:rPr lang="en-US" altLang="en-US" b="1" i="1">
                <a:solidFill>
                  <a:schemeClr val="bg2"/>
                </a:solidFill>
                <a:latin typeface="+mn-lt"/>
              </a:rPr>
            </a:br>
            <a:r>
              <a:rPr lang="en-US" altLang="en-US" b="1" i="1">
                <a:solidFill>
                  <a:schemeClr val="bg2"/>
                </a:solidFill>
                <a:latin typeface="+mn-lt"/>
              </a:rPr>
              <a:t>polar nuclei</a:t>
            </a:r>
          </a:p>
        </p:txBody>
      </p:sp>
      <p:sp>
        <p:nvSpPr>
          <p:cNvPr id="89122" name="AutoShape 34"/>
          <p:cNvSpPr>
            <a:spLocks noChangeArrowheads="1"/>
          </p:cNvSpPr>
          <p:nvPr/>
        </p:nvSpPr>
        <p:spPr bwMode="auto">
          <a:xfrm>
            <a:off x="8301038" y="2654301"/>
            <a:ext cx="1929640" cy="1393825"/>
          </a:xfrm>
          <a:prstGeom prst="upDownArrowCallout">
            <a:avLst>
              <a:gd name="adj1" fmla="val 9680"/>
              <a:gd name="adj2" fmla="val 11788"/>
              <a:gd name="adj3" fmla="val 13333"/>
              <a:gd name="adj4" fmla="val 51556"/>
            </a:avLst>
          </a:prstGeom>
          <a:solidFill>
            <a:srgbClr val="FFFFFF"/>
          </a:solidFill>
          <a:ln w="3175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lIns="27432" tIns="27432" rIns="27432" bIns="27432" anchor="ctr"/>
          <a:lstStyle>
            <a:lvl1pPr marL="284163" indent="-284163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511175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lnSpc>
                <a:spcPct val="80000"/>
              </a:lnSpc>
            </a:pPr>
            <a:r>
              <a:rPr lang="en-US" altLang="en-US" b="1" i="1" dirty="0">
                <a:solidFill>
                  <a:schemeClr val="bg2"/>
                </a:solidFill>
                <a:latin typeface="+mn-lt"/>
              </a:rPr>
              <a:t>3.	double</a:t>
            </a:r>
            <a:br>
              <a:rPr lang="en-US" altLang="en-US" b="1" i="1" dirty="0">
                <a:solidFill>
                  <a:schemeClr val="bg2"/>
                </a:solidFill>
                <a:latin typeface="+mn-lt"/>
              </a:rPr>
            </a:br>
            <a:r>
              <a:rPr lang="en-US" altLang="en-US" b="1" i="1" dirty="0">
                <a:solidFill>
                  <a:schemeClr val="bg2"/>
                </a:solidFill>
                <a:latin typeface="+mn-lt"/>
              </a:rPr>
              <a:t>fertilization</a:t>
            </a:r>
          </a:p>
        </p:txBody>
      </p:sp>
      <p:sp>
        <p:nvSpPr>
          <p:cNvPr id="89123" name="Rectangle 35"/>
          <p:cNvSpPr>
            <a:spLocks noChangeArrowheads="1"/>
          </p:cNvSpPr>
          <p:nvPr/>
        </p:nvSpPr>
        <p:spPr bwMode="auto">
          <a:xfrm>
            <a:off x="5867401" y="5483989"/>
            <a:ext cx="1801712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Polar nuclei</a:t>
            </a:r>
          </a:p>
        </p:txBody>
      </p:sp>
      <p:sp>
        <p:nvSpPr>
          <p:cNvPr id="89124" name="Line 36"/>
          <p:cNvSpPr>
            <a:spLocks noChangeShapeType="1"/>
          </p:cNvSpPr>
          <p:nvPr/>
        </p:nvSpPr>
        <p:spPr bwMode="auto">
          <a:xfrm flipH="1" flipV="1">
            <a:off x="4800601" y="5187950"/>
            <a:ext cx="1014413" cy="4508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40161" dir="11906097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  <p:sp>
        <p:nvSpPr>
          <p:cNvPr id="89125" name="Rectangle 37"/>
          <p:cNvSpPr>
            <a:spLocks noChangeArrowheads="1"/>
          </p:cNvSpPr>
          <p:nvPr/>
        </p:nvSpPr>
        <p:spPr bwMode="auto">
          <a:xfrm>
            <a:off x="5791201" y="4860102"/>
            <a:ext cx="929037" cy="40011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2700" dir="10800000" algn="ctr" rotWithShape="0">
                    <a:schemeClr val="tx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>
                <a:solidFill>
                  <a:schemeClr val="bg2"/>
                </a:solidFill>
              </a:rPr>
              <a:t>Ovule</a:t>
            </a:r>
          </a:p>
        </p:txBody>
      </p:sp>
      <p:sp>
        <p:nvSpPr>
          <p:cNvPr id="89126" name="Line 38"/>
          <p:cNvSpPr>
            <a:spLocks noChangeShapeType="1"/>
          </p:cNvSpPr>
          <p:nvPr/>
        </p:nvSpPr>
        <p:spPr bwMode="auto">
          <a:xfrm flipH="1">
            <a:off x="4840288" y="5043488"/>
            <a:ext cx="9271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397742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9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9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9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89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89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89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8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89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89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1" dur="500"/>
                                        <p:tgtEl>
                                          <p:spTgt spid="89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89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89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89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89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9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89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89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89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890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4" dur="500"/>
                                        <p:tgtEl>
                                          <p:spTgt spid="8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9" dur="500"/>
                                        <p:tgtEl>
                                          <p:spTgt spid="89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89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 nodeType="clickPar">
                      <p:stCondLst>
                        <p:cond delay="indefinite"/>
                      </p:stCondLst>
                      <p:childTnLst>
                        <p:par>
                          <p:cTn id="1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9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2" dur="500"/>
                                        <p:tgtEl>
                                          <p:spTgt spid="89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89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2" dur="500"/>
                                        <p:tgtEl>
                                          <p:spTgt spid="89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4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89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 nodeType="clickPar">
                      <p:stCondLst>
                        <p:cond delay="indefinite"/>
                      </p:stCondLst>
                      <p:childTnLst>
                        <p:par>
                          <p:cTn id="1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52" dur="500"/>
                                        <p:tgtEl>
                                          <p:spTgt spid="89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/>
                                        <p:tgtEl>
                                          <p:spTgt spid="89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89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"/>
                                        <p:tgtEl>
                                          <p:spTgt spid="89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 nodeType="clickPar">
                      <p:stCondLst>
                        <p:cond delay="indefinite"/>
                      </p:stCondLst>
                      <p:childTnLst>
                        <p:par>
                          <p:cTn id="1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89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8" dur="500"/>
                                        <p:tgtEl>
                                          <p:spTgt spid="89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2" dur="500"/>
                                        <p:tgtEl>
                                          <p:spTgt spid="89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 autoUpdateAnimBg="0"/>
      <p:bldP spid="89094" grpId="0" animBg="1" autoUpdateAnimBg="0"/>
      <p:bldP spid="89095" grpId="0" animBg="1"/>
      <p:bldP spid="89096" grpId="0" animBg="1" autoUpdateAnimBg="0"/>
      <p:bldP spid="89097" grpId="0" animBg="1"/>
      <p:bldP spid="89098" grpId="0" animBg="1"/>
      <p:bldP spid="89099" grpId="0" animBg="1"/>
      <p:bldP spid="89100" grpId="0" animBg="1"/>
      <p:bldP spid="89101" grpId="0" animBg="1"/>
      <p:bldP spid="89102" grpId="0" animBg="1"/>
      <p:bldP spid="89103" grpId="0" animBg="1"/>
      <p:bldP spid="89104" grpId="0" animBg="1"/>
      <p:bldP spid="89105" grpId="0" animBg="1" autoUpdateAnimBg="0"/>
      <p:bldP spid="89106" grpId="0" animBg="1" autoUpdateAnimBg="0"/>
      <p:bldP spid="89107" grpId="0" animBg="1"/>
      <p:bldP spid="89108" grpId="0" animBg="1" autoUpdateAnimBg="0"/>
      <p:bldP spid="89109" grpId="0" animBg="1"/>
      <p:bldP spid="89110" grpId="0" animBg="1" autoUpdateAnimBg="0"/>
      <p:bldP spid="89111" grpId="0" animBg="1"/>
      <p:bldP spid="89112" grpId="0" animBg="1" autoUpdateAnimBg="0"/>
      <p:bldP spid="89113" grpId="0" animBg="1" autoUpdateAnimBg="0"/>
      <p:bldP spid="89114" grpId="0" animBg="1"/>
      <p:bldP spid="89115" grpId="0" animBg="1"/>
      <p:bldP spid="89116" grpId="0" animBg="1" autoUpdateAnimBg="0"/>
      <p:bldP spid="89117" grpId="0" animBg="1"/>
      <p:bldP spid="89118" grpId="0" animBg="1"/>
      <p:bldP spid="89119" grpId="0" animBg="1" autoUpdateAnimBg="0"/>
      <p:bldP spid="89120" grpId="0" animBg="1"/>
      <p:bldP spid="89121" grpId="0" animBg="1" autoUpdateAnimBg="0"/>
      <p:bldP spid="89122" grpId="0" animBg="1" autoUpdateAnimBg="0"/>
      <p:bldP spid="89123" grpId="0" animBg="1" autoUpdateAnimBg="0"/>
      <p:bldP spid="89124" grpId="0" animBg="1"/>
      <p:bldP spid="89125" grpId="0" animBg="1" autoUpdateAnimBg="0"/>
      <p:bldP spid="8912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633200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274320" lvl="1">
              <a:spcBef>
                <a:spcPts val="1800"/>
              </a:spcBef>
            </a:pPr>
            <a:r>
              <a:rPr lang="en-US" sz="4000" b="1" u="sng" dirty="0" smtClean="0">
                <a:solidFill>
                  <a:srgbClr val="7030A0"/>
                </a:solidFill>
              </a:rPr>
              <a:t>Male</a:t>
            </a:r>
            <a:r>
              <a:rPr lang="en-US" sz="4000" b="1" dirty="0" smtClean="0">
                <a:solidFill>
                  <a:srgbClr val="7030A0"/>
                </a:solidFill>
              </a:rPr>
              <a:t> </a:t>
            </a:r>
            <a:r>
              <a:rPr lang="en-US" sz="4000" b="1" dirty="0" smtClean="0">
                <a:solidFill>
                  <a:schemeClr val="accent6"/>
                </a:solidFill>
              </a:rPr>
              <a:t>Flowers</a:t>
            </a:r>
            <a:endParaRPr lang="en-US" sz="36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3600" b="1" u="sng" dirty="0" smtClean="0">
                <a:solidFill>
                  <a:srgbClr val="7030A0"/>
                </a:solidFill>
              </a:rPr>
              <a:t>Stamen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n-US" sz="3600" b="1" dirty="0" smtClean="0">
                <a:solidFill>
                  <a:schemeClr val="accent6"/>
                </a:solidFill>
              </a:rPr>
              <a:t>= the male part of the flower which includes:</a:t>
            </a:r>
            <a:endParaRPr lang="en-US" sz="3600" b="1" u="sng" dirty="0" smtClean="0">
              <a:solidFill>
                <a:srgbClr val="7030A0"/>
              </a:solidFill>
            </a:endParaRPr>
          </a:p>
          <a:p>
            <a:pPr lvl="2"/>
            <a:r>
              <a:rPr lang="en-US" sz="3200" b="1" u="sng" dirty="0" smtClean="0">
                <a:solidFill>
                  <a:srgbClr val="7030A0"/>
                </a:solidFill>
              </a:rPr>
              <a:t>Filament</a:t>
            </a:r>
            <a:r>
              <a:rPr lang="en-US" sz="3200" b="1" dirty="0" smtClean="0">
                <a:solidFill>
                  <a:schemeClr val="accent6"/>
                </a:solidFill>
              </a:rPr>
              <a:t> = stalk that holds up the anther</a:t>
            </a:r>
            <a:endParaRPr lang="en-US" sz="3200" b="1" u="sng" dirty="0" smtClean="0">
              <a:solidFill>
                <a:srgbClr val="7030A0"/>
              </a:solidFill>
            </a:endParaRPr>
          </a:p>
          <a:p>
            <a:pPr lvl="2"/>
            <a:r>
              <a:rPr lang="en-US" sz="3200" b="1" u="sng" dirty="0" smtClean="0">
                <a:solidFill>
                  <a:srgbClr val="7030A0"/>
                </a:solidFill>
              </a:rPr>
              <a:t>Anther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= sack-like structure that contains pollen</a:t>
            </a:r>
          </a:p>
          <a:p>
            <a:pPr lvl="2"/>
            <a:r>
              <a:rPr lang="en-US" sz="3200" b="1" dirty="0" smtClean="0">
                <a:solidFill>
                  <a:schemeClr val="accent6"/>
                </a:solidFill>
              </a:rPr>
              <a:t>Pollen grains contain the male sperm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3043830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Standard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775" y="1714500"/>
            <a:ext cx="11099410" cy="1830558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6"/>
                </a:solidFill>
              </a:rPr>
              <a:t>SC.912.L.14.7   </a:t>
            </a:r>
            <a:r>
              <a:rPr lang="en-US" sz="4000" b="1" u="sng" dirty="0" smtClean="0">
                <a:solidFill>
                  <a:srgbClr val="FF0066"/>
                </a:solidFill>
              </a:rPr>
              <a:t>Relate</a:t>
            </a:r>
            <a:r>
              <a:rPr lang="en-US" sz="4000" b="1" dirty="0" smtClean="0">
                <a:solidFill>
                  <a:srgbClr val="FF0066"/>
                </a:solidFill>
              </a:rPr>
              <a:t> </a:t>
            </a:r>
            <a:r>
              <a:rPr lang="en-US" sz="4000" dirty="0">
                <a:solidFill>
                  <a:schemeClr val="accent6"/>
                </a:solidFill>
              </a:rPr>
              <a:t>the structure of each of the major plant </a:t>
            </a:r>
            <a:r>
              <a:rPr lang="en-US" sz="4000" u="sng" dirty="0">
                <a:solidFill>
                  <a:srgbClr val="FF0066"/>
                </a:solidFill>
              </a:rPr>
              <a:t>organs and tissues </a:t>
            </a:r>
            <a:r>
              <a:rPr lang="en-US" sz="4000" dirty="0">
                <a:solidFill>
                  <a:schemeClr val="accent6"/>
                </a:solidFill>
              </a:rPr>
              <a:t>to </a:t>
            </a:r>
            <a:r>
              <a:rPr lang="en-US" sz="4000" u="sng" dirty="0">
                <a:solidFill>
                  <a:srgbClr val="FF0066"/>
                </a:solidFill>
              </a:rPr>
              <a:t>physiological</a:t>
            </a:r>
            <a:r>
              <a:rPr lang="en-US" sz="4000" dirty="0">
                <a:solidFill>
                  <a:schemeClr val="accent6"/>
                </a:solidFill>
              </a:rPr>
              <a:t> processes.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283697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dr282zn36sxxg.cloudfront.net/datastreams/f-d%3A4f7cd5554a589f1cfaf9bbb78369f2be228ed5cedcb16e1d10f59219%2BIMAGE_THUMB_POSTCARD%2BIMAGE_THUMB_POSTCARD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783" y="0"/>
            <a:ext cx="6277652" cy="6561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64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633200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274320" lvl="1">
              <a:spcBef>
                <a:spcPts val="1800"/>
              </a:spcBef>
            </a:pPr>
            <a:r>
              <a:rPr lang="en-US" sz="3600" b="1" u="sng" dirty="0" smtClean="0">
                <a:solidFill>
                  <a:srgbClr val="FF0066"/>
                </a:solidFill>
              </a:rPr>
              <a:t>Complete</a:t>
            </a:r>
            <a:r>
              <a:rPr lang="en-US" sz="3600" b="1" dirty="0" smtClean="0">
                <a:solidFill>
                  <a:schemeClr val="accent6"/>
                </a:solidFill>
              </a:rPr>
              <a:t> Flowers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3200" b="1" u="sng" dirty="0" smtClean="0">
                <a:solidFill>
                  <a:srgbClr val="7030A0"/>
                </a:solidFill>
              </a:rPr>
              <a:t>Have both male and female parts</a:t>
            </a:r>
            <a:endParaRPr lang="en-US" sz="3200" b="1" dirty="0" smtClean="0">
              <a:solidFill>
                <a:srgbClr val="7030A0"/>
              </a:solidFill>
            </a:endParaRPr>
          </a:p>
          <a:p>
            <a:pPr lvl="2"/>
            <a:r>
              <a:rPr lang="en-US" sz="2800" b="1" u="sng" dirty="0">
                <a:solidFill>
                  <a:schemeClr val="accent6"/>
                </a:solidFill>
              </a:rPr>
              <a:t>Flowers that have sepals, petals, pistils, and </a:t>
            </a:r>
            <a:r>
              <a:rPr lang="en-US" sz="2800" b="1" u="sng" dirty="0" smtClean="0">
                <a:solidFill>
                  <a:schemeClr val="accent6"/>
                </a:solidFill>
              </a:rPr>
              <a:t>stamens</a:t>
            </a:r>
          </a:p>
          <a:p>
            <a:pPr lvl="1"/>
            <a:r>
              <a:rPr lang="en-US" sz="3200" b="1" u="sng" dirty="0" smtClean="0">
                <a:solidFill>
                  <a:srgbClr val="7030A0"/>
                </a:solidFill>
              </a:rPr>
              <a:t>Sepals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= green leaves that protect the flower before it opens</a:t>
            </a:r>
            <a:endParaRPr lang="en-US" sz="3200" b="1" u="sng" dirty="0" smtClean="0">
              <a:solidFill>
                <a:schemeClr val="accent6"/>
              </a:solidFill>
            </a:endParaRPr>
          </a:p>
          <a:p>
            <a:pPr lvl="1"/>
            <a:r>
              <a:rPr lang="en-US" sz="3200" b="1" u="sng" dirty="0" smtClean="0">
                <a:solidFill>
                  <a:srgbClr val="7030A0"/>
                </a:solidFill>
              </a:rPr>
              <a:t>Petals</a:t>
            </a:r>
            <a:r>
              <a:rPr lang="en-US" sz="3200" b="1" dirty="0" smtClean="0">
                <a:solidFill>
                  <a:srgbClr val="7030A0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= colorful, leaf-like structures that </a:t>
            </a:r>
            <a:r>
              <a:rPr lang="en-US" sz="3200" b="1" u="sng" dirty="0" smtClean="0">
                <a:solidFill>
                  <a:srgbClr val="7030A0"/>
                </a:solidFill>
              </a:rPr>
              <a:t>attract</a:t>
            </a:r>
            <a:r>
              <a:rPr lang="en-US" sz="3200" b="1" dirty="0" smtClean="0">
                <a:solidFill>
                  <a:schemeClr val="accent6"/>
                </a:solidFill>
              </a:rPr>
              <a:t> animals and insects as </a:t>
            </a:r>
            <a:r>
              <a:rPr lang="en-US" sz="3200" b="1" u="sng" dirty="0" smtClean="0">
                <a:solidFill>
                  <a:srgbClr val="7030A0"/>
                </a:solidFill>
              </a:rPr>
              <a:t>pollinators</a:t>
            </a:r>
            <a:endParaRPr lang="en-US" sz="3200" b="1" u="sng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475944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4600" y="196850"/>
            <a:ext cx="6324600" cy="946150"/>
          </a:xfrm>
          <a:solidFill>
            <a:schemeClr val="accent5"/>
          </a:solidFill>
        </p:spPr>
        <p:txBody>
          <a:bodyPr/>
          <a:lstStyle/>
          <a:p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>A Complete Flower Has Both </a:t>
            </a:r>
            <a:br>
              <a:rPr lang="en-US" altLang="en-US" sz="2800" b="1" dirty="0">
                <a:solidFill>
                  <a:srgbClr val="002060"/>
                </a:solidFill>
                <a:latin typeface="+mn-lt"/>
              </a:rPr>
            </a:br>
            <a:r>
              <a:rPr lang="en-US" altLang="en-US" sz="2800" b="1" dirty="0">
                <a:solidFill>
                  <a:srgbClr val="002060"/>
                </a:solidFill>
                <a:latin typeface="+mn-lt"/>
              </a:rPr>
              <a:t>Male and Female Parts</a:t>
            </a:r>
            <a:endParaRPr lang="en-US" altLang="en-US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82948" name="Picture 4" descr="FGu24.02.Flower.jpg                                            0007BD4B&#10;David@Roam46g                  B5B582B4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1293813"/>
            <a:ext cx="6227762" cy="54800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8321018" y="4934714"/>
            <a:ext cx="8649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>
                <a:solidFill>
                  <a:srgbClr val="002060"/>
                </a:solidFill>
              </a:rPr>
              <a:t>Sepal</a:t>
            </a:r>
          </a:p>
        </p:txBody>
      </p:sp>
      <p:sp>
        <p:nvSpPr>
          <p:cNvPr id="82950" name="Line 6"/>
          <p:cNvSpPr>
            <a:spLocks noChangeShapeType="1"/>
          </p:cNvSpPr>
          <p:nvPr/>
        </p:nvSpPr>
        <p:spPr bwMode="auto">
          <a:xfrm flipH="1" flipV="1">
            <a:off x="7856539" y="4649789"/>
            <a:ext cx="511175" cy="403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952" name="Rectangle 8"/>
          <p:cNvSpPr>
            <a:spLocks noChangeArrowheads="1"/>
          </p:cNvSpPr>
          <p:nvPr/>
        </p:nvSpPr>
        <p:spPr bwMode="auto">
          <a:xfrm>
            <a:off x="8350923" y="4358452"/>
            <a:ext cx="80669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>
                <a:solidFill>
                  <a:srgbClr val="002060"/>
                </a:solidFill>
              </a:rPr>
              <a:t>Petal</a:t>
            </a:r>
          </a:p>
        </p:txBody>
      </p:sp>
      <p:sp>
        <p:nvSpPr>
          <p:cNvPr id="82953" name="Line 9"/>
          <p:cNvSpPr>
            <a:spLocks noChangeShapeType="1"/>
          </p:cNvSpPr>
          <p:nvPr/>
        </p:nvSpPr>
        <p:spPr bwMode="auto">
          <a:xfrm flipH="1" flipV="1">
            <a:off x="7856539" y="4073526"/>
            <a:ext cx="511175" cy="40322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27432" tIns="27432" rIns="27432" bIns="27432" anchor="ctr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955" name="Rectangle 11"/>
          <p:cNvSpPr>
            <a:spLocks noChangeArrowheads="1"/>
          </p:cNvSpPr>
          <p:nvPr/>
        </p:nvSpPr>
        <p:spPr bwMode="auto">
          <a:xfrm>
            <a:off x="3665539" y="5445889"/>
            <a:ext cx="1125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432" tIns="27432" rIns="27432" bIns="27432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Ovary</a:t>
            </a:r>
          </a:p>
        </p:txBody>
      </p:sp>
      <p:sp>
        <p:nvSpPr>
          <p:cNvPr id="82956" name="Line 12"/>
          <p:cNvSpPr>
            <a:spLocks noChangeShapeType="1"/>
          </p:cNvSpPr>
          <p:nvPr/>
        </p:nvSpPr>
        <p:spPr bwMode="auto">
          <a:xfrm flipV="1">
            <a:off x="4757739" y="5033964"/>
            <a:ext cx="803275" cy="612775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957" name="Rectangle 13"/>
          <p:cNvSpPr>
            <a:spLocks noChangeArrowheads="1"/>
          </p:cNvSpPr>
          <p:nvPr/>
        </p:nvSpPr>
        <p:spPr bwMode="auto">
          <a:xfrm>
            <a:off x="3894139" y="4861689"/>
            <a:ext cx="8969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>
                <a:solidFill>
                  <a:srgbClr val="002060"/>
                </a:solidFill>
              </a:rPr>
              <a:t>Style</a:t>
            </a:r>
          </a:p>
        </p:txBody>
      </p:sp>
      <p:sp>
        <p:nvSpPr>
          <p:cNvPr id="82958" name="Line 14"/>
          <p:cNvSpPr>
            <a:spLocks noChangeShapeType="1"/>
          </p:cNvSpPr>
          <p:nvPr/>
        </p:nvSpPr>
        <p:spPr bwMode="auto">
          <a:xfrm flipV="1">
            <a:off x="4757739" y="4057650"/>
            <a:ext cx="1317625" cy="1004888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959" name="Rectangle 15"/>
          <p:cNvSpPr>
            <a:spLocks noChangeArrowheads="1"/>
          </p:cNvSpPr>
          <p:nvPr/>
        </p:nvSpPr>
        <p:spPr bwMode="auto">
          <a:xfrm>
            <a:off x="3665539" y="4185414"/>
            <a:ext cx="112553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" tIns="27432" rIns="27432" bIns="27432" anchor="ctr">
            <a:spAutoFit/>
          </a:bodyPr>
          <a:lstStyle/>
          <a:p>
            <a:pPr algn="ctr" eaLnBrk="0" hangingPunct="0">
              <a:lnSpc>
                <a:spcPct val="80000"/>
              </a:lnSpc>
            </a:pPr>
            <a:r>
              <a:rPr lang="en-US" altLang="en-US" sz="2800" b="1">
                <a:solidFill>
                  <a:srgbClr val="002060"/>
                </a:solidFill>
              </a:rPr>
              <a:t>Stigma</a:t>
            </a:r>
          </a:p>
        </p:txBody>
      </p:sp>
      <p:sp>
        <p:nvSpPr>
          <p:cNvPr id="82960" name="Line 16"/>
          <p:cNvSpPr>
            <a:spLocks noChangeShapeType="1"/>
          </p:cNvSpPr>
          <p:nvPr/>
        </p:nvSpPr>
        <p:spPr bwMode="auto">
          <a:xfrm flipV="1">
            <a:off x="4757739" y="2182813"/>
            <a:ext cx="1341437" cy="22034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3054352" y="4695823"/>
            <a:ext cx="544513" cy="515937"/>
            <a:chOff x="89" y="2958"/>
            <a:chExt cx="343" cy="325"/>
          </a:xfrm>
        </p:grpSpPr>
        <p:sp>
          <p:nvSpPr>
            <p:cNvPr id="82962" name="Rectangle 18"/>
            <p:cNvSpPr>
              <a:spLocks noChangeArrowheads="1"/>
            </p:cNvSpPr>
            <p:nvPr/>
          </p:nvSpPr>
          <p:spPr bwMode="auto">
            <a:xfrm rot="16200000">
              <a:off x="13" y="3034"/>
              <a:ext cx="325" cy="174"/>
            </a:xfrm>
            <a:prstGeom prst="rect">
              <a:avLst/>
            </a:prstGeom>
            <a:noFill/>
            <a:ln>
              <a:noFill/>
            </a:ln>
            <a:effectLst>
              <a:outerShdw dist="12700" dir="108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 i="1">
                  <a:solidFill>
                    <a:srgbClr val="002060"/>
                  </a:solidFill>
                </a:rPr>
                <a:t>Pistil</a:t>
              </a:r>
            </a:p>
          </p:txBody>
        </p:sp>
        <p:sp>
          <p:nvSpPr>
            <p:cNvPr id="82963" name="AutoShape 19"/>
            <p:cNvSpPr>
              <a:spLocks/>
            </p:cNvSpPr>
            <p:nvPr/>
          </p:nvSpPr>
          <p:spPr bwMode="auto">
            <a:xfrm>
              <a:off x="334" y="3025"/>
              <a:ext cx="98" cy="230"/>
            </a:xfrm>
            <a:prstGeom prst="leftBrace">
              <a:avLst>
                <a:gd name="adj1" fmla="val 36260"/>
                <a:gd name="adj2" fmla="val 50000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>
              <a:prstShdw prst="shdw17" dist="17961" dir="13500000">
                <a:schemeClr val="tx2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lIns="27432" tIns="27432" rIns="27432" bIns="27432" anchor="ctr">
              <a:spAutoFit/>
            </a:bodyPr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82964" name="Rectangle 20"/>
          <p:cNvSpPr>
            <a:spLocks noChangeArrowheads="1"/>
          </p:cNvSpPr>
          <p:nvPr/>
        </p:nvSpPr>
        <p:spPr bwMode="auto">
          <a:xfrm>
            <a:off x="3838575" y="1469202"/>
            <a:ext cx="112553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Anther</a:t>
            </a:r>
          </a:p>
        </p:txBody>
      </p:sp>
      <p:sp>
        <p:nvSpPr>
          <p:cNvPr id="82965" name="Line 21"/>
          <p:cNvSpPr>
            <a:spLocks noChangeShapeType="1"/>
          </p:cNvSpPr>
          <p:nvPr/>
        </p:nvSpPr>
        <p:spPr bwMode="auto">
          <a:xfrm flipV="1">
            <a:off x="4853057" y="1633538"/>
            <a:ext cx="701675" cy="11112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sp>
        <p:nvSpPr>
          <p:cNvPr id="82966" name="Rectangle 22"/>
          <p:cNvSpPr>
            <a:spLocks noChangeArrowheads="1"/>
          </p:cNvSpPr>
          <p:nvPr/>
        </p:nvSpPr>
        <p:spPr bwMode="auto">
          <a:xfrm>
            <a:off x="3838576" y="1875602"/>
            <a:ext cx="142716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27432" tIns="27432" rIns="27432" bIns="27432" anchor="ctr">
            <a:spAutoFit/>
          </a:bodyPr>
          <a:lstStyle/>
          <a:p>
            <a:pPr eaLnBrk="0" hangingPunct="0">
              <a:lnSpc>
                <a:spcPct val="80000"/>
              </a:lnSpc>
            </a:pPr>
            <a:r>
              <a:rPr lang="en-US" altLang="en-US" sz="2800" b="1" dirty="0">
                <a:solidFill>
                  <a:srgbClr val="002060"/>
                </a:solidFill>
              </a:rPr>
              <a:t>Filament</a:t>
            </a:r>
          </a:p>
        </p:txBody>
      </p:sp>
      <p:sp>
        <p:nvSpPr>
          <p:cNvPr id="82967" name="Line 23"/>
          <p:cNvSpPr>
            <a:spLocks noChangeShapeType="1"/>
          </p:cNvSpPr>
          <p:nvPr/>
        </p:nvSpPr>
        <p:spPr bwMode="auto">
          <a:xfrm>
            <a:off x="5059364" y="2082800"/>
            <a:ext cx="700087" cy="10795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>
            <a:prstShdw prst="shdw17" dist="17961" dir="13500000">
              <a:schemeClr val="tx2"/>
            </a:prst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27432" tIns="27432" rIns="27432" bIns="27432" anchor="ctr">
            <a:spAutoFit/>
          </a:bodyPr>
          <a:lstStyle/>
          <a:p>
            <a:endParaRPr lang="en-US">
              <a:solidFill>
                <a:srgbClr val="002060"/>
              </a:solidFill>
            </a:endParaRPr>
          </a:p>
        </p:txBody>
      </p:sp>
      <p:grpSp>
        <p:nvGrpSpPr>
          <p:cNvPr id="82968" name="Group 24"/>
          <p:cNvGrpSpPr>
            <a:grpSpLocks/>
          </p:cNvGrpSpPr>
          <p:nvPr/>
        </p:nvGrpSpPr>
        <p:grpSpPr bwMode="auto">
          <a:xfrm>
            <a:off x="3052763" y="1454151"/>
            <a:ext cx="774700" cy="784225"/>
            <a:chOff x="1027" y="808"/>
            <a:chExt cx="488" cy="494"/>
          </a:xfrm>
        </p:grpSpPr>
        <p:sp>
          <p:nvSpPr>
            <p:cNvPr id="82969" name="Rectangle 25"/>
            <p:cNvSpPr>
              <a:spLocks noChangeArrowheads="1"/>
            </p:cNvSpPr>
            <p:nvPr/>
          </p:nvSpPr>
          <p:spPr bwMode="auto">
            <a:xfrm rot="16200000">
              <a:off x="867" y="968"/>
              <a:ext cx="494" cy="174"/>
            </a:xfrm>
            <a:prstGeom prst="rect">
              <a:avLst/>
            </a:prstGeom>
            <a:noFill/>
            <a:ln>
              <a:noFill/>
            </a:ln>
            <a:effectLst>
              <a:outerShdw dist="12700" dir="10800000" algn="ctr" rotWithShape="0">
                <a:schemeClr val="tx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27432" tIns="27432" rIns="27432" bIns="27432" anchor="ctr">
              <a:spAutoFit/>
            </a:bodyPr>
            <a:lstStyle/>
            <a:p>
              <a:pPr algn="ctr" eaLnBrk="0" hangingPunct="0">
                <a:lnSpc>
                  <a:spcPct val="80000"/>
                </a:lnSpc>
              </a:pPr>
              <a:r>
                <a:rPr lang="en-US" altLang="en-US" b="1" i="1">
                  <a:solidFill>
                    <a:srgbClr val="002060"/>
                  </a:solidFill>
                </a:rPr>
                <a:t>Stamen</a:t>
              </a:r>
            </a:p>
          </p:txBody>
        </p:sp>
        <p:sp>
          <p:nvSpPr>
            <p:cNvPr id="82970" name="AutoShape 26"/>
            <p:cNvSpPr>
              <a:spLocks/>
            </p:cNvSpPr>
            <p:nvPr/>
          </p:nvSpPr>
          <p:spPr bwMode="auto">
            <a:xfrm>
              <a:off x="1273" y="953"/>
              <a:ext cx="242" cy="228"/>
            </a:xfrm>
            <a:prstGeom prst="leftBrace">
              <a:avLst>
                <a:gd name="adj1" fmla="val 14256"/>
                <a:gd name="adj2" fmla="val 50000"/>
              </a:avLst>
            </a:prstGeom>
            <a:noFill/>
            <a:ln w="38100">
              <a:solidFill>
                <a:schemeClr val="bg2"/>
              </a:solidFill>
              <a:round/>
              <a:headEnd/>
              <a:tailEnd/>
            </a:ln>
            <a:effectLst>
              <a:prstShdw prst="shdw17" dist="17961" dir="13500000">
                <a:schemeClr val="tx2"/>
              </a:prst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27432" tIns="27432" rIns="27432" bIns="27432" anchor="ctr">
              <a:spAutoFit/>
            </a:bodyPr>
            <a:lstStyle/>
            <a:p>
              <a:endParaRPr lang="en-US">
                <a:solidFill>
                  <a:srgbClr val="002060"/>
                </a:solidFill>
              </a:endParaRPr>
            </a:p>
          </p:txBody>
        </p:sp>
      </p:grpSp>
      <p:sp>
        <p:nvSpPr>
          <p:cNvPr id="82976" name="AutoShape 32"/>
          <p:cNvSpPr>
            <a:spLocks noChangeArrowheads="1"/>
          </p:cNvSpPr>
          <p:nvPr/>
        </p:nvSpPr>
        <p:spPr bwMode="auto">
          <a:xfrm>
            <a:off x="6781800" y="5969000"/>
            <a:ext cx="2286000" cy="819150"/>
          </a:xfrm>
          <a:prstGeom prst="wedgeRectCallout">
            <a:avLst>
              <a:gd name="adj1" fmla="val 41875"/>
              <a:gd name="adj2" fmla="val -137014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400">
                <a:solidFill>
                  <a:srgbClr val="002060"/>
                </a:solidFill>
              </a:rPr>
              <a:t>Encloses and Protects Bud</a:t>
            </a:r>
          </a:p>
        </p:txBody>
      </p:sp>
      <p:sp>
        <p:nvSpPr>
          <p:cNvPr id="82977" name="AutoShape 33"/>
          <p:cNvSpPr>
            <a:spLocks noChangeArrowheads="1"/>
          </p:cNvSpPr>
          <p:nvPr/>
        </p:nvSpPr>
        <p:spPr bwMode="auto">
          <a:xfrm>
            <a:off x="8382000" y="1600200"/>
            <a:ext cx="2286000" cy="762000"/>
          </a:xfrm>
          <a:prstGeom prst="wedgeRectCallout">
            <a:avLst>
              <a:gd name="adj1" fmla="val -42917"/>
              <a:gd name="adj2" fmla="val 312083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400">
                <a:solidFill>
                  <a:srgbClr val="002060"/>
                </a:solidFill>
              </a:rPr>
              <a:t>Attracts pollinator</a:t>
            </a:r>
          </a:p>
        </p:txBody>
      </p:sp>
      <p:sp>
        <p:nvSpPr>
          <p:cNvPr id="82978" name="AutoShape 34"/>
          <p:cNvSpPr>
            <a:spLocks noChangeArrowheads="1"/>
          </p:cNvSpPr>
          <p:nvPr/>
        </p:nvSpPr>
        <p:spPr bwMode="auto">
          <a:xfrm>
            <a:off x="841375" y="1065213"/>
            <a:ext cx="1600200" cy="457200"/>
          </a:xfrm>
          <a:prstGeom prst="wedgeRectCallout">
            <a:avLst>
              <a:gd name="adj1" fmla="val 82742"/>
              <a:gd name="adj2" fmla="val 118448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400" dirty="0">
                <a:solidFill>
                  <a:srgbClr val="002060"/>
                </a:solidFill>
              </a:rPr>
              <a:t>Male part</a:t>
            </a:r>
          </a:p>
        </p:txBody>
      </p:sp>
      <p:sp>
        <p:nvSpPr>
          <p:cNvPr id="82979" name="AutoShape 35"/>
          <p:cNvSpPr>
            <a:spLocks noChangeArrowheads="1"/>
          </p:cNvSpPr>
          <p:nvPr/>
        </p:nvSpPr>
        <p:spPr bwMode="auto">
          <a:xfrm>
            <a:off x="1651001" y="6205539"/>
            <a:ext cx="1820863" cy="401637"/>
          </a:xfrm>
          <a:prstGeom prst="wedgeRectCallout">
            <a:avLst>
              <a:gd name="adj1" fmla="val 32213"/>
              <a:gd name="adj2" fmla="val -265810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400">
                <a:solidFill>
                  <a:srgbClr val="002060"/>
                </a:solidFill>
              </a:rPr>
              <a:t>Female part</a:t>
            </a:r>
          </a:p>
        </p:txBody>
      </p:sp>
      <p:sp>
        <p:nvSpPr>
          <p:cNvPr id="82980" name="AutoShape 36"/>
          <p:cNvSpPr>
            <a:spLocks noChangeArrowheads="1"/>
          </p:cNvSpPr>
          <p:nvPr/>
        </p:nvSpPr>
        <p:spPr bwMode="auto">
          <a:xfrm>
            <a:off x="3984625" y="6262689"/>
            <a:ext cx="2198688" cy="479425"/>
          </a:xfrm>
          <a:prstGeom prst="wedgeRectCallout">
            <a:avLst>
              <a:gd name="adj1" fmla="val -44222"/>
              <a:gd name="adj2" fmla="val -153644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400">
                <a:solidFill>
                  <a:srgbClr val="002060"/>
                </a:solidFill>
              </a:rPr>
              <a:t>Produces egg</a:t>
            </a:r>
          </a:p>
        </p:txBody>
      </p:sp>
      <p:sp>
        <p:nvSpPr>
          <p:cNvPr id="82981" name="AutoShape 37"/>
          <p:cNvSpPr>
            <a:spLocks noChangeArrowheads="1"/>
          </p:cNvSpPr>
          <p:nvPr/>
        </p:nvSpPr>
        <p:spPr bwMode="auto">
          <a:xfrm>
            <a:off x="8142289" y="265114"/>
            <a:ext cx="2427287" cy="477837"/>
          </a:xfrm>
          <a:prstGeom prst="wedgeRectCallout">
            <a:avLst>
              <a:gd name="adj1" fmla="val -148236"/>
              <a:gd name="adj2" fmla="val 240699"/>
            </a:avLst>
          </a:prstGeom>
          <a:solidFill>
            <a:schemeClr val="tx1"/>
          </a:solidFill>
          <a:ln w="9525">
            <a:solidFill>
              <a:schemeClr val="bg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 altLang="en-US" sz="2400">
                <a:solidFill>
                  <a:srgbClr val="002060"/>
                </a:solidFill>
              </a:rPr>
              <a:t>Produces pollen</a:t>
            </a:r>
          </a:p>
        </p:txBody>
      </p:sp>
    </p:spTree>
    <p:extLst>
      <p:ext uri="{BB962C8B-B14F-4D97-AF65-F5344CB8AC3E}">
        <p14:creationId xmlns:p14="http://schemas.microsoft.com/office/powerpoint/2010/main" val="217716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"/>
                                        <p:tgtEl>
                                          <p:spTgt spid="8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82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2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82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2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75"/>
                                        <p:tgtEl>
                                          <p:spTgt spid="8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2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"/>
                                        <p:tgtEl>
                                          <p:spTgt spid="82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82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75"/>
                                        <p:tgtEl>
                                          <p:spTgt spid="82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2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75"/>
                                        <p:tgtEl>
                                          <p:spTgt spid="82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45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82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75"/>
                                        <p:tgtEl>
                                          <p:spTgt spid="82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82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29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9" grpId="0" autoUpdateAnimBg="0"/>
      <p:bldP spid="82950" grpId="0" animBg="1"/>
      <p:bldP spid="82952" grpId="0" autoUpdateAnimBg="0"/>
      <p:bldP spid="82953" grpId="0" animBg="1"/>
      <p:bldP spid="82955" grpId="0" autoUpdateAnimBg="0"/>
      <p:bldP spid="82956" grpId="0" animBg="1"/>
      <p:bldP spid="82957" grpId="0" autoUpdateAnimBg="0"/>
      <p:bldP spid="82958" grpId="0" animBg="1"/>
      <p:bldP spid="82959" grpId="0" autoUpdateAnimBg="0"/>
      <p:bldP spid="82960" grpId="0" animBg="1"/>
      <p:bldP spid="82964" grpId="0" autoUpdateAnimBg="0"/>
      <p:bldP spid="82965" grpId="0" animBg="1"/>
      <p:bldP spid="82966" grpId="0" autoUpdateAnimBg="0"/>
      <p:bldP spid="82967" grpId="0" animBg="1"/>
      <p:bldP spid="82976" grpId="0" animBg="1" autoUpdateAnimBg="0"/>
      <p:bldP spid="82977" grpId="0" animBg="1" autoUpdateAnimBg="0"/>
      <p:bldP spid="82978" grpId="0" animBg="1" autoUpdateAnimBg="0"/>
      <p:bldP spid="82979" grpId="0" animBg="1" autoUpdateAnimBg="0"/>
      <p:bldP spid="82980" grpId="0" animBg="1" autoUpdateAnimBg="0"/>
      <p:bldP spid="82981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633200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274320" lvl="1">
              <a:spcBef>
                <a:spcPts val="1800"/>
              </a:spcBef>
            </a:pPr>
            <a:r>
              <a:rPr lang="en-US" sz="3600" b="1" dirty="0" smtClean="0">
                <a:solidFill>
                  <a:schemeClr val="accent6"/>
                </a:solidFill>
              </a:rPr>
              <a:t>Fruit</a:t>
            </a:r>
            <a:endParaRPr lang="en-US" sz="32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2800" b="1" dirty="0">
                <a:solidFill>
                  <a:schemeClr val="accent6"/>
                </a:solidFill>
              </a:rPr>
              <a:t>When the eggs have been </a:t>
            </a:r>
            <a:r>
              <a:rPr lang="en-US" sz="2800" b="1" u="sng" dirty="0">
                <a:solidFill>
                  <a:srgbClr val="7030A0"/>
                </a:solidFill>
              </a:rPr>
              <a:t>fertilized</a:t>
            </a:r>
            <a:r>
              <a:rPr lang="en-US" sz="2800" b="1" dirty="0">
                <a:solidFill>
                  <a:schemeClr val="accent6"/>
                </a:solidFill>
              </a:rPr>
              <a:t>, the ovary and surrounding tissue start to enlarge to become a </a:t>
            </a:r>
            <a:r>
              <a:rPr lang="en-US" sz="2800" b="1" u="sng" dirty="0">
                <a:solidFill>
                  <a:srgbClr val="7030A0"/>
                </a:solidFill>
              </a:rPr>
              <a:t>fruit</a:t>
            </a:r>
            <a:r>
              <a:rPr lang="en-US" sz="2800" b="1" dirty="0">
                <a:solidFill>
                  <a:schemeClr val="accent6"/>
                </a:solidFill>
              </a:rPr>
              <a:t> and the </a:t>
            </a:r>
            <a:r>
              <a:rPr lang="en-US" sz="2800" b="1" u="sng" dirty="0">
                <a:solidFill>
                  <a:srgbClr val="7030A0"/>
                </a:solidFill>
              </a:rPr>
              <a:t>fertilized eggs become </a:t>
            </a:r>
            <a:r>
              <a:rPr lang="en-US" sz="2800" b="1" u="sng" dirty="0" smtClean="0">
                <a:solidFill>
                  <a:srgbClr val="7030A0"/>
                </a:solidFill>
              </a:rPr>
              <a:t>seeds</a:t>
            </a:r>
            <a:endParaRPr lang="en-US" sz="2800" b="1" dirty="0">
              <a:solidFill>
                <a:srgbClr val="7030A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  <p:pic>
        <p:nvPicPr>
          <p:cNvPr id="26628" name="Picture 4" descr="http://science.jrank.org/kids/article_images/food_p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878" y="3480871"/>
            <a:ext cx="3965464" cy="311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917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633200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274320" lvl="1">
              <a:spcBef>
                <a:spcPts val="1800"/>
              </a:spcBef>
            </a:pPr>
            <a:r>
              <a:rPr lang="en-US" sz="3200" b="1" dirty="0" smtClean="0">
                <a:solidFill>
                  <a:schemeClr val="accent6"/>
                </a:solidFill>
              </a:rPr>
              <a:t>Cones (in </a:t>
            </a:r>
            <a:r>
              <a:rPr lang="en-US" sz="3200" b="1" u="sng" dirty="0" smtClean="0">
                <a:solidFill>
                  <a:srgbClr val="7030A0"/>
                </a:solidFill>
              </a:rPr>
              <a:t>non-flowering plants</a:t>
            </a:r>
            <a:r>
              <a:rPr lang="en-US" sz="3200" b="1" dirty="0" smtClean="0">
                <a:solidFill>
                  <a:schemeClr val="accent6"/>
                </a:solidFill>
              </a:rPr>
              <a:t>)</a:t>
            </a:r>
            <a:endParaRPr lang="en-US" sz="28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2400" b="1" u="sng" dirty="0" smtClean="0">
                <a:solidFill>
                  <a:srgbClr val="7030A0"/>
                </a:solidFill>
              </a:rPr>
              <a:t>Contain female reproductive structures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  <p:pic>
        <p:nvPicPr>
          <p:cNvPr id="25602" name="Picture 2" descr="http://figures.boundless.com/19444/full/figure-32-01-0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3147" y="2210389"/>
            <a:ext cx="5533903" cy="4190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5125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Tissues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7030A0"/>
                </a:solidFill>
              </a:rPr>
              <a:t>Meristematic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= cells that divide for life of plant, </a:t>
            </a:r>
            <a:r>
              <a:rPr lang="en-US" sz="2800" b="1" u="sng" dirty="0">
                <a:solidFill>
                  <a:srgbClr val="7030A0"/>
                </a:solidFill>
              </a:rPr>
              <a:t>can give rise to all plant structures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Ground = forms the </a:t>
            </a:r>
            <a:r>
              <a:rPr lang="en-US" sz="2800" b="1" u="sng" dirty="0" smtClean="0">
                <a:solidFill>
                  <a:srgbClr val="7030A0"/>
                </a:solidFill>
              </a:rPr>
              <a:t>bulk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of the leaf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Makes sugars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Storage/support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7030A0"/>
                </a:solidFill>
              </a:rPr>
              <a:t>Dermal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= for protection</a:t>
            </a:r>
            <a:endParaRPr lang="en-US" sz="2800" b="1" u="sng" dirty="0" smtClean="0">
              <a:solidFill>
                <a:schemeClr val="accent6"/>
              </a:solidFill>
            </a:endParaRP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Vascular = transport and support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Xylem &amp; phloem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  <p:pic>
        <p:nvPicPr>
          <p:cNvPr id="12292" name="Picture 4" descr="http://www2.mcdaniel.edu/Biology/botf99/tissimages/st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4764" y="3329566"/>
            <a:ext cx="368617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997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sciencepartners.info/wp-content/uploads/2012/08/plantcrossection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38" y="1351720"/>
            <a:ext cx="6066958" cy="382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2" name="Picture 2" descr="https://semoneapbiofinalexamreview.wikispaces.com/file/view/35_08-PlantTissueSystems-L.jpg/289159221/321x441/35_08-PlantTissueSystems-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82" y="402893"/>
            <a:ext cx="4416425" cy="6068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807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Structures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7030A0"/>
                </a:solidFill>
              </a:rPr>
              <a:t>Cambium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= produces new xylem and phloem cells</a:t>
            </a:r>
            <a:endParaRPr lang="en-US" sz="2800" b="1" u="sng" dirty="0" smtClean="0">
              <a:solidFill>
                <a:schemeClr val="accent6"/>
              </a:solidFill>
            </a:endParaRP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Guard cells = surround the stomata to </a:t>
            </a:r>
            <a:r>
              <a:rPr lang="en-US" sz="2800" b="1" u="sng" dirty="0" smtClean="0">
                <a:solidFill>
                  <a:srgbClr val="7030A0"/>
                </a:solidFill>
              </a:rPr>
              <a:t>open &amp; close it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7030A0"/>
                </a:solidFill>
              </a:rPr>
              <a:t>Stomata</a:t>
            </a:r>
            <a:r>
              <a:rPr lang="en-US" sz="2800" b="1" dirty="0" smtClean="0">
                <a:solidFill>
                  <a:schemeClr val="accent6"/>
                </a:solidFill>
              </a:rPr>
              <a:t> = holes in dermal tissue responsible for </a:t>
            </a:r>
            <a:r>
              <a:rPr lang="en-US" sz="2800" b="1" u="sng" dirty="0" smtClean="0">
                <a:solidFill>
                  <a:srgbClr val="7030A0"/>
                </a:solidFill>
              </a:rPr>
              <a:t>gas exchange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7030A0"/>
                </a:solidFill>
              </a:rPr>
              <a:t>Xylem</a:t>
            </a:r>
            <a:r>
              <a:rPr lang="en-US" sz="2800" b="1" dirty="0">
                <a:solidFill>
                  <a:schemeClr val="accent6"/>
                </a:solidFill>
              </a:rPr>
              <a:t> = </a:t>
            </a:r>
            <a:r>
              <a:rPr lang="en-US" sz="2800" b="1" dirty="0" smtClean="0">
                <a:solidFill>
                  <a:schemeClr val="accent6"/>
                </a:solidFill>
              </a:rPr>
              <a:t>tissue that carries </a:t>
            </a:r>
            <a:r>
              <a:rPr lang="en-US" sz="2800" b="1" dirty="0">
                <a:solidFill>
                  <a:schemeClr val="accent6"/>
                </a:solidFill>
              </a:rPr>
              <a:t>water &amp;</a:t>
            </a:r>
            <a:r>
              <a:rPr lang="en-US" sz="2800" b="1" dirty="0" smtClean="0">
                <a:solidFill>
                  <a:schemeClr val="accent6"/>
                </a:solidFill>
              </a:rPr>
              <a:t> </a:t>
            </a:r>
            <a:r>
              <a:rPr lang="en-US" sz="2800" b="1" dirty="0">
                <a:solidFill>
                  <a:schemeClr val="accent6"/>
                </a:solidFill>
              </a:rPr>
              <a:t>nutrients from </a:t>
            </a:r>
            <a:r>
              <a:rPr lang="en-US" sz="2800" b="1" dirty="0" smtClean="0">
                <a:solidFill>
                  <a:schemeClr val="accent6"/>
                </a:solidFill>
              </a:rPr>
              <a:t>roots </a:t>
            </a:r>
            <a:r>
              <a:rPr lang="en-US" sz="2800" b="1" dirty="0">
                <a:solidFill>
                  <a:schemeClr val="accent6"/>
                </a:solidFill>
              </a:rPr>
              <a:t>to the </a:t>
            </a:r>
            <a:r>
              <a:rPr lang="en-US" sz="2800" b="1" dirty="0" smtClean="0">
                <a:solidFill>
                  <a:schemeClr val="accent6"/>
                </a:solidFill>
              </a:rPr>
              <a:t>leaves (direction is </a:t>
            </a:r>
            <a:r>
              <a:rPr lang="en-US" sz="2800" b="1" u="sng" dirty="0" smtClean="0">
                <a:solidFill>
                  <a:srgbClr val="7030A0"/>
                </a:solidFill>
              </a:rPr>
              <a:t>UP the plant</a:t>
            </a:r>
            <a:r>
              <a:rPr lang="en-US" sz="2800" b="1" dirty="0" smtClean="0">
                <a:solidFill>
                  <a:schemeClr val="accent6"/>
                </a:solidFill>
              </a:rPr>
              <a:t>)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7030A0"/>
                </a:solidFill>
              </a:rPr>
              <a:t>Phloem</a:t>
            </a:r>
            <a:r>
              <a:rPr lang="en-US" sz="2800" b="1" dirty="0">
                <a:solidFill>
                  <a:schemeClr val="accent6"/>
                </a:solidFill>
              </a:rPr>
              <a:t> = </a:t>
            </a:r>
            <a:r>
              <a:rPr lang="en-US" sz="2800" b="1" dirty="0" smtClean="0">
                <a:solidFill>
                  <a:schemeClr val="accent6"/>
                </a:solidFill>
              </a:rPr>
              <a:t>tissue that carries </a:t>
            </a:r>
            <a:r>
              <a:rPr lang="en-US" sz="2800" b="1" dirty="0">
                <a:solidFill>
                  <a:schemeClr val="accent6"/>
                </a:solidFill>
              </a:rPr>
              <a:t>food produced in the leaf to the rest of the </a:t>
            </a:r>
            <a:r>
              <a:rPr lang="en-US" sz="2800" b="1" dirty="0" smtClean="0">
                <a:solidFill>
                  <a:schemeClr val="accent6"/>
                </a:solidFill>
              </a:rPr>
              <a:t>plant</a:t>
            </a:r>
            <a:r>
              <a:rPr lang="en-US" sz="2800" b="1" dirty="0">
                <a:solidFill>
                  <a:schemeClr val="accent6"/>
                </a:solidFill>
              </a:rPr>
              <a:t> (direction is </a:t>
            </a:r>
            <a:r>
              <a:rPr lang="en-US" sz="2800" b="1" u="sng" dirty="0" smtClean="0">
                <a:solidFill>
                  <a:srgbClr val="7030A0"/>
                </a:solidFill>
              </a:rPr>
              <a:t>DOWN </a:t>
            </a:r>
            <a:r>
              <a:rPr lang="en-US" sz="2800" b="1" u="sng" dirty="0">
                <a:solidFill>
                  <a:srgbClr val="7030A0"/>
                </a:solidFill>
              </a:rPr>
              <a:t>the plant</a:t>
            </a:r>
            <a:r>
              <a:rPr lang="en-US" sz="2800" b="1" dirty="0" smtClean="0">
                <a:solidFill>
                  <a:schemeClr val="accent6"/>
                </a:solidFill>
              </a:rPr>
              <a:t>)</a:t>
            </a:r>
            <a:endParaRPr lang="en-US" sz="2800" b="1" dirty="0">
              <a:solidFill>
                <a:schemeClr val="accent6"/>
              </a:solidFill>
            </a:endParaRPr>
          </a:p>
          <a:p>
            <a:pPr marL="560070" indent="-51435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6"/>
                </a:solidFill>
              </a:rPr>
              <a:t>Seed = the </a:t>
            </a:r>
            <a:r>
              <a:rPr lang="en-US" sz="2800" b="1" u="sng" dirty="0" smtClean="0">
                <a:solidFill>
                  <a:srgbClr val="7030A0"/>
                </a:solidFill>
              </a:rPr>
              <a:t>fertilized</a:t>
            </a:r>
            <a:r>
              <a:rPr lang="en-US" sz="2800" b="1" dirty="0" smtClean="0">
                <a:solidFill>
                  <a:srgbClr val="7030A0"/>
                </a:solidFill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</a:rPr>
              <a:t>egg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3927286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12141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physiological processes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dirty="0">
                <a:solidFill>
                  <a:srgbClr val="00B0F0"/>
                </a:solidFill>
              </a:rPr>
              <a:t>Reproduction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dirty="0" smtClean="0">
                <a:solidFill>
                  <a:srgbClr val="00B0F0"/>
                </a:solidFill>
              </a:rPr>
              <a:t>Transpiration</a:t>
            </a:r>
            <a:endParaRPr lang="en-US" sz="3200" b="1" dirty="0">
              <a:solidFill>
                <a:srgbClr val="00B0F0"/>
              </a:solidFill>
            </a:endParaRPr>
          </a:p>
          <a:p>
            <a:pPr marL="56007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7030A0"/>
                </a:solidFill>
              </a:rPr>
              <a:t>Photosynthesis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7030A0"/>
                </a:solidFill>
              </a:rPr>
              <a:t>Cellular Respiration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23453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12141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physiological processes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400" dirty="0" smtClean="0">
                <a:solidFill>
                  <a:schemeClr val="accent6"/>
                </a:solidFill>
              </a:rPr>
              <a:t>?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Reproduction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u="sng" dirty="0" smtClean="0">
                <a:solidFill>
                  <a:srgbClr val="7030A0"/>
                </a:solidFill>
              </a:rPr>
              <a:t>Stamen </a:t>
            </a:r>
            <a:r>
              <a:rPr lang="en-US" sz="2800" b="1" u="sng" dirty="0">
                <a:solidFill>
                  <a:srgbClr val="7030A0"/>
                </a:solidFill>
              </a:rPr>
              <a:t>releases </a:t>
            </a:r>
            <a:r>
              <a:rPr lang="en-US" sz="2800" b="1" u="sng" dirty="0" smtClean="0">
                <a:solidFill>
                  <a:srgbClr val="7030A0"/>
                </a:solidFill>
              </a:rPr>
              <a:t>pollen</a:t>
            </a:r>
            <a:endParaRPr lang="en-US" sz="2800" b="1" u="sng" dirty="0">
              <a:solidFill>
                <a:srgbClr val="7030A0"/>
              </a:solidFill>
            </a:endParaRP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Pollen </a:t>
            </a:r>
            <a:r>
              <a:rPr lang="en-US" sz="2800" b="1" dirty="0">
                <a:solidFill>
                  <a:srgbClr val="00B0F0"/>
                </a:solidFill>
              </a:rPr>
              <a:t>is carried by </a:t>
            </a:r>
            <a:r>
              <a:rPr lang="en-US" sz="2800" b="1" u="sng" dirty="0">
                <a:solidFill>
                  <a:srgbClr val="7030A0"/>
                </a:solidFill>
              </a:rPr>
              <a:t>wind, gravity, animals, or insects </a:t>
            </a:r>
            <a:r>
              <a:rPr lang="en-US" sz="2800" b="1" dirty="0">
                <a:solidFill>
                  <a:srgbClr val="00B0F0"/>
                </a:solidFill>
              </a:rPr>
              <a:t>to the stigma of another </a:t>
            </a:r>
            <a:r>
              <a:rPr lang="en-US" sz="2800" b="1" dirty="0" smtClean="0">
                <a:solidFill>
                  <a:srgbClr val="00B0F0"/>
                </a:solidFill>
              </a:rPr>
              <a:t>flower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Pollen </a:t>
            </a:r>
            <a:r>
              <a:rPr lang="en-US" sz="2800" b="1" dirty="0">
                <a:solidFill>
                  <a:srgbClr val="00B0F0"/>
                </a:solidFill>
              </a:rPr>
              <a:t>moves from </a:t>
            </a:r>
            <a:r>
              <a:rPr lang="en-US" sz="2800" b="1" dirty="0" smtClean="0">
                <a:solidFill>
                  <a:srgbClr val="00B0F0"/>
                </a:solidFill>
              </a:rPr>
              <a:t>stigma </a:t>
            </a:r>
            <a:r>
              <a:rPr lang="en-US" sz="2800" b="1" dirty="0">
                <a:solidFill>
                  <a:srgbClr val="00B0F0"/>
                </a:solidFill>
              </a:rPr>
              <a:t>down </a:t>
            </a:r>
            <a:r>
              <a:rPr lang="en-US" sz="2800" b="1" dirty="0" smtClean="0">
                <a:solidFill>
                  <a:srgbClr val="00B0F0"/>
                </a:solidFill>
              </a:rPr>
              <a:t>through </a:t>
            </a:r>
            <a:r>
              <a:rPr lang="en-US" sz="2800" b="1" dirty="0">
                <a:solidFill>
                  <a:srgbClr val="00B0F0"/>
                </a:solidFill>
              </a:rPr>
              <a:t>the style depositing sperm in the </a:t>
            </a:r>
            <a:r>
              <a:rPr lang="en-US" sz="2800" b="1" u="sng" dirty="0" smtClean="0">
                <a:solidFill>
                  <a:srgbClr val="7030A0"/>
                </a:solidFill>
              </a:rPr>
              <a:t>ovary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When </a:t>
            </a:r>
            <a:r>
              <a:rPr lang="en-US" sz="2800" b="1" dirty="0">
                <a:solidFill>
                  <a:srgbClr val="00B0F0"/>
                </a:solidFill>
              </a:rPr>
              <a:t>the sperm has been deposited in the </a:t>
            </a:r>
            <a:r>
              <a:rPr lang="en-US" sz="2800" b="1" dirty="0" smtClean="0">
                <a:solidFill>
                  <a:srgbClr val="00B0F0"/>
                </a:solidFill>
              </a:rPr>
              <a:t>ovary, </a:t>
            </a:r>
            <a:r>
              <a:rPr lang="en-US" sz="2800" b="1" dirty="0">
                <a:solidFill>
                  <a:srgbClr val="00B0F0"/>
                </a:solidFill>
              </a:rPr>
              <a:t>fertilization has </a:t>
            </a:r>
            <a:r>
              <a:rPr lang="en-US" sz="2800" b="1" dirty="0" smtClean="0">
                <a:solidFill>
                  <a:srgbClr val="00B0F0"/>
                </a:solidFill>
              </a:rPr>
              <a:t>occurred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00B0F0"/>
                </a:solidFill>
              </a:rPr>
              <a:t>The ovary </a:t>
            </a:r>
            <a:r>
              <a:rPr lang="en-US" sz="2800" b="1" dirty="0">
                <a:solidFill>
                  <a:srgbClr val="00B0F0"/>
                </a:solidFill>
              </a:rPr>
              <a:t>and surrounding tissue </a:t>
            </a:r>
            <a:r>
              <a:rPr lang="en-US" sz="2800" b="1" dirty="0" smtClean="0">
                <a:solidFill>
                  <a:srgbClr val="00B0F0"/>
                </a:solidFill>
              </a:rPr>
              <a:t>grow </a:t>
            </a:r>
            <a:r>
              <a:rPr lang="en-US" sz="2800" b="1" dirty="0">
                <a:solidFill>
                  <a:srgbClr val="00B0F0"/>
                </a:solidFill>
              </a:rPr>
              <a:t>to become a fruit and the fertilized eggs become </a:t>
            </a:r>
            <a:r>
              <a:rPr lang="en-US" sz="2800" b="1" dirty="0" smtClean="0">
                <a:solidFill>
                  <a:srgbClr val="00B0F0"/>
                </a:solidFill>
              </a:rPr>
              <a:t>seeds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1760495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Guiding Question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4714435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3600" dirty="0">
                <a:solidFill>
                  <a:schemeClr val="accent6"/>
                </a:solidFill>
              </a:rPr>
              <a:t>How are plant organs </a:t>
            </a:r>
            <a:r>
              <a:rPr lang="en-US" sz="3600" u="sng" dirty="0">
                <a:solidFill>
                  <a:srgbClr val="FF0066"/>
                </a:solidFill>
              </a:rPr>
              <a:t>organized</a:t>
            </a:r>
            <a:r>
              <a:rPr lang="en-US" sz="3600" dirty="0">
                <a:solidFill>
                  <a:srgbClr val="FF0066"/>
                </a:solidFill>
              </a:rPr>
              <a:t> </a:t>
            </a:r>
            <a:r>
              <a:rPr lang="en-US" sz="3600" dirty="0">
                <a:solidFill>
                  <a:schemeClr val="accent6"/>
                </a:solidFill>
              </a:rPr>
              <a:t>into systems </a:t>
            </a:r>
            <a:r>
              <a:rPr lang="en-US" sz="3600" dirty="0" smtClean="0">
                <a:solidFill>
                  <a:schemeClr val="accent6"/>
                </a:solidFill>
              </a:rPr>
              <a:t>that carry </a:t>
            </a:r>
            <a:r>
              <a:rPr lang="en-US" sz="3600" dirty="0">
                <a:solidFill>
                  <a:schemeClr val="accent6"/>
                </a:solidFill>
              </a:rPr>
              <a:t>out the basic </a:t>
            </a:r>
            <a:r>
              <a:rPr lang="en-US" sz="3600" u="sng" dirty="0">
                <a:solidFill>
                  <a:srgbClr val="FF0066"/>
                </a:solidFill>
              </a:rPr>
              <a:t>physiological processes </a:t>
            </a:r>
            <a:r>
              <a:rPr lang="en-US" sz="3600" dirty="0" smtClean="0">
                <a:solidFill>
                  <a:schemeClr val="accent6"/>
                </a:solidFill>
              </a:rPr>
              <a:t>in plants</a:t>
            </a:r>
            <a:r>
              <a:rPr lang="en-US" sz="3600" dirty="0">
                <a:solidFill>
                  <a:schemeClr val="accent6"/>
                </a:solidFill>
              </a:rPr>
              <a:t>, including </a:t>
            </a:r>
            <a:r>
              <a:rPr lang="en-US" sz="3600" dirty="0" smtClean="0">
                <a:solidFill>
                  <a:schemeClr val="accent6"/>
                </a:solidFill>
              </a:rPr>
              <a:t>photosynthesis?</a:t>
            </a:r>
          </a:p>
          <a:p>
            <a:pPr lvl="1"/>
            <a:r>
              <a:rPr lang="en-US" sz="3000" dirty="0" smtClean="0">
                <a:solidFill>
                  <a:schemeClr val="accent6"/>
                </a:solidFill>
              </a:rPr>
              <a:t>Relate </a:t>
            </a:r>
            <a:r>
              <a:rPr lang="en-US" sz="3000" dirty="0">
                <a:solidFill>
                  <a:schemeClr val="accent6"/>
                </a:solidFill>
              </a:rPr>
              <a:t>the structure of each of the </a:t>
            </a:r>
            <a:r>
              <a:rPr lang="en-US" sz="3000" dirty="0" smtClean="0">
                <a:solidFill>
                  <a:schemeClr val="accent6"/>
                </a:solidFill>
              </a:rPr>
              <a:t>major plant </a:t>
            </a:r>
            <a:r>
              <a:rPr lang="en-US" sz="3000" dirty="0">
                <a:solidFill>
                  <a:schemeClr val="accent6"/>
                </a:solidFill>
              </a:rPr>
              <a:t>organs and tissues to </a:t>
            </a:r>
            <a:r>
              <a:rPr lang="en-US" sz="3000" dirty="0" smtClean="0">
                <a:solidFill>
                  <a:schemeClr val="accent6"/>
                </a:solidFill>
              </a:rPr>
              <a:t>physiological processes.</a:t>
            </a:r>
          </a:p>
          <a:p>
            <a:pPr lvl="1"/>
            <a:r>
              <a:rPr lang="en-US" sz="3000" dirty="0">
                <a:solidFill>
                  <a:schemeClr val="accent6"/>
                </a:solidFill>
              </a:rPr>
              <a:t>Describe how the structure of a leaf </a:t>
            </a:r>
            <a:r>
              <a:rPr lang="en-US" sz="3000" dirty="0" smtClean="0">
                <a:solidFill>
                  <a:schemeClr val="accent6"/>
                </a:solidFill>
              </a:rPr>
              <a:t>is adapted </a:t>
            </a:r>
            <a:r>
              <a:rPr lang="en-US" sz="3000" dirty="0">
                <a:solidFill>
                  <a:schemeClr val="accent6"/>
                </a:solidFill>
              </a:rPr>
              <a:t>to make photosynthesis </a:t>
            </a:r>
            <a:r>
              <a:rPr lang="en-US" sz="3000" dirty="0" smtClean="0">
                <a:solidFill>
                  <a:schemeClr val="accent6"/>
                </a:solidFill>
              </a:rPr>
              <a:t>more efficient.</a:t>
            </a:r>
          </a:p>
          <a:p>
            <a:pPr lvl="1"/>
            <a:r>
              <a:rPr lang="en-US" sz="3000" dirty="0">
                <a:solidFill>
                  <a:schemeClr val="accent6"/>
                </a:solidFill>
              </a:rPr>
              <a:t>Describe the role of plant structures </a:t>
            </a:r>
            <a:r>
              <a:rPr lang="en-US" sz="3000" dirty="0" smtClean="0">
                <a:solidFill>
                  <a:schemeClr val="accent6"/>
                </a:solidFill>
              </a:rPr>
              <a:t>in regulating </a:t>
            </a:r>
            <a:r>
              <a:rPr lang="en-US" sz="3000" dirty="0">
                <a:solidFill>
                  <a:schemeClr val="accent6"/>
                </a:solidFill>
              </a:rPr>
              <a:t>the exchange of gases (CO2, O2 </a:t>
            </a:r>
            <a:r>
              <a:rPr lang="en-US" sz="3000" dirty="0" smtClean="0">
                <a:solidFill>
                  <a:schemeClr val="accent6"/>
                </a:solidFill>
              </a:rPr>
              <a:t>and H2O </a:t>
            </a:r>
            <a:r>
              <a:rPr lang="en-US" sz="3000" dirty="0">
                <a:solidFill>
                  <a:schemeClr val="accent6"/>
                </a:solidFill>
              </a:rPr>
              <a:t>vapor) between the leaf and </a:t>
            </a:r>
            <a:r>
              <a:rPr lang="en-US" sz="3000" dirty="0" smtClean="0">
                <a:solidFill>
                  <a:schemeClr val="accent6"/>
                </a:solidFill>
              </a:rPr>
              <a:t>the atmosphere.</a:t>
            </a:r>
            <a:endParaRPr lang="en-US" sz="30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21984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12141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physiological processes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400" dirty="0" smtClean="0">
                <a:solidFill>
                  <a:schemeClr val="accent6"/>
                </a:solidFill>
              </a:rPr>
              <a:t>?</a:t>
            </a:r>
          </a:p>
          <a:p>
            <a:r>
              <a:rPr lang="en-US" sz="3200" b="1" dirty="0" smtClean="0">
                <a:solidFill>
                  <a:srgbClr val="00B0F0"/>
                </a:solidFill>
              </a:rPr>
              <a:t>Transpiration</a:t>
            </a:r>
          </a:p>
          <a:p>
            <a:pPr lvl="1"/>
            <a:r>
              <a:rPr lang="en-US" sz="3000" b="1" u="sng" dirty="0" smtClean="0">
                <a:solidFill>
                  <a:srgbClr val="7030A0"/>
                </a:solidFill>
              </a:rPr>
              <a:t>Water</a:t>
            </a:r>
            <a:r>
              <a:rPr lang="en-US" sz="3000" b="1" dirty="0" smtClean="0">
                <a:solidFill>
                  <a:srgbClr val="7030A0"/>
                </a:solidFill>
              </a:rPr>
              <a:t> </a:t>
            </a:r>
            <a:r>
              <a:rPr lang="en-US" sz="3000" b="1" dirty="0" smtClean="0">
                <a:solidFill>
                  <a:srgbClr val="00B0F0"/>
                </a:solidFill>
              </a:rPr>
              <a:t>moves through the plant to </a:t>
            </a:r>
            <a:r>
              <a:rPr lang="en-US" sz="3000" b="1" u="sng" dirty="0" smtClean="0">
                <a:solidFill>
                  <a:srgbClr val="7030A0"/>
                </a:solidFill>
              </a:rPr>
              <a:t>evaporate through holes </a:t>
            </a:r>
            <a:r>
              <a:rPr lang="en-US" sz="3000" b="1" dirty="0" smtClean="0">
                <a:solidFill>
                  <a:srgbClr val="00B0F0"/>
                </a:solidFill>
              </a:rPr>
              <a:t>in the leaves</a:t>
            </a:r>
          </a:p>
          <a:p>
            <a:pPr lvl="1"/>
            <a:r>
              <a:rPr lang="en-US" sz="3000" b="1" dirty="0" smtClean="0">
                <a:solidFill>
                  <a:srgbClr val="00B0F0"/>
                </a:solidFill>
              </a:rPr>
              <a:t>These holes are called </a:t>
            </a:r>
            <a:r>
              <a:rPr lang="en-US" sz="3000" b="1" u="sng" dirty="0" smtClean="0">
                <a:solidFill>
                  <a:srgbClr val="7030A0"/>
                </a:solidFill>
              </a:rPr>
              <a:t>stomata</a:t>
            </a:r>
            <a:r>
              <a:rPr lang="en-US" sz="3000" b="1" dirty="0" smtClean="0">
                <a:solidFill>
                  <a:srgbClr val="00B0F0"/>
                </a:solidFill>
              </a:rPr>
              <a:t>, which are </a:t>
            </a:r>
            <a:r>
              <a:rPr lang="en-US" sz="3000" b="1" u="sng" dirty="0" smtClean="0">
                <a:solidFill>
                  <a:srgbClr val="7030A0"/>
                </a:solidFill>
              </a:rPr>
              <a:t>surrounded by guard cells </a:t>
            </a:r>
            <a:r>
              <a:rPr lang="en-US" sz="3000" b="1" dirty="0" smtClean="0">
                <a:solidFill>
                  <a:srgbClr val="00B0F0"/>
                </a:solidFill>
              </a:rPr>
              <a:t>which open and close the holes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96790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12141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physiological processes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400" dirty="0" smtClean="0">
                <a:solidFill>
                  <a:schemeClr val="accent6"/>
                </a:solidFill>
              </a:rPr>
              <a:t>?</a:t>
            </a:r>
          </a:p>
          <a:p>
            <a:r>
              <a:rPr lang="en-US" sz="3200" b="1" u="sng" dirty="0" smtClean="0">
                <a:solidFill>
                  <a:srgbClr val="7030A0"/>
                </a:solidFill>
              </a:rPr>
              <a:t>Photosynthesis</a:t>
            </a:r>
            <a:r>
              <a:rPr lang="en-US" sz="3200" b="1" dirty="0" smtClean="0">
                <a:solidFill>
                  <a:srgbClr val="00B0F0"/>
                </a:solidFill>
              </a:rPr>
              <a:t> = plants take in water and carbon dioxide to </a:t>
            </a:r>
            <a:r>
              <a:rPr lang="en-US" sz="3200" b="1" u="sng" dirty="0" smtClean="0">
                <a:solidFill>
                  <a:srgbClr val="7030A0"/>
                </a:solidFill>
              </a:rPr>
              <a:t>produce sugar and oxygen</a:t>
            </a:r>
          </a:p>
          <a:p>
            <a:r>
              <a:rPr lang="en-US" sz="3200" b="1" u="sng" dirty="0" smtClean="0">
                <a:solidFill>
                  <a:srgbClr val="7030A0"/>
                </a:solidFill>
              </a:rPr>
              <a:t>Cellular Respiration </a:t>
            </a:r>
            <a:r>
              <a:rPr lang="en-US" sz="3200" b="1" dirty="0" smtClean="0">
                <a:solidFill>
                  <a:srgbClr val="00B0F0"/>
                </a:solidFill>
              </a:rPr>
              <a:t>= animals and plants take in oxygen and sugars to </a:t>
            </a:r>
            <a:r>
              <a:rPr lang="en-US" sz="3200" b="1" u="sng" dirty="0" smtClean="0">
                <a:solidFill>
                  <a:srgbClr val="7030A0"/>
                </a:solidFill>
              </a:rPr>
              <a:t>produce carbon dioxide and water</a:t>
            </a:r>
            <a:r>
              <a:rPr lang="en-US" sz="3200" b="1" dirty="0" smtClean="0">
                <a:solidFill>
                  <a:srgbClr val="00B0F0"/>
                </a:solidFill>
              </a:rPr>
              <a:t> (includes the form of sweat)</a:t>
            </a:r>
          </a:p>
          <a:p>
            <a:r>
              <a:rPr lang="en-US" sz="3200" b="1" dirty="0" smtClean="0">
                <a:solidFill>
                  <a:schemeClr val="accent6"/>
                </a:solidFill>
              </a:rPr>
              <a:t>PS and CR are </a:t>
            </a:r>
            <a:r>
              <a:rPr lang="en-US" sz="3200" b="1" u="sng" dirty="0" smtClean="0">
                <a:solidFill>
                  <a:srgbClr val="FF0066"/>
                </a:solidFill>
              </a:rPr>
              <a:t>opposite</a:t>
            </a:r>
            <a:r>
              <a:rPr lang="en-US" sz="3200" b="1" dirty="0" smtClean="0">
                <a:solidFill>
                  <a:srgbClr val="FF0066"/>
                </a:solidFill>
              </a:rPr>
              <a:t> </a:t>
            </a:r>
            <a:r>
              <a:rPr lang="en-US" sz="3200" b="1" dirty="0" smtClean="0">
                <a:solidFill>
                  <a:schemeClr val="accent6"/>
                </a:solidFill>
              </a:rPr>
              <a:t>processes</a:t>
            </a:r>
            <a:endParaRPr lang="en-US" sz="2600" b="1" dirty="0" smtClean="0">
              <a:solidFill>
                <a:schemeClr val="accent6"/>
              </a:solidFill>
            </a:endParaRPr>
          </a:p>
          <a:p>
            <a:pPr lvl="1"/>
            <a:r>
              <a:rPr lang="en-US" sz="3000" b="1" dirty="0" smtClean="0">
                <a:solidFill>
                  <a:schemeClr val="accent6"/>
                </a:solidFill>
              </a:rPr>
              <a:t>The </a:t>
            </a:r>
            <a:r>
              <a:rPr lang="en-US" sz="3000" b="1" u="sng" dirty="0" smtClean="0">
                <a:solidFill>
                  <a:srgbClr val="FF0066"/>
                </a:solidFill>
              </a:rPr>
              <a:t>reactant</a:t>
            </a:r>
            <a:r>
              <a:rPr lang="en-US" sz="3000" b="1" dirty="0" smtClean="0">
                <a:solidFill>
                  <a:srgbClr val="FF0066"/>
                </a:solidFill>
              </a:rPr>
              <a:t> </a:t>
            </a:r>
            <a:r>
              <a:rPr lang="en-US" sz="3000" b="1" dirty="0" smtClean="0">
                <a:solidFill>
                  <a:schemeClr val="accent6"/>
                </a:solidFill>
              </a:rPr>
              <a:t>of one is the </a:t>
            </a:r>
            <a:r>
              <a:rPr lang="en-US" sz="3000" b="1" u="sng" dirty="0" smtClean="0">
                <a:solidFill>
                  <a:srgbClr val="FF0066"/>
                </a:solidFill>
              </a:rPr>
              <a:t>product</a:t>
            </a:r>
            <a:r>
              <a:rPr lang="en-US" sz="3000" b="1" dirty="0" smtClean="0">
                <a:solidFill>
                  <a:srgbClr val="FF0066"/>
                </a:solidFill>
              </a:rPr>
              <a:t> </a:t>
            </a:r>
            <a:r>
              <a:rPr lang="en-US" sz="3000" b="1" dirty="0" smtClean="0">
                <a:solidFill>
                  <a:schemeClr val="accent6"/>
                </a:solidFill>
              </a:rPr>
              <a:t>of the other</a:t>
            </a:r>
            <a:r>
              <a:rPr lang="en-US" sz="3200" b="1" dirty="0" smtClean="0">
                <a:solidFill>
                  <a:schemeClr val="accent6"/>
                </a:solidFill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4256748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8708" y="600080"/>
            <a:ext cx="6103292" cy="4571578"/>
          </a:xfrm>
          <a:prstGeom prst="rect">
            <a:avLst/>
          </a:prstGeom>
        </p:spPr>
      </p:pic>
      <p:pic>
        <p:nvPicPr>
          <p:cNvPr id="35844" name="Picture 4" descr="https://encrypted-tbn0.gstatic.com/images?q=tbn:ANd9GcQPOYm5dVT-C7NXEp6bpLxybTKMhGi8S5EL2BvUhf8SQW5W2n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251" y="600081"/>
            <a:ext cx="6095437" cy="457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546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Clarifications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/>
                </a:solidFill>
              </a:rPr>
              <a:t>Students </a:t>
            </a:r>
            <a:r>
              <a:rPr lang="en-US" sz="2800" dirty="0">
                <a:solidFill>
                  <a:schemeClr val="accent6"/>
                </a:solidFill>
              </a:rPr>
              <a:t>will explain how the structures of plant tissues and organs are directly related to their roles in physiological processes. 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/>
                </a:solidFill>
              </a:rPr>
              <a:t>Physiological </a:t>
            </a:r>
            <a:r>
              <a:rPr lang="en-US" sz="2800" dirty="0">
                <a:solidFill>
                  <a:schemeClr val="accent6"/>
                </a:solidFill>
              </a:rPr>
              <a:t>processes are limited to photosynthesis, cellular respiration, transpiration, and reproduction.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/>
                </a:solidFill>
              </a:rPr>
              <a:t>Plant </a:t>
            </a:r>
            <a:r>
              <a:rPr lang="en-US" sz="2800" dirty="0">
                <a:solidFill>
                  <a:schemeClr val="accent6"/>
                </a:solidFill>
              </a:rPr>
              <a:t>organs are limited to roots, stems, leaves, flowers, fruits, and cones. 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/>
                </a:solidFill>
              </a:rPr>
              <a:t>Plant </a:t>
            </a:r>
            <a:r>
              <a:rPr lang="en-US" sz="2800" dirty="0">
                <a:solidFill>
                  <a:schemeClr val="accent6"/>
                </a:solidFill>
              </a:rPr>
              <a:t>tissues are limited to meristematic, ground, dermal, and vascular tissues.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/>
                </a:solidFill>
              </a:rPr>
              <a:t>Plant </a:t>
            </a:r>
            <a:r>
              <a:rPr lang="en-US" sz="2800" dirty="0">
                <a:solidFill>
                  <a:schemeClr val="accent6"/>
                </a:solidFill>
              </a:rPr>
              <a:t>structures are limited to cambium, guard cells, phloem, seed, stomata, and xylem.</a:t>
            </a:r>
          </a:p>
          <a:p>
            <a:pPr>
              <a:lnSpc>
                <a:spcPct val="100000"/>
              </a:lnSpc>
            </a:pPr>
            <a:r>
              <a:rPr lang="en-US" sz="2800" dirty="0" smtClean="0">
                <a:solidFill>
                  <a:schemeClr val="accent6"/>
                </a:solidFill>
              </a:rPr>
              <a:t>Mitosis </a:t>
            </a:r>
            <a:r>
              <a:rPr lang="en-US" sz="2800" dirty="0">
                <a:solidFill>
                  <a:schemeClr val="accent6"/>
                </a:solidFill>
              </a:rPr>
              <a:t>nor meiosis will be assessed.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3494156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ENGage</a:t>
            </a:r>
            <a:r>
              <a:rPr lang="en-US" sz="5400" dirty="0" smtClean="0">
                <a:solidFill>
                  <a:schemeClr val="tx1"/>
                </a:solidFill>
              </a:rPr>
              <a:t> –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067388"/>
            <a:ext cx="5113606" cy="5449416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On your notes paper, complete the table with the following choices: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Stem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Leaf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Fruit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Flower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Root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Seed</a:t>
            </a:r>
          </a:p>
          <a:p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  <p:graphicFrame>
        <p:nvGraphicFramePr>
          <p:cNvPr id="8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6411396"/>
              </p:ext>
            </p:extLst>
          </p:nvPr>
        </p:nvGraphicFramePr>
        <p:xfrm>
          <a:off x="5784166" y="1460376"/>
          <a:ext cx="6131169" cy="4663440"/>
        </p:xfrm>
        <a:graphic>
          <a:graphicData uri="http://schemas.openxmlformats.org/drawingml/2006/table">
            <a:tbl>
              <a:tblPr/>
              <a:tblGrid>
                <a:gridCol w="2957387"/>
                <a:gridCol w="3173782"/>
              </a:tblGrid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Fruit/Vegetable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Part of 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Cabbage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Carrot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Celery Stalk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Corn Kernel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Garlic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Onion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Tomato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Zucchini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+mn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580677" y="201267"/>
            <a:ext cx="4406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Guess &amp; Check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1262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err="1" smtClean="0">
                <a:solidFill>
                  <a:schemeClr val="tx1"/>
                </a:solidFill>
              </a:rPr>
              <a:t>ENGage</a:t>
            </a:r>
            <a:r>
              <a:rPr lang="en-US" sz="5400" dirty="0" smtClean="0">
                <a:solidFill>
                  <a:schemeClr val="tx1"/>
                </a:solidFill>
              </a:rPr>
              <a:t> – 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95865"/>
            <a:ext cx="5113606" cy="2792462"/>
          </a:xfrm>
          <a:solidFill>
            <a:schemeClr val="tx2"/>
          </a:solidFill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accent6"/>
                </a:solidFill>
              </a:rPr>
              <a:t>If you were correct, put a check mark</a:t>
            </a:r>
          </a:p>
          <a:p>
            <a:r>
              <a:rPr lang="en-US" sz="3200" dirty="0" smtClean="0">
                <a:solidFill>
                  <a:schemeClr val="accent6"/>
                </a:solidFill>
              </a:rPr>
              <a:t>If you were incorrect, write in the correct answer in a </a:t>
            </a:r>
            <a:r>
              <a:rPr lang="en-US" sz="3200" dirty="0" smtClean="0">
                <a:solidFill>
                  <a:srgbClr val="FF0066"/>
                </a:solidFill>
              </a:rPr>
              <a:t>different</a:t>
            </a:r>
            <a:r>
              <a:rPr lang="en-US" sz="3200" dirty="0" smtClean="0">
                <a:solidFill>
                  <a:schemeClr val="accent6"/>
                </a:solidFill>
              </a:rPr>
              <a:t> </a:t>
            </a:r>
            <a:r>
              <a:rPr lang="en-US" sz="3200" dirty="0" smtClean="0">
                <a:solidFill>
                  <a:srgbClr val="7030A0"/>
                </a:solidFill>
              </a:rPr>
              <a:t>color</a:t>
            </a:r>
          </a:p>
        </p:txBody>
      </p:sp>
      <p:sp>
        <p:nvSpPr>
          <p:cNvPr id="4" name="Rectangle 3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  <p:graphicFrame>
        <p:nvGraphicFramePr>
          <p:cNvPr id="7" name="Group 5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262355"/>
              </p:ext>
            </p:extLst>
          </p:nvPr>
        </p:nvGraphicFramePr>
        <p:xfrm>
          <a:off x="5784166" y="1460376"/>
          <a:ext cx="6131169" cy="4663440"/>
        </p:xfrm>
        <a:graphic>
          <a:graphicData uri="http://schemas.openxmlformats.org/drawingml/2006/table">
            <a:tbl>
              <a:tblPr/>
              <a:tblGrid>
                <a:gridCol w="2957387"/>
                <a:gridCol w="3173782"/>
              </a:tblGrid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Fruit/Vegetable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Part of Plant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Cabbage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</a:rPr>
                        <a:t>Flower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Carrot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</a:rPr>
                        <a:t>Root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Celery Stalk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</a:rPr>
                        <a:t>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Corn Kernel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</a:rPr>
                        <a:t>Seed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Garlic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</a:rPr>
                        <a:t>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Onion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</a:rPr>
                        <a:t>Stem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Tomato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</a:rPr>
                        <a:t>Fruit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4258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Zucchini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32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8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4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+mn-lt"/>
                        </a:rPr>
                        <a:t>Fruit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580677" y="201267"/>
            <a:ext cx="44069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Guess &amp; Check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0844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classification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Angiosperms = flowering plants</a:t>
            </a:r>
          </a:p>
          <a:p>
            <a:pPr lvl="1"/>
            <a:r>
              <a:rPr lang="en-US" sz="2600" dirty="0" smtClean="0">
                <a:solidFill>
                  <a:schemeClr val="accent6"/>
                </a:solidFill>
              </a:rPr>
              <a:t>Monocot = mono/single seed part</a:t>
            </a:r>
          </a:p>
          <a:p>
            <a:pPr marL="365760" lvl="1" indent="0">
              <a:buNone/>
            </a:pPr>
            <a:endParaRPr lang="en-US" sz="1100" dirty="0" smtClean="0">
              <a:solidFill>
                <a:schemeClr val="accent6"/>
              </a:solidFill>
            </a:endParaRPr>
          </a:p>
          <a:p>
            <a:pPr marL="365760" lvl="1" indent="0">
              <a:buNone/>
            </a:pPr>
            <a:endParaRPr lang="en-US" sz="1100" dirty="0">
              <a:solidFill>
                <a:schemeClr val="accent6"/>
              </a:solidFill>
            </a:endParaRPr>
          </a:p>
          <a:p>
            <a:pPr marL="365760" lvl="1" indent="0">
              <a:buNone/>
            </a:pPr>
            <a:endParaRPr lang="en-US" sz="1100" dirty="0" smtClean="0">
              <a:solidFill>
                <a:schemeClr val="accent6"/>
              </a:solidFill>
            </a:endParaRPr>
          </a:p>
          <a:p>
            <a:pPr lvl="1"/>
            <a:r>
              <a:rPr lang="en-US" sz="2600" dirty="0" smtClean="0">
                <a:solidFill>
                  <a:schemeClr val="accent6"/>
                </a:solidFill>
              </a:rPr>
              <a:t>Dicot = di/2 seed parts</a:t>
            </a:r>
          </a:p>
          <a:p>
            <a:pPr marL="365760" lvl="1" indent="0">
              <a:buNone/>
            </a:pPr>
            <a:endParaRPr lang="en-US" sz="1200" dirty="0" smtClean="0">
              <a:solidFill>
                <a:schemeClr val="accent6"/>
              </a:solidFill>
            </a:endParaRPr>
          </a:p>
          <a:p>
            <a:pPr marL="365760" lvl="1" indent="0">
              <a:buNone/>
            </a:pPr>
            <a:endParaRPr lang="en-US" sz="1200" dirty="0">
              <a:solidFill>
                <a:schemeClr val="accent6"/>
              </a:solidFill>
            </a:endParaRPr>
          </a:p>
          <a:p>
            <a:r>
              <a:rPr lang="en-US" sz="2800" dirty="0" smtClean="0">
                <a:solidFill>
                  <a:schemeClr val="accent6"/>
                </a:solidFill>
              </a:rPr>
              <a:t>Gymnosperms = NO flowers</a:t>
            </a:r>
          </a:p>
          <a:p>
            <a:pPr lvl="1"/>
            <a:r>
              <a:rPr lang="en-US" sz="2600" dirty="0" smtClean="0">
                <a:solidFill>
                  <a:schemeClr val="accent6"/>
                </a:solidFill>
              </a:rPr>
              <a:t>Ferns</a:t>
            </a:r>
          </a:p>
          <a:p>
            <a:pPr lvl="1"/>
            <a:r>
              <a:rPr lang="en-US" sz="2600" dirty="0" smtClean="0">
                <a:solidFill>
                  <a:schemeClr val="accent6"/>
                </a:solidFill>
              </a:rPr>
              <a:t>Conifers = cone producers</a:t>
            </a:r>
            <a:endParaRPr lang="en-US" sz="2600" dirty="0">
              <a:solidFill>
                <a:schemeClr val="accent6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  <p:pic>
        <p:nvPicPr>
          <p:cNvPr id="6" name="Picture 4" descr="monocot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4" y="1861416"/>
            <a:ext cx="4651514" cy="143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dico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0714" y="3374966"/>
            <a:ext cx="4651514" cy="1513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.imgur.com/uFMcZv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221" y="4939661"/>
            <a:ext cx="2985879" cy="1610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8225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514405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8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800" dirty="0" smtClean="0">
                <a:solidFill>
                  <a:schemeClr val="accent6"/>
                </a:solidFill>
              </a:rPr>
              <a:t>?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7030A0"/>
                </a:solidFill>
              </a:rPr>
              <a:t>Root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6"/>
                </a:solidFill>
              </a:rPr>
              <a:t>Stem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7030A0"/>
                </a:solidFill>
              </a:rPr>
              <a:t>Leaves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6"/>
                </a:solidFill>
              </a:rPr>
              <a:t>Flowers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u="sng" dirty="0" smtClean="0">
                <a:solidFill>
                  <a:srgbClr val="7030A0"/>
                </a:solidFill>
              </a:rPr>
              <a:t>Fruit</a:t>
            </a:r>
          </a:p>
          <a:p>
            <a:pPr marL="560070" indent="-51435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6"/>
                </a:solidFill>
              </a:rPr>
              <a:t>Cones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  <p:pic>
        <p:nvPicPr>
          <p:cNvPr id="8" name="Picture 4" descr="E:\AUDSRK\CHAP23\FIGURES\FG23_001.PC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4" r="27603"/>
          <a:stretch>
            <a:fillRect/>
          </a:stretch>
        </p:blipFill>
        <p:spPr bwMode="auto">
          <a:xfrm>
            <a:off x="5803900" y="1966280"/>
            <a:ext cx="3302000" cy="455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5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24"/>
            <a:ext cx="10210800" cy="1143000"/>
          </a:xfrm>
        </p:spPr>
        <p:txBody>
          <a:bodyPr>
            <a:noAutofit/>
          </a:bodyPr>
          <a:lstStyle/>
          <a:p>
            <a:r>
              <a:rPr lang="en-US" sz="5400" dirty="0" smtClean="0">
                <a:solidFill>
                  <a:schemeClr val="tx1"/>
                </a:solidFill>
              </a:rPr>
              <a:t>Explain – Plant organs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7388"/>
            <a:ext cx="11633200" cy="5460021"/>
          </a:xfrm>
          <a:solidFill>
            <a:schemeClr val="tx2"/>
          </a:solidFill>
        </p:spPr>
        <p:txBody>
          <a:bodyPr>
            <a:noAutofit/>
          </a:bodyPr>
          <a:lstStyle/>
          <a:p>
            <a:pPr marL="45720" indent="0" algn="ctr">
              <a:buNone/>
            </a:pPr>
            <a:r>
              <a:rPr lang="en-US" sz="2400" dirty="0">
                <a:solidFill>
                  <a:schemeClr val="accent6"/>
                </a:solidFill>
              </a:rPr>
              <a:t>How are plant organs organized into systems that carry out the basic physiological processes in plants, including photosynthesis</a:t>
            </a:r>
            <a:r>
              <a:rPr lang="en-US" sz="2400" dirty="0" smtClean="0">
                <a:solidFill>
                  <a:schemeClr val="accent6"/>
                </a:solidFill>
              </a:rPr>
              <a:t>?</a:t>
            </a:r>
          </a:p>
          <a:p>
            <a:r>
              <a:rPr lang="en-US" sz="3200" b="1" dirty="0" smtClean="0">
                <a:solidFill>
                  <a:schemeClr val="accent6"/>
                </a:solidFill>
              </a:rPr>
              <a:t>Root</a:t>
            </a:r>
          </a:p>
          <a:p>
            <a:pPr lvl="1"/>
            <a:r>
              <a:rPr lang="en-US" sz="3000" b="1" dirty="0" smtClean="0">
                <a:solidFill>
                  <a:schemeClr val="accent6"/>
                </a:solidFill>
              </a:rPr>
              <a:t>Absorbs </a:t>
            </a:r>
            <a:r>
              <a:rPr lang="en-US" sz="3000" b="1" u="sng" dirty="0" smtClean="0">
                <a:solidFill>
                  <a:srgbClr val="7030A0"/>
                </a:solidFill>
              </a:rPr>
              <a:t>water</a:t>
            </a:r>
            <a:r>
              <a:rPr lang="en-US" sz="3000" b="1" dirty="0" smtClean="0">
                <a:solidFill>
                  <a:schemeClr val="accent6"/>
                </a:solidFill>
              </a:rPr>
              <a:t> and </a:t>
            </a:r>
            <a:r>
              <a:rPr lang="en-US" sz="3000" b="1" u="sng" dirty="0" smtClean="0">
                <a:solidFill>
                  <a:srgbClr val="7030A0"/>
                </a:solidFill>
              </a:rPr>
              <a:t>nutrients</a:t>
            </a:r>
            <a:endParaRPr lang="en-US" sz="3000" dirty="0" smtClean="0">
              <a:solidFill>
                <a:srgbClr val="7030A0"/>
              </a:solidFill>
            </a:endParaRPr>
          </a:p>
          <a:p>
            <a:pPr lvl="1"/>
            <a:r>
              <a:rPr lang="en-US" sz="3000" b="1" u="sng" dirty="0" smtClean="0">
                <a:solidFill>
                  <a:srgbClr val="7030A0"/>
                </a:solidFill>
              </a:rPr>
              <a:t>Anchors the plant</a:t>
            </a:r>
            <a:r>
              <a:rPr lang="en-US" sz="3000" b="1" dirty="0" smtClean="0">
                <a:solidFill>
                  <a:schemeClr val="accent6"/>
                </a:solidFill>
              </a:rPr>
              <a:t>, supports the above-ground part of the plant</a:t>
            </a:r>
          </a:p>
          <a:p>
            <a:pPr lvl="1"/>
            <a:r>
              <a:rPr lang="en-US" sz="3000" b="1" u="sng" dirty="0" smtClean="0">
                <a:solidFill>
                  <a:srgbClr val="7030A0"/>
                </a:solidFill>
              </a:rPr>
              <a:t>Stores food</a:t>
            </a:r>
          </a:p>
          <a:p>
            <a:pPr marL="365760" lvl="1" indent="0" algn="ctr">
              <a:buNone/>
            </a:pPr>
            <a:r>
              <a:rPr lang="en-US" sz="2400" b="1" u="sng" dirty="0" smtClean="0">
                <a:solidFill>
                  <a:srgbClr val="00B050"/>
                </a:solidFill>
              </a:rPr>
              <a:t>Answer the following on your paper:</a:t>
            </a:r>
          </a:p>
          <a:p>
            <a:pPr marL="880110" lvl="1" indent="-514350" algn="ctr">
              <a:buAutoNum type="arabicPeriod"/>
            </a:pPr>
            <a:r>
              <a:rPr lang="en-US" sz="3000" b="1" dirty="0" smtClean="0">
                <a:solidFill>
                  <a:schemeClr val="accent6"/>
                </a:solidFill>
              </a:rPr>
              <a:t>Photosynthesis requires the input of water and nutrients.          </a:t>
            </a:r>
            <a:r>
              <a:rPr lang="en-US" sz="3000" b="1" i="1" dirty="0" smtClean="0">
                <a:solidFill>
                  <a:schemeClr val="accent6"/>
                </a:solidFill>
              </a:rPr>
              <a:t>How might these root functions help the process of photosynthesis?</a:t>
            </a:r>
          </a:p>
        </p:txBody>
      </p:sp>
      <p:sp>
        <p:nvSpPr>
          <p:cNvPr id="5" name="Rectangle 4"/>
          <p:cNvSpPr/>
          <p:nvPr/>
        </p:nvSpPr>
        <p:spPr>
          <a:xfrm>
            <a:off x="1097279" y="6516804"/>
            <a:ext cx="10241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E3DED1"/>
                </a:solidFill>
              </a:rPr>
              <a:t>SC.912.L.14.7   Relate the structure of each of the major plant organs and tissues to physiological processes. </a:t>
            </a:r>
          </a:p>
        </p:txBody>
      </p:sp>
    </p:spTree>
    <p:extLst>
      <p:ext uri="{BB962C8B-B14F-4D97-AF65-F5344CB8AC3E}">
        <p14:creationId xmlns:p14="http://schemas.microsoft.com/office/powerpoint/2010/main" val="408298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ealth Fitness 16x9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0EB3BA0-388C-4E58-A08B-951C7A9EBD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0</TotalTime>
  <Words>1708</Words>
  <Application>Microsoft Office PowerPoint</Application>
  <PresentationFormat>Widescreen</PresentationFormat>
  <Paragraphs>229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6" baseType="lpstr">
      <vt:lpstr>Arial</vt:lpstr>
      <vt:lpstr>Calibri</vt:lpstr>
      <vt:lpstr>Calibri Light</vt:lpstr>
      <vt:lpstr>Health Fitness 16x9</vt:lpstr>
      <vt:lpstr>Unit 4: Plant Structure</vt:lpstr>
      <vt:lpstr>Standard</vt:lpstr>
      <vt:lpstr>Guiding Question</vt:lpstr>
      <vt:lpstr>Clarifications</vt:lpstr>
      <vt:lpstr>ENGage – </vt:lpstr>
      <vt:lpstr>ENGage – </vt:lpstr>
      <vt:lpstr>Explain – Plant classification</vt:lpstr>
      <vt:lpstr>Explain – Plant organs</vt:lpstr>
      <vt:lpstr>Explain – Plant organs</vt:lpstr>
      <vt:lpstr>PowerPoint Presentation</vt:lpstr>
      <vt:lpstr>Explain – Plant organs</vt:lpstr>
      <vt:lpstr>PowerPoint Presentation</vt:lpstr>
      <vt:lpstr>Explain – Plant organs</vt:lpstr>
      <vt:lpstr>PowerPoint Presentation</vt:lpstr>
      <vt:lpstr>PowerPoint Presentation</vt:lpstr>
      <vt:lpstr>Explain – Plant organs</vt:lpstr>
      <vt:lpstr>PowerPoint Presentation</vt:lpstr>
      <vt:lpstr>Pollination and Fertilization in a Flower</vt:lpstr>
      <vt:lpstr>Explain – Plant organs</vt:lpstr>
      <vt:lpstr>PowerPoint Presentation</vt:lpstr>
      <vt:lpstr>Explain – Plant organs</vt:lpstr>
      <vt:lpstr>A Complete Flower Has Both  Male and Female Parts</vt:lpstr>
      <vt:lpstr>Explain – Plant organs</vt:lpstr>
      <vt:lpstr>Explain – Plant organs</vt:lpstr>
      <vt:lpstr>Explain – Plant Tissues</vt:lpstr>
      <vt:lpstr>PowerPoint Presentation</vt:lpstr>
      <vt:lpstr>Explain – Plant Structures</vt:lpstr>
      <vt:lpstr>Explain – physiological processes</vt:lpstr>
      <vt:lpstr>Explain – physiological processes</vt:lpstr>
      <vt:lpstr>Explain – physiological processes</vt:lpstr>
      <vt:lpstr>Explain – physiological processes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2015-12-06T19:45:49Z</dcterms:created>
  <dcterms:modified xsi:type="dcterms:W3CDTF">2015-12-07T13:52:01Z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TC029223919991</vt:lpwstr>
  </property>
</Properties>
</file>