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2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954838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642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3763" cy="467072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7" y="2"/>
            <a:ext cx="3013763" cy="467072"/>
          </a:xfrm>
          <a:prstGeom prst="rect">
            <a:avLst/>
          </a:prstGeom>
        </p:spPr>
        <p:txBody>
          <a:bodyPr vert="horz" lIns="92915" tIns="46457" rIns="92915" bIns="46457" rtlCol="0"/>
          <a:lstStyle>
            <a:lvl1pPr algn="r">
              <a:defRPr sz="1200"/>
            </a:lvl1pPr>
          </a:lstStyle>
          <a:p>
            <a:fld id="{905C1653-C79F-4744-8909-70D1AD30BA24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7" y="8842030"/>
            <a:ext cx="3013763" cy="467071"/>
          </a:xfrm>
          <a:prstGeom prst="rect">
            <a:avLst/>
          </a:prstGeom>
        </p:spPr>
        <p:txBody>
          <a:bodyPr vert="horz" lIns="92915" tIns="46457" rIns="92915" bIns="46457" rtlCol="0" anchor="b"/>
          <a:lstStyle>
            <a:lvl1pPr algn="r">
              <a:defRPr sz="1200"/>
            </a:lvl1pPr>
          </a:lstStyle>
          <a:p>
            <a:fld id="{C9910CFA-238F-434F-8D1B-C0CC472E6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297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fQLtsynI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zNrvBEEvHI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ps.prenhall.com/wps/media/objects/487/498728/CDA9_1/CDA9_1c/CDA9_1c.htm" TargetMode="External"/><Relationship Id="rId2" Type="http://schemas.openxmlformats.org/officeDocument/2006/relationships/hyperlink" Target="http://wps.prenhall.com/wps/media/objects/487/498728/CDA9_1/CDA9_1b/CDA9_1b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Meiosis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m</a:t>
            </a:r>
            <a:r>
              <a:rPr lang="en-US" cap="none" dirty="0" err="1" smtClean="0"/>
              <a:t>c</a:t>
            </a:r>
            <a:r>
              <a:rPr lang="en-US" dirty="0" err="1" smtClean="0"/>
              <a:t>Cabe</a:t>
            </a:r>
            <a:endParaRPr lang="en-US" dirty="0"/>
          </a:p>
        </p:txBody>
      </p:sp>
      <p:pic>
        <p:nvPicPr>
          <p:cNvPr id="1030" name="Picture 6" descr="https://dr282zn36sxxg.cloudfront.net/datastreams/f-d%3A106c7769d98e4a15c4446db7486bff7d2f8639077f39e2bff459c0b0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941" y="1241570"/>
            <a:ext cx="7700982" cy="426634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4324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sexual reproduction? 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442318" y="1950097"/>
            <a:ext cx="5422390" cy="3633047"/>
          </a:xfrm>
        </p:spPr>
        <p:txBody>
          <a:bodyPr anchor="t">
            <a:normAutofit/>
          </a:bodyPr>
          <a:lstStyle/>
          <a:p>
            <a:r>
              <a:rPr lang="en-US" sz="3200" u="sng" dirty="0" smtClean="0">
                <a:solidFill>
                  <a:srgbClr val="FF33CC"/>
                </a:solidFill>
              </a:rPr>
              <a:t>Oogenesis</a:t>
            </a:r>
            <a:r>
              <a:rPr lang="en-US" sz="3200" dirty="0" smtClean="0">
                <a:solidFill>
                  <a:srgbClr val="FF33CC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= egg formation </a:t>
            </a:r>
            <a:r>
              <a:rPr lang="en-US" sz="3200" u="sng" dirty="0" smtClean="0">
                <a:solidFill>
                  <a:srgbClr val="FF33CC"/>
                </a:solidFill>
              </a:rPr>
              <a:t>begins before birth</a:t>
            </a:r>
            <a:r>
              <a:rPr lang="en-US" sz="3200" dirty="0" smtClean="0">
                <a:solidFill>
                  <a:schemeClr val="tx1"/>
                </a:solidFill>
              </a:rPr>
              <a:t>, is completed after puberty; </a:t>
            </a:r>
            <a:r>
              <a:rPr lang="en-US" sz="3200" u="sng" dirty="0" smtClean="0">
                <a:solidFill>
                  <a:srgbClr val="FF33CC"/>
                </a:solidFill>
              </a:rPr>
              <a:t>one egg and 3 polar bodies formed</a:t>
            </a:r>
            <a:r>
              <a:rPr lang="en-US" sz="3200" dirty="0" smtClean="0">
                <a:solidFill>
                  <a:srgbClr val="FF33CC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from each germ cell</a:t>
            </a:r>
            <a:endParaRPr lang="en-US" sz="3200" u="sng" dirty="0" smtClean="0">
              <a:solidFill>
                <a:srgbClr val="FF33CC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950097"/>
            <a:ext cx="5422390" cy="3633047"/>
          </a:xfrm>
        </p:spPr>
        <p:txBody>
          <a:bodyPr anchor="t">
            <a:normAutofit/>
          </a:bodyPr>
          <a:lstStyle/>
          <a:p>
            <a:r>
              <a:rPr lang="en-US" sz="3200" u="sng" dirty="0" smtClean="0">
                <a:solidFill>
                  <a:srgbClr val="FF33CC"/>
                </a:solidFill>
              </a:rPr>
              <a:t>Spermatogenesis</a:t>
            </a:r>
            <a:r>
              <a:rPr lang="en-US" sz="3200" dirty="0" smtClean="0">
                <a:solidFill>
                  <a:schemeClr val="tx1"/>
                </a:solidFill>
              </a:rPr>
              <a:t> = formation of sperm </a:t>
            </a:r>
            <a:r>
              <a:rPr lang="en-US" sz="3200" u="sng" dirty="0" smtClean="0">
                <a:solidFill>
                  <a:srgbClr val="FF33CC"/>
                </a:solidFill>
              </a:rPr>
              <a:t>begins at puberty; 4 sperm formed from each germ cell</a:t>
            </a:r>
          </a:p>
          <a:p>
            <a:endParaRPr lang="en-US" sz="3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"/>
          <p:cNvGrpSpPr>
            <a:grpSpLocks/>
          </p:cNvGrpSpPr>
          <p:nvPr/>
        </p:nvGrpSpPr>
        <p:grpSpPr bwMode="auto">
          <a:xfrm>
            <a:off x="1877074" y="2000922"/>
            <a:ext cx="8743882" cy="4703162"/>
            <a:chOff x="467364" y="2770702"/>
            <a:chExt cx="7903524" cy="4025386"/>
          </a:xfrm>
        </p:grpSpPr>
        <p:pic>
          <p:nvPicPr>
            <p:cNvPr id="21" name="Picture 5" descr="FG10_0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14" t="3703" b="7790"/>
            <a:stretch>
              <a:fillRect/>
            </a:stretch>
          </p:blipFill>
          <p:spPr bwMode="auto">
            <a:xfrm>
              <a:off x="5943600" y="2770702"/>
              <a:ext cx="2427288" cy="4025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" name="Group 8"/>
            <p:cNvGrpSpPr>
              <a:grpSpLocks/>
            </p:cNvGrpSpPr>
            <p:nvPr/>
          </p:nvGrpSpPr>
          <p:grpSpPr bwMode="auto">
            <a:xfrm>
              <a:off x="467364" y="3059236"/>
              <a:ext cx="2733036" cy="3722564"/>
              <a:chOff x="3194" y="13"/>
              <a:chExt cx="2566" cy="4307"/>
            </a:xfrm>
          </p:grpSpPr>
          <p:pic>
            <p:nvPicPr>
              <p:cNvPr id="27" name="Picture 6" descr="FG10_0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176" t="3548" r="45686" b="6274"/>
              <a:stretch>
                <a:fillRect/>
              </a:stretch>
            </p:blipFill>
            <p:spPr bwMode="auto">
              <a:xfrm>
                <a:off x="3194" y="13"/>
                <a:ext cx="2566" cy="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3708" y="3655"/>
                <a:ext cx="347" cy="1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3" name="Rectangle 7"/>
            <p:cNvSpPr>
              <a:spLocks noChangeArrowheads="1"/>
            </p:cNvSpPr>
            <p:nvPr/>
          </p:nvSpPr>
          <p:spPr bwMode="auto">
            <a:xfrm>
              <a:off x="2743200" y="5715000"/>
              <a:ext cx="533400" cy="140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>
              <a:off x="2743200" y="4940079"/>
              <a:ext cx="533400" cy="140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auto">
            <a:xfrm>
              <a:off x="5676900" y="4844459"/>
              <a:ext cx="533400" cy="140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5715000" y="5712679"/>
              <a:ext cx="533400" cy="140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sexual reproduction?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1863615"/>
            <a:ext cx="5087075" cy="536005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Spermatogenesis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1863612"/>
            <a:ext cx="5087073" cy="553373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Oogenesis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986858"/>
            <a:ext cx="11029614" cy="4521518"/>
          </a:xfrm>
        </p:spPr>
        <p:txBody>
          <a:bodyPr anchor="t">
            <a:normAutofit/>
          </a:bodyPr>
          <a:lstStyle/>
          <a:p>
            <a:pPr marL="342900" indent="-342900">
              <a:buFontTx/>
              <a:buChar char="•"/>
              <a:defRPr/>
            </a:pPr>
            <a:r>
              <a:rPr lang="en-US" sz="3200" kern="0" dirty="0"/>
              <a:t>Meiosis involves </a:t>
            </a:r>
            <a:r>
              <a:rPr lang="en-US" sz="3200" kern="0" dirty="0" smtClean="0">
                <a:solidFill>
                  <a:schemeClr val="tx1"/>
                </a:solidFill>
              </a:rPr>
              <a:t>2 distinct </a:t>
            </a:r>
            <a:r>
              <a:rPr lang="en-US" sz="3200" kern="0" dirty="0">
                <a:solidFill>
                  <a:schemeClr val="tx1"/>
                </a:solidFill>
              </a:rPr>
              <a:t>divisions, called Meiosis I and Meiosis </a:t>
            </a:r>
            <a:r>
              <a:rPr lang="en-US" sz="3200" kern="0" dirty="0" smtClean="0">
                <a:solidFill>
                  <a:schemeClr val="tx1"/>
                </a:solidFill>
              </a:rPr>
              <a:t>II</a:t>
            </a:r>
            <a:endParaRPr lang="en-US" sz="3200" kern="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•"/>
              <a:defRPr/>
            </a:pPr>
            <a:r>
              <a:rPr lang="en-US" sz="3200" kern="0" dirty="0"/>
              <a:t>By the end of Meiosis II, the </a:t>
            </a:r>
            <a:r>
              <a:rPr lang="en-US" sz="3200" u="sng" kern="0" dirty="0">
                <a:solidFill>
                  <a:srgbClr val="FF33CC"/>
                </a:solidFill>
                <a:latin typeface="Arial Black" panose="020B0A04020102020204" pitchFamily="34" charset="0"/>
              </a:rPr>
              <a:t>1</a:t>
            </a:r>
            <a:r>
              <a:rPr lang="en-US" sz="3200" u="sng" kern="0" dirty="0">
                <a:solidFill>
                  <a:srgbClr val="FF33CC"/>
                </a:solidFill>
              </a:rPr>
              <a:t> diploid cell</a:t>
            </a:r>
            <a:r>
              <a:rPr lang="en-US" sz="3200" kern="0" dirty="0">
                <a:solidFill>
                  <a:srgbClr val="FF33CC"/>
                </a:solidFill>
              </a:rPr>
              <a:t> </a:t>
            </a:r>
            <a:r>
              <a:rPr lang="en-US" sz="3200" kern="0" dirty="0"/>
              <a:t>that entered meiosis </a:t>
            </a:r>
            <a:r>
              <a:rPr lang="en-US" sz="3200" u="sng" kern="0" dirty="0">
                <a:solidFill>
                  <a:srgbClr val="FF33CC"/>
                </a:solidFill>
              </a:rPr>
              <a:t>has become 4 haploid cells</a:t>
            </a:r>
            <a:endParaRPr lang="en-US" sz="3200" u="sng" kern="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92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b406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b="44524"/>
          <a:stretch>
            <a:fillRect/>
          </a:stretch>
        </p:blipFill>
        <p:spPr bwMode="auto">
          <a:xfrm>
            <a:off x="994186" y="2695466"/>
            <a:ext cx="5192498" cy="165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bio_ch11_619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73" y="2019085"/>
            <a:ext cx="4734220" cy="311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1680" y="2298549"/>
            <a:ext cx="10887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Interphase</a:t>
            </a:r>
          </a:p>
        </p:txBody>
      </p:sp>
      <p:sp>
        <p:nvSpPr>
          <p:cNvPr id="7" name="Right Brace 6"/>
          <p:cNvSpPr/>
          <p:nvPr/>
        </p:nvSpPr>
        <p:spPr>
          <a:xfrm rot="5400000">
            <a:off x="3313564" y="3013578"/>
            <a:ext cx="553741" cy="3721290"/>
          </a:xfrm>
          <a:prstGeom prst="rightBrace">
            <a:avLst>
              <a:gd name="adj1" fmla="val 9291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8667622" y="3320939"/>
            <a:ext cx="492214" cy="4734220"/>
          </a:xfrm>
          <a:prstGeom prst="rightBrace">
            <a:avLst>
              <a:gd name="adj1" fmla="val 9291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1690440" y="2758176"/>
            <a:ext cx="1149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Prophase 1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502508" y="3951819"/>
            <a:ext cx="1257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Metaphase 1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3394415" y="2758176"/>
            <a:ext cx="1188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Anaphase 1</a:t>
            </a:r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4246615" y="4012427"/>
            <a:ext cx="13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Telophase 1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Cytokinesis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939006" y="5188675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7030A0"/>
                </a:solidFill>
              </a:rPr>
              <a:t>Meiosis 1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5946475" y="3371006"/>
            <a:ext cx="11496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Prophase 2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7230643" y="3371006"/>
            <a:ext cx="1257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Metaphase 2</a:t>
            </a: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8487718" y="3376572"/>
            <a:ext cx="11881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Anaphase 2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9806694" y="5065565"/>
            <a:ext cx="1383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Telophase 2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u="sng" dirty="0">
                <a:solidFill>
                  <a:srgbClr val="7030A0"/>
                </a:solidFill>
              </a:rPr>
              <a:t>Cytokinesis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8245116" y="5910423"/>
            <a:ext cx="13372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u="sng" dirty="0">
                <a:solidFill>
                  <a:srgbClr val="7030A0"/>
                </a:solidFill>
              </a:rPr>
              <a:t>Meiosis 2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1215932" y="2669427"/>
            <a:ext cx="94409" cy="227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729789" y="730715"/>
            <a:ext cx="9846175" cy="807020"/>
          </a:xfrm>
        </p:spPr>
        <p:txBody>
          <a:bodyPr>
            <a:noAutofit/>
          </a:bodyPr>
          <a:lstStyle/>
          <a:p>
            <a:r>
              <a:rPr lang="en-US" sz="3600" dirty="0" smtClean="0"/>
              <a:t> and Sketch – A</a:t>
            </a:r>
            <a:r>
              <a:rPr lang="en-US" sz="3600" cap="none" dirty="0" smtClean="0"/>
              <a:t>dd the titles to your picture</a:t>
            </a:r>
            <a:endParaRPr lang="en-US" sz="3600" cap="none" dirty="0"/>
          </a:p>
        </p:txBody>
      </p:sp>
      <p:pic>
        <p:nvPicPr>
          <p:cNvPr id="6146" name="Picture 2" descr="http://thumbs.dreamstime.com/z/big-red-stop-hand-488264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t="7541" r="11421" b="7427"/>
          <a:stretch/>
        </p:blipFill>
        <p:spPr bwMode="auto">
          <a:xfrm>
            <a:off x="135176" y="87044"/>
            <a:ext cx="1718019" cy="212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74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769746"/>
            <a:ext cx="11029614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chemeClr val="accent6"/>
                </a:solidFill>
              </a:rPr>
              <a:t>MEIOSIS 1</a:t>
            </a:r>
          </a:p>
          <a:p>
            <a:r>
              <a:rPr lang="en-US" altLang="en-US" sz="3200" dirty="0" smtClean="0">
                <a:solidFill>
                  <a:schemeClr val="accent6"/>
                </a:solidFill>
              </a:rPr>
              <a:t>(</a:t>
            </a:r>
            <a:r>
              <a:rPr lang="en-US" altLang="en-US" sz="3200" dirty="0">
                <a:solidFill>
                  <a:schemeClr val="accent6"/>
                </a:solidFill>
              </a:rPr>
              <a:t>You do not need to draw these, Just showing you the stages)</a:t>
            </a:r>
          </a:p>
        </p:txBody>
      </p:sp>
      <p:pic>
        <p:nvPicPr>
          <p:cNvPr id="5" name="Picture 3" descr="sb4066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0" r="16667" b="34074"/>
          <a:stretch>
            <a:fillRect/>
          </a:stretch>
        </p:blipFill>
        <p:spPr bwMode="auto">
          <a:xfrm>
            <a:off x="1921584" y="3321603"/>
            <a:ext cx="8348832" cy="319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6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769746"/>
            <a:ext cx="7799013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Prophase1</a:t>
            </a:r>
          </a:p>
          <a:p>
            <a:r>
              <a:rPr lang="en-US" altLang="en-US" sz="3200" dirty="0"/>
              <a:t>Corresponding homologous chromosomes from each parent pair up to form  </a:t>
            </a:r>
            <a:r>
              <a:rPr lang="en-US" altLang="en-US" sz="3200" u="sng" dirty="0">
                <a:solidFill>
                  <a:srgbClr val="7030A0"/>
                </a:solidFill>
              </a:rPr>
              <a:t>homologous pairs</a:t>
            </a:r>
          </a:p>
          <a:p>
            <a:r>
              <a:rPr lang="en-US" altLang="en-US" sz="3200" dirty="0" smtClean="0"/>
              <a:t>When</a:t>
            </a:r>
            <a:r>
              <a:rPr lang="en-US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/>
              <a:t>homologous chromosome overlap </a:t>
            </a:r>
            <a:r>
              <a:rPr lang="en-US" altLang="en-US" sz="3200" dirty="0" smtClean="0"/>
              <a:t>it’s </a:t>
            </a:r>
            <a:r>
              <a:rPr lang="en-US" altLang="en-US" sz="3200" dirty="0"/>
              <a:t>called </a:t>
            </a:r>
            <a:r>
              <a:rPr lang="en-US" altLang="en-US" sz="3200" u="sng" dirty="0">
                <a:solidFill>
                  <a:srgbClr val="7030A0"/>
                </a:solidFill>
              </a:rPr>
              <a:t>crossing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over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175812" y="1769746"/>
            <a:ext cx="3763608" cy="5088254"/>
            <a:chOff x="8129420" y="1685925"/>
            <a:chExt cx="3810000" cy="5172075"/>
          </a:xfrm>
        </p:grpSpPr>
        <p:pic>
          <p:nvPicPr>
            <p:cNvPr id="6" name="Picture 3" descr="sb4066f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2" t="21487" r="68369" b="50018"/>
            <a:stretch>
              <a:fillRect/>
            </a:stretch>
          </p:blipFill>
          <p:spPr bwMode="auto">
            <a:xfrm>
              <a:off x="8737433" y="2189163"/>
              <a:ext cx="2873375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9283533" y="6057900"/>
              <a:ext cx="2655887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Homologous Pairs</a:t>
              </a:r>
              <a:br>
                <a:rPr lang="en-US" altLang="en-US" sz="1800"/>
              </a:br>
              <a:r>
                <a:rPr lang="en-US" altLang="en-US" sz="1400"/>
                <a:t>(Humans have 23 pairs making 46 total chromosomes)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0611411" y="4634046"/>
              <a:ext cx="261209" cy="142373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8737433" y="1685925"/>
              <a:ext cx="1222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9348620" y="2055766"/>
              <a:ext cx="1295400" cy="667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8967620" y="2055766"/>
              <a:ext cx="381000" cy="15055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3"/>
            <p:cNvSpPr txBox="1">
              <a:spLocks noChangeArrowheads="1"/>
            </p:cNvSpPr>
            <p:nvPr/>
          </p:nvSpPr>
          <p:spPr bwMode="auto">
            <a:xfrm>
              <a:off x="8129420" y="5160963"/>
              <a:ext cx="9540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Spindle</a:t>
              </a:r>
              <a:br>
                <a:rPr lang="en-US" altLang="en-US" sz="1800"/>
              </a:br>
              <a:r>
                <a:rPr lang="en-US" altLang="en-US" sz="1800"/>
                <a:t>fibers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8606474" y="3713678"/>
              <a:ext cx="1353852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9996321" y="5009078"/>
              <a:ext cx="615090" cy="10487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26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651412"/>
            <a:ext cx="11029614" cy="260861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4400" dirty="0" smtClean="0">
                <a:solidFill>
                  <a:srgbClr val="0070C0"/>
                </a:solidFill>
              </a:rPr>
              <a:t>Prophase1</a:t>
            </a:r>
            <a:endParaRPr lang="en-US" altLang="en-US" sz="4800" dirty="0" smtClean="0">
              <a:solidFill>
                <a:srgbClr val="0070C0"/>
              </a:solidFill>
            </a:endParaRPr>
          </a:p>
          <a:p>
            <a:r>
              <a:rPr lang="en-US" altLang="en-US" sz="3200" dirty="0"/>
              <a:t>Crossing over happens when </a:t>
            </a:r>
            <a:r>
              <a:rPr lang="en-US" altLang="en-US" sz="3200" u="sng" dirty="0">
                <a:solidFill>
                  <a:srgbClr val="7030A0"/>
                </a:solidFill>
              </a:rPr>
              <a:t>parts of the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homologous </a:t>
            </a:r>
            <a:r>
              <a:rPr lang="en-US" altLang="en-US" sz="3200" u="sng" dirty="0">
                <a:solidFill>
                  <a:srgbClr val="7030A0"/>
                </a:solidFill>
              </a:rPr>
              <a:t>chromosomes switch places </a:t>
            </a:r>
            <a:r>
              <a:rPr lang="en-US" altLang="en-US" sz="3200" dirty="0"/>
              <a:t>after overlapping</a:t>
            </a:r>
          </a:p>
        </p:txBody>
      </p:sp>
      <p:pic>
        <p:nvPicPr>
          <p:cNvPr id="15" name="Picture 4" descr="FG10_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8" r="2255" b="5605"/>
          <a:stretch>
            <a:fillRect/>
          </a:stretch>
        </p:blipFill>
        <p:spPr bwMode="auto">
          <a:xfrm>
            <a:off x="2562905" y="3560780"/>
            <a:ext cx="7187109" cy="329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0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How can siblings look alike but not exactly the same if they come from the same parents?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afQLtsynI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5294" y="1715956"/>
            <a:ext cx="9141412" cy="5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2"/>
                </a:solidFill>
              </a:rPr>
              <a:t>How can siblings look alike but not exactly the same if they come from the same parents?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3" name="vzNrvBEEvH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5294" y="1715956"/>
            <a:ext cx="9141412" cy="51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images.fandango.com/r98.7/ImageRenderer/1040/650/redesign/static/img/noxsquare.jpg/p303608/images/masterrepository/performer%20images/p303608/emilydeschanel-gloryroa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318" y="3252834"/>
            <a:ext cx="2449842" cy="360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6561884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Prophase1</a:t>
            </a:r>
          </a:p>
          <a:p>
            <a:r>
              <a:rPr lang="en-US" altLang="en-US" sz="2800" u="sng" dirty="0">
                <a:solidFill>
                  <a:srgbClr val="7030A0"/>
                </a:solidFill>
              </a:rPr>
              <a:t>The importance of crossing over </a:t>
            </a:r>
            <a:r>
              <a:rPr lang="en-US" altLang="en-US" sz="2800" u="sng" dirty="0" smtClean="0">
                <a:solidFill>
                  <a:srgbClr val="7030A0"/>
                </a:solidFill>
              </a:rPr>
              <a:t>is that it increases genetic diversity </a:t>
            </a:r>
            <a:r>
              <a:rPr lang="en-US" altLang="en-US" sz="2800" dirty="0" smtClean="0"/>
              <a:t>(Think WAYYY back to biodiversity in ecology)</a:t>
            </a:r>
          </a:p>
          <a:p>
            <a:r>
              <a:rPr lang="en-US" altLang="en-US" sz="2800" u="sng" dirty="0" smtClean="0">
                <a:solidFill>
                  <a:srgbClr val="7030A0"/>
                </a:solidFill>
              </a:rPr>
              <a:t>The </a:t>
            </a:r>
            <a:r>
              <a:rPr lang="en-US" altLang="en-US" sz="2800" u="sng" dirty="0">
                <a:solidFill>
                  <a:srgbClr val="7030A0"/>
                </a:solidFill>
              </a:rPr>
              <a:t>gene combinations that a person gets </a:t>
            </a:r>
            <a:r>
              <a:rPr lang="en-US" altLang="en-US" sz="2800" dirty="0"/>
              <a:t>from his or her parents </a:t>
            </a:r>
            <a:r>
              <a:rPr lang="en-US" altLang="en-US" sz="2800" u="sng" dirty="0">
                <a:solidFill>
                  <a:srgbClr val="7030A0"/>
                </a:solidFill>
              </a:rPr>
              <a:t>will be different</a:t>
            </a:r>
            <a:r>
              <a:rPr lang="en-US" altLang="en-US" sz="2800" dirty="0"/>
              <a:t>, to varying degrees, </a:t>
            </a:r>
            <a:r>
              <a:rPr lang="en-US" altLang="en-US" sz="2800" u="sng" dirty="0">
                <a:solidFill>
                  <a:srgbClr val="7030A0"/>
                </a:solidFill>
              </a:rPr>
              <a:t>than the combination a sibling may </a:t>
            </a:r>
            <a:r>
              <a:rPr lang="en-US" altLang="en-US" sz="2800" u="sng" dirty="0" smtClean="0">
                <a:solidFill>
                  <a:srgbClr val="7030A0"/>
                </a:solidFill>
              </a:rPr>
              <a:t>get</a:t>
            </a:r>
            <a:endParaRPr lang="en-US" altLang="en-US" sz="2800" u="sng" dirty="0">
              <a:solidFill>
                <a:srgbClr val="7030A0"/>
              </a:solidFill>
            </a:endParaRPr>
          </a:p>
        </p:txBody>
      </p:sp>
      <p:pic>
        <p:nvPicPr>
          <p:cNvPr id="15" name="Picture 9" descr="http://cbssports.com/images/blogs/Peyton_Manning_Denver_Broncos_Jersey_Photos_Video_Directv_Commercial_Eli_Manning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r="10806"/>
          <a:stretch/>
        </p:blipFill>
        <p:spPr bwMode="auto">
          <a:xfrm>
            <a:off x="9299867" y="1378745"/>
            <a:ext cx="2892133" cy="2062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img2.timeinc.net/people/i/2013/gallery/sibling-feuds/jonas-6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09" y="1769746"/>
            <a:ext cx="2603199" cy="19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hellomagazine.com/imagenes/fashion/201109146117/new-york-fashion-week-beyonce-solange/0-24-331/beyonce2--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09" y="3661846"/>
            <a:ext cx="2622326" cy="319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Do Now												12/1-2/15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3" y="1986858"/>
            <a:ext cx="11029615" cy="4521518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Turn in any missing assignments</a:t>
            </a:r>
          </a:p>
          <a:p>
            <a:r>
              <a:rPr lang="en-US" sz="2800" dirty="0" smtClean="0"/>
              <a:t>Rearrange ALL desks (even the empty ones) into 4 straight rows of 7 desks each</a:t>
            </a:r>
          </a:p>
          <a:p>
            <a:r>
              <a:rPr lang="en-US" sz="2800" dirty="0" smtClean="0"/>
              <a:t>Copy the Must Do on your own notebook paper</a:t>
            </a:r>
          </a:p>
          <a:p>
            <a:pPr lvl="1"/>
            <a:r>
              <a:rPr lang="en-US" sz="2600" dirty="0" smtClean="0"/>
              <a:t>Put that paper in your folder</a:t>
            </a:r>
          </a:p>
          <a:p>
            <a:r>
              <a:rPr lang="en-US" sz="2800" dirty="0" smtClean="0"/>
              <a:t>Put all materials under your desk and out of sight</a:t>
            </a:r>
          </a:p>
          <a:p>
            <a:r>
              <a:rPr lang="en-US" sz="2800" dirty="0" smtClean="0"/>
              <a:t>Have out </a:t>
            </a:r>
            <a:r>
              <a:rPr lang="en-US" sz="2800" b="1" i="1" u="sng" dirty="0" smtClean="0"/>
              <a:t>ONLY </a:t>
            </a:r>
            <a:r>
              <a:rPr lang="en-US" sz="2800" dirty="0" smtClean="0"/>
              <a:t>a pencil</a:t>
            </a:r>
          </a:p>
          <a:p>
            <a:pPr lvl="1"/>
            <a:r>
              <a:rPr lang="en-US" sz="2400" b="1" i="1" u="sng" dirty="0" smtClean="0"/>
              <a:t>NO</a:t>
            </a:r>
            <a:r>
              <a:rPr lang="en-US" sz="2400" dirty="0" smtClean="0"/>
              <a:t> notes, papers (even blank ones), or anything else at all!</a:t>
            </a:r>
          </a:p>
        </p:txBody>
      </p:sp>
    </p:spTree>
    <p:extLst>
      <p:ext uri="{BB962C8B-B14F-4D97-AF65-F5344CB8AC3E}">
        <p14:creationId xmlns:p14="http://schemas.microsoft.com/office/powerpoint/2010/main" val="228347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Metaphase I</a:t>
            </a:r>
          </a:p>
          <a:p>
            <a:r>
              <a:rPr lang="en-US" altLang="en-US" sz="3200" u="sng" dirty="0" smtClean="0">
                <a:solidFill>
                  <a:srgbClr val="7030A0"/>
                </a:solidFill>
              </a:rPr>
              <a:t>Meta</a:t>
            </a:r>
            <a:r>
              <a:rPr lang="en-US" altLang="en-US" sz="3200" dirty="0" smtClean="0">
                <a:solidFill>
                  <a:schemeClr val="tx1"/>
                </a:solidFill>
              </a:rPr>
              <a:t> =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middle</a:t>
            </a:r>
          </a:p>
          <a:p>
            <a:r>
              <a:rPr lang="en-US" altLang="en-US" sz="3200" dirty="0" smtClean="0"/>
              <a:t>The </a:t>
            </a:r>
            <a:r>
              <a:rPr lang="en-US" altLang="en-US" sz="3200" u="sng" dirty="0">
                <a:solidFill>
                  <a:srgbClr val="7030A0"/>
                </a:solidFill>
              </a:rPr>
              <a:t>centrioles send out spindle fibers </a:t>
            </a:r>
            <a:endParaRPr lang="en-US" altLang="en-US" sz="3200" u="sng" dirty="0" smtClean="0">
              <a:solidFill>
                <a:srgbClr val="7030A0"/>
              </a:solidFill>
            </a:endParaRPr>
          </a:p>
          <a:p>
            <a:r>
              <a:rPr lang="en-US" altLang="en-US" sz="3200" u="sng" dirty="0">
                <a:solidFill>
                  <a:srgbClr val="7030A0"/>
                </a:solidFill>
              </a:rPr>
              <a:t>H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omologous </a:t>
            </a:r>
            <a:r>
              <a:rPr lang="en-US" altLang="en-US" sz="3200" u="sng" dirty="0">
                <a:solidFill>
                  <a:srgbClr val="7030A0"/>
                </a:solidFill>
              </a:rPr>
              <a:t>pairs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line up in </a:t>
            </a:r>
            <a:r>
              <a:rPr lang="en-US" altLang="en-US" sz="3200" u="sng" dirty="0">
                <a:solidFill>
                  <a:srgbClr val="7030A0"/>
                </a:solidFill>
              </a:rPr>
              <a:t>the middle </a:t>
            </a:r>
            <a:r>
              <a:rPr lang="en-US" altLang="en-US" sz="3200" dirty="0"/>
              <a:t>of </a:t>
            </a:r>
            <a:r>
              <a:rPr lang="en-US" altLang="en-US" sz="3200" dirty="0" smtClean="0"/>
              <a:t>the cell </a:t>
            </a:r>
            <a:r>
              <a:rPr lang="en-US" altLang="en-US" sz="3200" dirty="0"/>
              <a:t>along the metaphase plate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51873" y="1769746"/>
            <a:ext cx="4140127" cy="5324175"/>
            <a:chOff x="7988133" y="2137746"/>
            <a:chExt cx="3951288" cy="4956175"/>
          </a:xfrm>
        </p:grpSpPr>
        <p:pic>
          <p:nvPicPr>
            <p:cNvPr id="15" name="Picture 3" descr="sb4066f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3" t="21092" r="51498" b="49101"/>
            <a:stretch>
              <a:fillRect/>
            </a:stretch>
          </p:blipFill>
          <p:spPr bwMode="auto">
            <a:xfrm>
              <a:off x="8673933" y="2585421"/>
              <a:ext cx="2936875" cy="399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9664533" y="6509721"/>
              <a:ext cx="2274888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Homologous Pairs</a:t>
              </a:r>
              <a:br>
                <a:rPr lang="en-US" altLang="en-US" sz="1800"/>
              </a:br>
              <a:endParaRPr lang="en-US" altLang="en-US" sz="14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0578933" y="4947622"/>
              <a:ext cx="223110" cy="15619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8596146" y="2137746"/>
              <a:ext cx="1222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207333" y="2507587"/>
              <a:ext cx="1295400" cy="667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7988133" y="5612784"/>
              <a:ext cx="9540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Spindle</a:t>
              </a:r>
              <a:br>
                <a:rPr lang="en-US" altLang="en-US" sz="1800"/>
              </a:br>
              <a:r>
                <a:rPr lang="en-US" altLang="en-US" sz="1800"/>
                <a:t>fibers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465187" y="4947622"/>
              <a:ext cx="1046946" cy="66567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9969333" y="4414221"/>
              <a:ext cx="832710" cy="20953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8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Anaphase I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The </a:t>
            </a:r>
            <a:r>
              <a:rPr lang="en-US" altLang="en-US" sz="3200" dirty="0" smtClean="0">
                <a:solidFill>
                  <a:schemeClr val="tx1"/>
                </a:solidFill>
              </a:rPr>
              <a:t>spindle </a:t>
            </a:r>
            <a:r>
              <a:rPr lang="en-US" altLang="en-US" sz="3200" dirty="0">
                <a:solidFill>
                  <a:schemeClr val="tx1"/>
                </a:solidFill>
              </a:rPr>
              <a:t>fibers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separate the homologous pairs</a:t>
            </a:r>
          </a:p>
          <a:p>
            <a:r>
              <a:rPr lang="en-US" altLang="en-US" sz="3200" dirty="0" smtClean="0">
                <a:solidFill>
                  <a:schemeClr val="tx1"/>
                </a:solidFill>
              </a:rPr>
              <a:t>Each </a:t>
            </a:r>
            <a:r>
              <a:rPr lang="en-US" altLang="en-US" sz="3200" dirty="0">
                <a:solidFill>
                  <a:schemeClr val="tx1"/>
                </a:solidFill>
              </a:rPr>
              <a:t>homologous chromosome is </a:t>
            </a:r>
            <a:r>
              <a:rPr lang="en-US" altLang="en-US" sz="3200" u="sng" dirty="0">
                <a:solidFill>
                  <a:srgbClr val="7030A0"/>
                </a:solidFill>
              </a:rPr>
              <a:t>pulled to the opposite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pole of </a:t>
            </a:r>
            <a:r>
              <a:rPr lang="en-US" altLang="en-US" sz="3200" u="sng" dirty="0">
                <a:solidFill>
                  <a:srgbClr val="7030A0"/>
                </a:solidFill>
              </a:rPr>
              <a:t>the cell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625277" y="1769746"/>
            <a:ext cx="4332288" cy="5233988"/>
            <a:chOff x="4724400" y="1685925"/>
            <a:chExt cx="4332288" cy="5233988"/>
          </a:xfrm>
        </p:grpSpPr>
        <p:pic>
          <p:nvPicPr>
            <p:cNvPr id="13" name="Picture 3" descr="sb4066f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9" t="19699" r="33978" b="47874"/>
            <a:stretch>
              <a:fillRect/>
            </a:stretch>
          </p:blipFill>
          <p:spPr bwMode="auto">
            <a:xfrm>
              <a:off x="5791200" y="1685925"/>
              <a:ext cx="3048000" cy="428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6781800" y="6057900"/>
              <a:ext cx="2274888" cy="862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Homologous Chromosomes</a:t>
              </a:r>
              <a:br>
                <a:rPr lang="en-US" altLang="en-US" sz="1800"/>
              </a:br>
              <a:endParaRPr lang="en-US" altLang="en-US" sz="140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7010400" y="3962400"/>
              <a:ext cx="908844" cy="20955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12"/>
            <p:cNvSpPr txBox="1">
              <a:spLocks noChangeArrowheads="1"/>
            </p:cNvSpPr>
            <p:nvPr/>
          </p:nvSpPr>
          <p:spPr bwMode="auto">
            <a:xfrm>
              <a:off x="5713413" y="1685925"/>
              <a:ext cx="1222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6324600" y="2055766"/>
              <a:ext cx="1594710" cy="3826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4724400" y="3638550"/>
              <a:ext cx="9540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Spindle</a:t>
              </a:r>
              <a:br>
                <a:rPr lang="en-US" altLang="en-US" sz="1800"/>
              </a:br>
              <a:r>
                <a:rPr lang="en-US" altLang="en-US" sz="1800"/>
                <a:t>fibers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5678507" y="3962400"/>
              <a:ext cx="874693" cy="304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7620000" y="4419600"/>
              <a:ext cx="299310" cy="16381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8205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Anaphase I</a:t>
            </a:r>
          </a:p>
          <a:p>
            <a:r>
              <a:rPr lang="en-US" altLang="en-US" sz="3200" u="sng" dirty="0">
                <a:solidFill>
                  <a:srgbClr val="7030A0"/>
                </a:solidFill>
              </a:rPr>
              <a:t>If the centrioles do not properly attach </a:t>
            </a:r>
            <a:r>
              <a:rPr lang="en-US" altLang="en-US" sz="3200" dirty="0">
                <a:solidFill>
                  <a:schemeClr val="tx1"/>
                </a:solidFill>
              </a:rPr>
              <a:t>the spindle fibers to the homologous chromosome before they start to pull, </a:t>
            </a:r>
            <a:r>
              <a:rPr lang="en-US" altLang="en-US" sz="3200" u="sng" dirty="0">
                <a:solidFill>
                  <a:srgbClr val="7030A0"/>
                </a:solidFill>
              </a:rPr>
              <a:t>then a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nondisjunction </a:t>
            </a:r>
            <a:r>
              <a:rPr lang="en-US" altLang="en-US" sz="3200" u="sng" dirty="0">
                <a:solidFill>
                  <a:srgbClr val="7030A0"/>
                </a:solidFill>
              </a:rPr>
              <a:t>will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occur</a:t>
            </a:r>
          </a:p>
          <a:p>
            <a:r>
              <a:rPr lang="en-US" altLang="en-US" sz="3200" u="sng" dirty="0" smtClean="0">
                <a:solidFill>
                  <a:srgbClr val="7030A0"/>
                </a:solidFill>
              </a:rPr>
              <a:t>Nondisjunction causes gametes to have the wrong number of chromosomes</a:t>
            </a:r>
            <a:endParaRPr lang="en-US" altLang="en-US" sz="3200" u="sng" dirty="0">
              <a:solidFill>
                <a:srgbClr val="7030A0"/>
              </a:solidFill>
            </a:endParaRPr>
          </a:p>
        </p:txBody>
      </p:sp>
      <p:pic>
        <p:nvPicPr>
          <p:cNvPr id="15" name="Picture 3" descr="FG12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95"/>
          <a:stretch>
            <a:fillRect/>
          </a:stretch>
        </p:blipFill>
        <p:spPr>
          <a:xfrm>
            <a:off x="8272183" y="1769746"/>
            <a:ext cx="3038475" cy="5121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45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4800" dirty="0" smtClean="0">
                <a:solidFill>
                  <a:srgbClr val="0070C0"/>
                </a:solidFill>
              </a:rPr>
              <a:t>Telophase I &amp; Cytokinesis</a:t>
            </a:r>
          </a:p>
          <a:p>
            <a:pPr>
              <a:spcAft>
                <a:spcPts val="1200"/>
              </a:spcAft>
            </a:pPr>
            <a:r>
              <a:rPr lang="en-US" altLang="en-US" sz="3200" u="sng" dirty="0">
                <a:solidFill>
                  <a:srgbClr val="7030A0"/>
                </a:solidFill>
              </a:rPr>
              <a:t>Telophase I </a:t>
            </a:r>
            <a:r>
              <a:rPr lang="en-US" altLang="en-US" sz="3200" dirty="0"/>
              <a:t>– the </a:t>
            </a:r>
            <a:r>
              <a:rPr lang="en-US" altLang="en-US" sz="3200" u="sng" dirty="0">
                <a:solidFill>
                  <a:srgbClr val="7030A0"/>
                </a:solidFill>
              </a:rPr>
              <a:t>cell creates a temporary nucleus </a:t>
            </a:r>
            <a:r>
              <a:rPr lang="en-US" altLang="en-US" sz="3200" dirty="0"/>
              <a:t>around the two homologous chromosome sets</a:t>
            </a:r>
          </a:p>
          <a:p>
            <a:pPr>
              <a:spcAft>
                <a:spcPts val="1200"/>
              </a:spcAft>
            </a:pPr>
            <a:r>
              <a:rPr lang="en-US" altLang="en-US" sz="3200" u="sng" dirty="0" smtClean="0">
                <a:solidFill>
                  <a:srgbClr val="7030A0"/>
                </a:solidFill>
              </a:rPr>
              <a:t>Cytokinesis</a:t>
            </a:r>
            <a:r>
              <a:rPr lang="en-US" altLang="en-US" sz="3200" dirty="0" smtClean="0"/>
              <a:t> </a:t>
            </a:r>
            <a:r>
              <a:rPr lang="en-US" altLang="en-US" sz="3200" dirty="0"/>
              <a:t>– the cell </a:t>
            </a:r>
            <a:r>
              <a:rPr lang="en-US" altLang="en-US" sz="3200" u="sng" dirty="0">
                <a:solidFill>
                  <a:srgbClr val="7030A0"/>
                </a:solidFill>
              </a:rPr>
              <a:t>divides into two cells</a:t>
            </a:r>
            <a:endParaRPr lang="en-US" altLang="en-US" sz="3200" u="sng" dirty="0">
              <a:solidFill>
                <a:srgbClr val="7030A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71777" y="1769746"/>
            <a:ext cx="5032375" cy="5324475"/>
            <a:chOff x="6961020" y="1533525"/>
            <a:chExt cx="5032375" cy="5324475"/>
          </a:xfrm>
        </p:grpSpPr>
        <p:pic>
          <p:nvPicPr>
            <p:cNvPr id="15" name="Picture 3" descr="sb4066f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26" t="20280" r="16667" b="48059"/>
            <a:stretch>
              <a:fillRect/>
            </a:stretch>
          </p:blipFill>
          <p:spPr bwMode="auto">
            <a:xfrm>
              <a:off x="8258008" y="1981200"/>
              <a:ext cx="3352800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10240795" y="5995988"/>
              <a:ext cx="1752600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Homologous Chromosomes</a:t>
              </a:r>
              <a:br>
                <a:rPr lang="en-US" altLang="en-US" sz="1800"/>
              </a:br>
              <a:endParaRPr lang="en-US" altLang="en-US" sz="14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10736094" y="3962400"/>
              <a:ext cx="381001" cy="2033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8486608" y="1533525"/>
              <a:ext cx="12223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9097795" y="1903366"/>
              <a:ext cx="1143000" cy="6112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0012195" y="5105400"/>
              <a:ext cx="1104900" cy="8908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8792995" y="1903366"/>
              <a:ext cx="304800" cy="29734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3"/>
            <p:cNvSpPr txBox="1">
              <a:spLocks noChangeArrowheads="1"/>
            </p:cNvSpPr>
            <p:nvPr/>
          </p:nvSpPr>
          <p:spPr bwMode="auto">
            <a:xfrm>
              <a:off x="6961020" y="6272213"/>
              <a:ext cx="2146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Nuclear Membrane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9108108" y="5486400"/>
              <a:ext cx="523087" cy="9702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685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214" y="1769746"/>
            <a:ext cx="11309593" cy="358756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en-US" sz="4800" dirty="0" smtClean="0">
                <a:solidFill>
                  <a:schemeClr val="accent6"/>
                </a:solidFill>
              </a:rPr>
              <a:t>MEIOSIS II</a:t>
            </a:r>
          </a:p>
          <a:p>
            <a:pPr>
              <a:spcAft>
                <a:spcPts val="1200"/>
              </a:spcAft>
            </a:pPr>
            <a:r>
              <a:rPr lang="en-US" altLang="en-US" sz="3200" dirty="0">
                <a:solidFill>
                  <a:schemeClr val="tx1"/>
                </a:solidFill>
              </a:rPr>
              <a:t>The two new cells produced by meiosis I now enter a second meiotic </a:t>
            </a:r>
            <a:r>
              <a:rPr lang="en-US" altLang="en-US" sz="3200" dirty="0" smtClean="0">
                <a:solidFill>
                  <a:schemeClr val="tx1"/>
                </a:solidFill>
              </a:rPr>
              <a:t>division</a:t>
            </a:r>
          </a:p>
          <a:p>
            <a:pPr>
              <a:spcAft>
                <a:spcPts val="1200"/>
              </a:spcAft>
            </a:pPr>
            <a:r>
              <a:rPr lang="en-US" altLang="en-US" sz="3200" dirty="0" smtClean="0">
                <a:solidFill>
                  <a:schemeClr val="tx1"/>
                </a:solidFill>
              </a:rPr>
              <a:t>The </a:t>
            </a:r>
            <a:r>
              <a:rPr lang="en-US" altLang="en-US" sz="3200" dirty="0">
                <a:solidFill>
                  <a:schemeClr val="tx1"/>
                </a:solidFill>
              </a:rPr>
              <a:t>cells do NOT replicate DNA </a:t>
            </a:r>
            <a:r>
              <a:rPr lang="en-US" altLang="en-US" sz="3200" u="sng" dirty="0">
                <a:solidFill>
                  <a:srgbClr val="FF33CC"/>
                </a:solidFill>
              </a:rPr>
              <a:t>resulting in four haploid </a:t>
            </a:r>
            <a:r>
              <a:rPr lang="en-US" altLang="en-US" sz="3200" u="sng" dirty="0" smtClean="0">
                <a:solidFill>
                  <a:srgbClr val="FF33CC"/>
                </a:solidFill>
              </a:rPr>
              <a:t>cells</a:t>
            </a:r>
          </a:p>
          <a:p>
            <a:pPr>
              <a:spcAft>
                <a:spcPts val="1200"/>
              </a:spcAft>
            </a:pPr>
            <a:r>
              <a:rPr lang="en-US" altLang="en-US" sz="3200" u="sng" dirty="0">
                <a:solidFill>
                  <a:srgbClr val="7030A0"/>
                </a:solidFill>
              </a:rPr>
              <a:t>Each cell has half of the original </a:t>
            </a:r>
            <a:r>
              <a:rPr lang="en-US" altLang="en-US" sz="3200" u="sng" dirty="0" smtClean="0">
                <a:solidFill>
                  <a:srgbClr val="7030A0"/>
                </a:solidFill>
              </a:rPr>
              <a:t>DNA</a:t>
            </a:r>
          </a:p>
          <a:p>
            <a:pPr>
              <a:spcAft>
                <a:spcPts val="1200"/>
              </a:spcAft>
            </a:pPr>
            <a:r>
              <a:rPr lang="en-US" altLang="en-US" sz="3200" u="sng" dirty="0" smtClean="0">
                <a:solidFill>
                  <a:srgbClr val="7030A0"/>
                </a:solidFill>
              </a:rPr>
              <a:t>2N </a:t>
            </a:r>
            <a:r>
              <a:rPr lang="en-US" altLang="en-US" sz="3200" u="sng" dirty="0">
                <a:solidFill>
                  <a:srgbClr val="7030A0"/>
                </a:solidFill>
              </a:rPr>
              <a:t>÷ 2 = </a:t>
            </a:r>
            <a:r>
              <a:rPr lang="en-US" altLang="en-US" sz="3200" u="sng" dirty="0" smtClean="0">
                <a:solidFill>
                  <a:srgbClr val="FF33CC"/>
                </a:solidFill>
              </a:rPr>
              <a:t>N</a:t>
            </a:r>
            <a:endParaRPr lang="en-US" altLang="en-US" sz="3200" u="sng" dirty="0">
              <a:solidFill>
                <a:srgbClr val="FF33CC"/>
              </a:solidFill>
            </a:endParaRPr>
          </a:p>
        </p:txBody>
      </p:sp>
      <p:pic>
        <p:nvPicPr>
          <p:cNvPr id="14" name="Picture 3" descr="bio_ch11_619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48" y="3810000"/>
            <a:ext cx="55737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Prophase 1I</a:t>
            </a:r>
          </a:p>
          <a:p>
            <a:pPr>
              <a:lnSpc>
                <a:spcPct val="90000"/>
              </a:lnSpc>
            </a:pPr>
            <a:r>
              <a:rPr lang="en-US" altLang="en-US" sz="3200" u="sng" dirty="0">
                <a:solidFill>
                  <a:srgbClr val="FF33CC"/>
                </a:solidFill>
              </a:rPr>
              <a:t>Each of the Meiosis II stages are running in 2 cells at the same time.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Similar </a:t>
            </a:r>
            <a:r>
              <a:rPr lang="en-US" altLang="en-US" sz="3200" dirty="0"/>
              <a:t>to Prophase of Mitosis</a:t>
            </a:r>
          </a:p>
          <a:p>
            <a:pPr>
              <a:lnSpc>
                <a:spcPct val="90000"/>
              </a:lnSpc>
            </a:pPr>
            <a:r>
              <a:rPr lang="en-US" altLang="en-US" sz="3200" u="sng" dirty="0" smtClean="0">
                <a:solidFill>
                  <a:srgbClr val="FF33CC"/>
                </a:solidFill>
              </a:rPr>
              <a:t>Centrioles </a:t>
            </a:r>
            <a:r>
              <a:rPr lang="en-US" altLang="en-US" sz="3200" u="sng" dirty="0">
                <a:solidFill>
                  <a:srgbClr val="FF33CC"/>
                </a:solidFill>
              </a:rPr>
              <a:t>attach spindle fibers to the chromosomes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9896" y="1393937"/>
            <a:ext cx="4083050" cy="5811838"/>
            <a:chOff x="4795838" y="1060450"/>
            <a:chExt cx="4083050" cy="5811838"/>
          </a:xfrm>
        </p:grpSpPr>
        <p:pic>
          <p:nvPicPr>
            <p:cNvPr id="13" name="Picture 3" descr="bio_ch11_619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394"/>
            <a:stretch>
              <a:fillRect/>
            </a:stretch>
          </p:blipFill>
          <p:spPr bwMode="auto">
            <a:xfrm>
              <a:off x="5715000" y="1060450"/>
              <a:ext cx="2082800" cy="581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4795838" y="3505200"/>
              <a:ext cx="1223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408094" y="2438400"/>
              <a:ext cx="764106" cy="1066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408094" y="3874532"/>
              <a:ext cx="611706" cy="10784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7924800" y="3551238"/>
              <a:ext cx="9540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Spindle</a:t>
              </a:r>
              <a:br>
                <a:rPr lang="en-US" altLang="en-US" sz="1800" dirty="0"/>
              </a:br>
              <a:r>
                <a:rPr lang="en-US" altLang="en-US" sz="1800" dirty="0"/>
                <a:t>fibers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6629400" y="2103566"/>
              <a:ext cx="1772454" cy="1447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5867400" y="3897313"/>
              <a:ext cx="16843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Chromosomes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H="1" flipV="1">
              <a:off x="6709938" y="3120067"/>
              <a:ext cx="1" cy="7769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09939" y="4266363"/>
              <a:ext cx="23383" cy="11438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8931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Metaphase1I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Similar to Metaphase of Mitosis</a:t>
            </a:r>
          </a:p>
          <a:p>
            <a:pPr>
              <a:lnSpc>
                <a:spcPct val="90000"/>
              </a:lnSpc>
            </a:pPr>
            <a:r>
              <a:rPr lang="en-US" altLang="en-US" sz="3200" dirty="0" smtClean="0"/>
              <a:t>Centrioles </a:t>
            </a:r>
            <a:r>
              <a:rPr lang="en-US" altLang="en-US" sz="3200" dirty="0"/>
              <a:t>use spindle fibers to </a:t>
            </a:r>
            <a:r>
              <a:rPr lang="en-US" altLang="en-US" sz="3200" u="sng" dirty="0">
                <a:solidFill>
                  <a:srgbClr val="FF33CC"/>
                </a:solidFill>
              </a:rPr>
              <a:t>line up the chromosomes in the middle</a:t>
            </a:r>
            <a:r>
              <a:rPr lang="en-US" altLang="en-US" sz="3200" dirty="0"/>
              <a:t> at the metaphase plate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749896" y="1769746"/>
            <a:ext cx="4083050" cy="4911725"/>
            <a:chOff x="4795838" y="1524000"/>
            <a:chExt cx="4083050" cy="4911725"/>
          </a:xfrm>
        </p:grpSpPr>
        <p:pic>
          <p:nvPicPr>
            <p:cNvPr id="13" name="Picture 3" descr="bio_ch11_619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9" t="8585" r="54686" b="7832"/>
            <a:stretch>
              <a:fillRect/>
            </a:stretch>
          </p:blipFill>
          <p:spPr bwMode="auto">
            <a:xfrm>
              <a:off x="5783263" y="1524000"/>
              <a:ext cx="2065337" cy="4911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4795838" y="3505200"/>
              <a:ext cx="12239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5408094" y="2971800"/>
              <a:ext cx="611706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5408094" y="3874532"/>
              <a:ext cx="535506" cy="130706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8"/>
            <p:cNvSpPr txBox="1">
              <a:spLocks noChangeArrowheads="1"/>
            </p:cNvSpPr>
            <p:nvPr/>
          </p:nvSpPr>
          <p:spPr bwMode="auto">
            <a:xfrm>
              <a:off x="7924800" y="3551238"/>
              <a:ext cx="954088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Spindle</a:t>
              </a:r>
              <a:br>
                <a:rPr lang="en-US" altLang="en-US" sz="1800"/>
              </a:br>
              <a:r>
                <a:rPr lang="en-US" altLang="en-US" sz="1800"/>
                <a:t>fibers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H="1" flipV="1">
              <a:off x="7086600" y="2667000"/>
              <a:ext cx="1315254" cy="8843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5867400" y="3897313"/>
              <a:ext cx="1684338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Chromosomes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709939" y="2971800"/>
              <a:ext cx="224261" cy="9252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709939" y="4266363"/>
              <a:ext cx="25897" cy="6866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7010400" y="4197697"/>
              <a:ext cx="1391454" cy="9839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98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en-US" altLang="en-US" sz="5400" dirty="0" smtClean="0">
                <a:solidFill>
                  <a:srgbClr val="0070C0"/>
                </a:solidFill>
              </a:rPr>
              <a:t>Anaphase1I</a:t>
            </a:r>
          </a:p>
          <a:p>
            <a:pPr>
              <a:lnSpc>
                <a:spcPct val="90000"/>
              </a:lnSpc>
            </a:pPr>
            <a:r>
              <a:rPr lang="en-US" altLang="en-US" sz="3200" dirty="0"/>
              <a:t>The centrioles </a:t>
            </a:r>
            <a:r>
              <a:rPr lang="en-US" altLang="en-US" sz="3200" dirty="0" smtClean="0"/>
              <a:t>use the </a:t>
            </a:r>
            <a:r>
              <a:rPr lang="en-US" altLang="en-US" sz="3200" dirty="0"/>
              <a:t>spindle fibers to </a:t>
            </a:r>
            <a:r>
              <a:rPr lang="en-US" altLang="en-US" sz="3200" u="sng" dirty="0">
                <a:solidFill>
                  <a:srgbClr val="FF33CC"/>
                </a:solidFill>
              </a:rPr>
              <a:t>separate </a:t>
            </a:r>
            <a:r>
              <a:rPr lang="en-US" altLang="en-US" sz="3200" u="sng" dirty="0" smtClean="0">
                <a:solidFill>
                  <a:srgbClr val="FF33CC"/>
                </a:solidFill>
              </a:rPr>
              <a:t>the chromosomes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into individual </a:t>
            </a:r>
            <a:r>
              <a:rPr lang="en-US" altLang="en-US" sz="3200" dirty="0" smtClean="0">
                <a:solidFill>
                  <a:schemeClr val="tx1"/>
                </a:solidFill>
              </a:rPr>
              <a:t>chromatids</a:t>
            </a:r>
          </a:p>
          <a:p>
            <a:pPr>
              <a:lnSpc>
                <a:spcPct val="90000"/>
              </a:lnSpc>
            </a:pPr>
            <a:r>
              <a:rPr lang="en-US" altLang="en-US" sz="3200" u="sng" dirty="0" smtClean="0">
                <a:solidFill>
                  <a:srgbClr val="FF33CC"/>
                </a:solidFill>
              </a:rPr>
              <a:t>Each </a:t>
            </a:r>
            <a:r>
              <a:rPr lang="en-US" altLang="en-US" sz="3200" u="sng" dirty="0">
                <a:solidFill>
                  <a:srgbClr val="FF33CC"/>
                </a:solidFill>
              </a:rPr>
              <a:t>chromatid</a:t>
            </a:r>
            <a:r>
              <a:rPr lang="en-US" altLang="en-US" sz="3200" dirty="0"/>
              <a:t> is pulled to the opposite pole of the </a:t>
            </a:r>
            <a:r>
              <a:rPr lang="en-US" altLang="en-US" sz="3200" dirty="0" smtClean="0"/>
              <a:t>cell</a:t>
            </a:r>
          </a:p>
          <a:p>
            <a:pPr>
              <a:lnSpc>
                <a:spcPct val="90000"/>
              </a:lnSpc>
            </a:pPr>
            <a:r>
              <a:rPr lang="en-US" altLang="en-US" sz="3200" u="sng" dirty="0" smtClean="0">
                <a:solidFill>
                  <a:srgbClr val="FF33CC"/>
                </a:solidFill>
              </a:rPr>
              <a:t>The chromosomes go from X-shaped (chromosome) to stick-shaped (chromatid)</a:t>
            </a:r>
            <a:endParaRPr lang="en-US" altLang="en-US" sz="3200" u="sng" dirty="0">
              <a:solidFill>
                <a:srgbClr val="FF33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82753" y="1844675"/>
            <a:ext cx="4605338" cy="5013325"/>
            <a:chOff x="4724400" y="1320800"/>
            <a:chExt cx="4605338" cy="5013325"/>
          </a:xfrm>
        </p:grpSpPr>
        <p:pic>
          <p:nvPicPr>
            <p:cNvPr id="15" name="Picture 3" descr="bio_ch11_619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8" t="4321" r="29202" b="3873"/>
            <a:stretch>
              <a:fillRect/>
            </a:stretch>
          </p:blipFill>
          <p:spPr bwMode="auto">
            <a:xfrm>
              <a:off x="6591300" y="1320800"/>
              <a:ext cx="2057400" cy="501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0"/>
            <p:cNvSpPr txBox="1">
              <a:spLocks noChangeArrowheads="1"/>
            </p:cNvSpPr>
            <p:nvPr/>
          </p:nvSpPr>
          <p:spPr bwMode="auto">
            <a:xfrm>
              <a:off x="7881938" y="3543300"/>
              <a:ext cx="14478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Chromatids</a:t>
              </a:r>
              <a:endParaRPr lang="en-US" altLang="en-US" sz="140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8077200" y="2514600"/>
              <a:ext cx="528220" cy="10280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>
              <a:spLocks noChangeArrowheads="1"/>
            </p:cNvSpPr>
            <p:nvPr/>
          </p:nvSpPr>
          <p:spPr bwMode="auto">
            <a:xfrm>
              <a:off x="5486400" y="1685925"/>
              <a:ext cx="122396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Centrioles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6709812" y="1709834"/>
              <a:ext cx="1138788" cy="1612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4"/>
            <p:cNvSpPr txBox="1">
              <a:spLocks noChangeArrowheads="1"/>
            </p:cNvSpPr>
            <p:nvPr/>
          </p:nvSpPr>
          <p:spPr bwMode="auto">
            <a:xfrm>
              <a:off x="4724400" y="3638550"/>
              <a:ext cx="9540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Spindle</a:t>
              </a:r>
              <a:br>
                <a:rPr lang="en-US" altLang="en-US" sz="1800"/>
              </a:br>
              <a:r>
                <a:rPr lang="en-US" altLang="en-US" sz="1800"/>
                <a:t>fibers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5678507" y="2819400"/>
              <a:ext cx="1331893" cy="11430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7848600" y="2895600"/>
              <a:ext cx="756820" cy="6470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7467600" y="3911977"/>
              <a:ext cx="1137820" cy="812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391400" y="3911977"/>
              <a:ext cx="1214020" cy="11934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75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</a:t>
            </a:r>
            <a:r>
              <a:rPr lang="en-US" sz="3600" dirty="0" smtClean="0"/>
              <a:t>the formation of haploid gametes?</a:t>
            </a:r>
            <a:endParaRPr lang="en-US" sz="36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7390838" cy="452151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altLang="en-US" sz="4800" dirty="0" smtClean="0">
                <a:solidFill>
                  <a:srgbClr val="0070C0"/>
                </a:solidFill>
              </a:rPr>
              <a:t>Telophase II &amp; Cytokinesis</a:t>
            </a:r>
          </a:p>
          <a:p>
            <a:pPr>
              <a:lnSpc>
                <a:spcPct val="90000"/>
              </a:lnSpc>
            </a:pPr>
            <a:r>
              <a:rPr lang="en-US" altLang="en-US" sz="3200" u="sng" dirty="0">
                <a:solidFill>
                  <a:srgbClr val="FF33CC"/>
                </a:solidFill>
              </a:rPr>
              <a:t>Telophase II </a:t>
            </a:r>
            <a:r>
              <a:rPr lang="en-US" altLang="en-US" sz="3200" dirty="0"/>
              <a:t>– the cells </a:t>
            </a:r>
            <a:r>
              <a:rPr lang="en-US" altLang="en-US" sz="3200" dirty="0" smtClean="0"/>
              <a:t>create </a:t>
            </a:r>
            <a:r>
              <a:rPr lang="en-US" altLang="en-US" sz="3200" dirty="0"/>
              <a:t>a </a:t>
            </a:r>
            <a:r>
              <a:rPr lang="en-US" altLang="en-US" sz="3200" u="sng" dirty="0">
                <a:solidFill>
                  <a:srgbClr val="FF33CC"/>
                </a:solidFill>
              </a:rPr>
              <a:t>permanent nucleus </a:t>
            </a:r>
            <a:r>
              <a:rPr lang="en-US" altLang="en-US" sz="3200" dirty="0"/>
              <a:t>around the two haploid chromosome </a:t>
            </a:r>
            <a:r>
              <a:rPr lang="en-US" altLang="en-US" sz="3200" dirty="0" smtClean="0"/>
              <a:t>sets</a:t>
            </a: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u="sng" dirty="0">
                <a:solidFill>
                  <a:srgbClr val="FF33CC"/>
                </a:solidFill>
              </a:rPr>
              <a:t>Cytokinesis</a:t>
            </a:r>
            <a:r>
              <a:rPr lang="en-US" altLang="en-US" sz="3200" dirty="0"/>
              <a:t> – the cells divides into </a:t>
            </a:r>
            <a:r>
              <a:rPr lang="en-US" altLang="en-US" sz="3200" u="sng" dirty="0">
                <a:solidFill>
                  <a:srgbClr val="FF33CC"/>
                </a:solidFill>
              </a:rPr>
              <a:t>four haploid daughter </a:t>
            </a:r>
            <a:r>
              <a:rPr lang="en-US" altLang="en-US" sz="3200" u="sng" dirty="0" smtClean="0">
                <a:solidFill>
                  <a:srgbClr val="FF33CC"/>
                </a:solidFill>
              </a:rPr>
              <a:t>cells</a:t>
            </a:r>
            <a:endParaRPr lang="en-US" altLang="en-US" sz="3200" u="sng" dirty="0">
              <a:solidFill>
                <a:srgbClr val="FF33CC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20266" y="1435736"/>
            <a:ext cx="4956175" cy="5422264"/>
            <a:chOff x="4187825" y="1370649"/>
            <a:chExt cx="4956175" cy="5422264"/>
          </a:xfrm>
        </p:grpSpPr>
        <p:pic>
          <p:nvPicPr>
            <p:cNvPr id="23" name="Picture 3" descr="bio_ch11_619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18"/>
            <a:stretch>
              <a:fillRect/>
            </a:stretch>
          </p:blipFill>
          <p:spPr bwMode="auto">
            <a:xfrm>
              <a:off x="6014143" y="1370649"/>
              <a:ext cx="2209800" cy="518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7772400" y="3281363"/>
              <a:ext cx="13716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Chromatids</a:t>
              </a:r>
              <a:endParaRPr lang="en-US" altLang="en-US" sz="140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 flipV="1">
              <a:off x="7843873" y="2362200"/>
              <a:ext cx="614327" cy="91886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8151036" y="3650397"/>
              <a:ext cx="307164" cy="9978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7229547" y="3168352"/>
              <a:ext cx="1228653" cy="11271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7162800" y="3650397"/>
              <a:ext cx="1295400" cy="198840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3"/>
            <p:cNvSpPr txBox="1">
              <a:spLocks noChangeArrowheads="1"/>
            </p:cNvSpPr>
            <p:nvPr/>
          </p:nvSpPr>
          <p:spPr bwMode="auto">
            <a:xfrm>
              <a:off x="4187825" y="6424613"/>
              <a:ext cx="21463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Nuclear Membrane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6334913" y="6172200"/>
              <a:ext cx="827887" cy="4368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45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eiosis in Males"/>
          <p:cNvPicPr>
            <a:picLocks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7130" y="0"/>
            <a:ext cx="978946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48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UNIT 3 QUIZ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1986858"/>
            <a:ext cx="11029615" cy="4521518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Write your name, date, and period on the quiz</a:t>
            </a:r>
          </a:p>
          <a:p>
            <a:r>
              <a:rPr lang="en-US" sz="3200" dirty="0" smtClean="0"/>
              <a:t>Eyes on your own paper, zero/F for even attempting to cheat</a:t>
            </a:r>
          </a:p>
          <a:p>
            <a:r>
              <a:rPr lang="en-US" sz="3200" dirty="0" smtClean="0"/>
              <a:t>No talking</a:t>
            </a:r>
          </a:p>
          <a:p>
            <a:r>
              <a:rPr lang="en-US" sz="3200" dirty="0" smtClean="0"/>
              <a:t>When you finish, turn in your quiz at the blue basket on top of the Biology Books</a:t>
            </a:r>
          </a:p>
          <a:p>
            <a:r>
              <a:rPr lang="en-US" sz="3200" dirty="0" smtClean="0"/>
              <a:t>Take a </a:t>
            </a:r>
            <a:r>
              <a:rPr lang="en-US" sz="3200" u="sng" dirty="0" smtClean="0"/>
              <a:t>Unit 5: Meiosis Guided Notes</a:t>
            </a:r>
            <a:r>
              <a:rPr lang="en-US" sz="3200" dirty="0" smtClean="0"/>
              <a:t> paper</a:t>
            </a:r>
          </a:p>
          <a:p>
            <a:r>
              <a:rPr lang="en-US" sz="3200" dirty="0" smtClean="0"/>
              <a:t>Write your name, date, and period on this paper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872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74" y="1"/>
            <a:ext cx="8871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5" y="1769746"/>
            <a:ext cx="4679294" cy="4254536"/>
          </a:xfrm>
        </p:spPr>
        <p:txBody>
          <a:bodyPr anchor="t">
            <a:normAutofit fontScale="85000" lnSpcReduction="10000"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3200" dirty="0" smtClean="0"/>
              <a:t>Meiosis </a:t>
            </a:r>
            <a:r>
              <a:rPr lang="en-US" altLang="en-US" sz="3200" dirty="0"/>
              <a:t>I Animation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200" dirty="0">
                <a:hlinkClick r:id="rId2"/>
              </a:rPr>
              <a:t>http://wps.prenhall.com/wps/media/objects/487/498728/CDA9_1/CDA9_1b/CDA9_1b.htm</a:t>
            </a:r>
            <a:endParaRPr lang="en-US" altLang="en-US" sz="3200" dirty="0"/>
          </a:p>
          <a:p>
            <a:pPr>
              <a:spcBef>
                <a:spcPct val="50000"/>
              </a:spcBef>
              <a:buNone/>
            </a:pPr>
            <a:r>
              <a:rPr lang="en-US" altLang="en-US" sz="3200" dirty="0"/>
              <a:t>Meiosis II Animation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200" dirty="0">
                <a:hlinkClick r:id="rId3"/>
              </a:rPr>
              <a:t>http://wps.prenhall.com/wps/media/objects/487/498728/CDA9_1/CDA9_1c/CDA9_1c.htm</a:t>
            </a:r>
            <a:endParaRPr lang="en-US" altLang="en-US" sz="3200" dirty="0"/>
          </a:p>
          <a:p>
            <a:pPr marL="0" indent="0" algn="ctr">
              <a:buNone/>
            </a:pPr>
            <a:endParaRPr lang="en-US" altLang="en-US" sz="3200" dirty="0">
              <a:solidFill>
                <a:srgbClr val="FF33CC"/>
              </a:solidFill>
            </a:endParaRPr>
          </a:p>
        </p:txBody>
      </p:sp>
      <p:pic>
        <p:nvPicPr>
          <p:cNvPr id="13" name="Picture 2" descr="meiomovi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30" y="86061"/>
            <a:ext cx="6753332" cy="675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9753" y="653092"/>
            <a:ext cx="2285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bg2"/>
                </a:solidFill>
              </a:rPr>
              <a:t>MEIOSIS</a:t>
            </a:r>
          </a:p>
          <a:p>
            <a:r>
              <a:rPr lang="en-US" altLang="en-US" sz="3200" dirty="0">
                <a:solidFill>
                  <a:schemeClr val="bg2"/>
                </a:solidFill>
              </a:rPr>
              <a:t>Animation</a:t>
            </a:r>
          </a:p>
        </p:txBody>
      </p:sp>
    </p:spTree>
    <p:extLst>
      <p:ext uri="{BB962C8B-B14F-4D97-AF65-F5344CB8AC3E}">
        <p14:creationId xmlns:p14="http://schemas.microsoft.com/office/powerpoint/2010/main" val="41070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Vocabulary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9558"/>
            <a:ext cx="11029615" cy="49054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/>
              <a:t>Reduction division</a:t>
            </a:r>
            <a:r>
              <a:rPr lang="en-US" dirty="0"/>
              <a:t> – When the number of chromosomes per cell is cut in half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Haploid</a:t>
            </a:r>
            <a:r>
              <a:rPr lang="en-US" dirty="0"/>
              <a:t> – A cell that has half the amount of chromosomes.  </a:t>
            </a:r>
            <a:br>
              <a:rPr lang="en-US" dirty="0"/>
            </a:br>
            <a:r>
              <a:rPr lang="en-US" dirty="0"/>
              <a:t>	    A cell that is “N” for chromosome amount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Diploid</a:t>
            </a:r>
            <a:r>
              <a:rPr lang="en-US" dirty="0"/>
              <a:t> – A cell that has twice the amount of chromosome.  </a:t>
            </a:r>
            <a:br>
              <a:rPr lang="en-US" dirty="0"/>
            </a:br>
            <a:r>
              <a:rPr lang="en-US" dirty="0"/>
              <a:t>	   A cell that is “2N” for chromosome amount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Gamete</a:t>
            </a:r>
            <a:r>
              <a:rPr lang="en-US" dirty="0"/>
              <a:t> – the </a:t>
            </a:r>
            <a:r>
              <a:rPr lang="en-US" i="1" dirty="0"/>
              <a:t>haploid</a:t>
            </a:r>
            <a:r>
              <a:rPr lang="en-US" dirty="0"/>
              <a:t> “sex” cells (in animals they are sperm and egg cells)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Somatic Cell</a:t>
            </a:r>
            <a:r>
              <a:rPr lang="en-US" dirty="0"/>
              <a:t> – all </a:t>
            </a:r>
            <a:r>
              <a:rPr lang="en-US" i="1" dirty="0"/>
              <a:t>diploid</a:t>
            </a:r>
            <a:r>
              <a:rPr lang="en-US" dirty="0"/>
              <a:t> cells (body cells) that are not gametes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Zygote</a:t>
            </a:r>
            <a:r>
              <a:rPr lang="en-US" dirty="0"/>
              <a:t> – fertilized egg cell formed form the joining of the gametes (sperm and 	  egg</a:t>
            </a:r>
            <a:r>
              <a:rPr lang="en-US" dirty="0" smtClean="0"/>
              <a:t>)</a:t>
            </a:r>
            <a:endParaRPr lang="en-US" b="1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0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Vocabulary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9558"/>
            <a:ext cx="11029615" cy="49054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/>
              <a:t>Centrioles</a:t>
            </a:r>
            <a:r>
              <a:rPr lang="en-US" dirty="0"/>
              <a:t> – Organelles in the cell that help to move chromosomes during cell division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Chromatin</a:t>
            </a:r>
            <a:r>
              <a:rPr lang="en-US" dirty="0"/>
              <a:t> – What you call the DNA during Interphase, Very easy to access the genes for transcription and translation to create proteins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Chromosome</a:t>
            </a:r>
            <a:r>
              <a:rPr lang="en-US" dirty="0"/>
              <a:t> – What you call the DNA during the actual cell division stages (Pro-, Meta-, Ana-, and Telophase).  </a:t>
            </a:r>
            <a:br>
              <a:rPr lang="en-US" dirty="0"/>
            </a:br>
            <a:r>
              <a:rPr lang="en-US" dirty="0"/>
              <a:t>     Condensed/packed DNA for easy movement during cell division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Chromatid</a:t>
            </a:r>
            <a:r>
              <a:rPr lang="en-US" dirty="0"/>
              <a:t> – One of the “arms” of a chromosome ‘X’.  Each chromatid is identical to the other because it is created by replication.</a:t>
            </a:r>
            <a:br>
              <a:rPr lang="en-US" dirty="0"/>
            </a:br>
            <a:r>
              <a:rPr lang="en-US" dirty="0"/>
              <a:t>     A chromosome is made of two </a:t>
            </a:r>
            <a:r>
              <a:rPr lang="en-US" i="1" dirty="0"/>
              <a:t>Sister Chromatids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Spindle Fiber</a:t>
            </a:r>
            <a:r>
              <a:rPr lang="en-US" dirty="0"/>
              <a:t> – fibers created and used by the centrioles to move the chromosomes around during the division stages.</a:t>
            </a:r>
          </a:p>
        </p:txBody>
      </p:sp>
    </p:spTree>
    <p:extLst>
      <p:ext uri="{BB962C8B-B14F-4D97-AF65-F5344CB8AC3E}">
        <p14:creationId xmlns:p14="http://schemas.microsoft.com/office/powerpoint/2010/main" val="150825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Vocabulary</a:t>
            </a:r>
            <a:endParaRPr lang="en-US" alt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39558"/>
            <a:ext cx="11029615" cy="49054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b="1" u="sng" dirty="0"/>
              <a:t>Homologous Chromosomes </a:t>
            </a:r>
            <a:r>
              <a:rPr lang="en-US" dirty="0"/>
              <a:t>– the same numbered chromosome that pair up from mother and father (ex: mom’s chromosome 1 and dad’s chromosome 1)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Crossing Over</a:t>
            </a:r>
            <a:r>
              <a:rPr lang="en-US" dirty="0"/>
              <a:t> – A kind of chromosomal mutation that happens in Prophase 1 of meiosis. </a:t>
            </a:r>
            <a:br>
              <a:rPr lang="en-US" dirty="0"/>
            </a:br>
            <a:r>
              <a:rPr lang="en-US" dirty="0"/>
              <a:t>     Homologous chromosomes overlap and exchange pieces of the</a:t>
            </a:r>
            <a:br>
              <a:rPr lang="en-US" dirty="0"/>
            </a:br>
            <a:r>
              <a:rPr lang="en-US" dirty="0"/>
              <a:t>     chromosome which caused genetic variability.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 err="1"/>
              <a:t>Nondisjuction</a:t>
            </a:r>
            <a:r>
              <a:rPr lang="en-US" dirty="0"/>
              <a:t> – Happens in either Anaphase 1 or Anaphase 2 of meiosis when one centriole does not connect to the chromosome with a spindle fiber.</a:t>
            </a:r>
            <a:br>
              <a:rPr lang="en-US" dirty="0"/>
            </a:br>
            <a:r>
              <a:rPr lang="en-US" dirty="0"/>
              <a:t>     Causes the gametes to have extra or missing chromosomes.</a:t>
            </a:r>
          </a:p>
          <a:p>
            <a:pPr marL="0" indent="0">
              <a:buNone/>
              <a:defRPr/>
            </a:pPr>
            <a:endParaRPr lang="en-US" b="1" u="sng" dirty="0"/>
          </a:p>
          <a:p>
            <a:pPr marL="0" indent="0">
              <a:buNone/>
              <a:defRPr/>
            </a:pPr>
            <a:r>
              <a:rPr lang="en-US" b="1" u="sng" dirty="0"/>
              <a:t>Fertilization</a:t>
            </a:r>
            <a:r>
              <a:rPr lang="en-US" dirty="0"/>
              <a:t> – The process of making a zygote.  When egg and sperm cells fuse and combine their genetic information (DNA)</a:t>
            </a:r>
          </a:p>
        </p:txBody>
      </p:sp>
    </p:spTree>
    <p:extLst>
      <p:ext uri="{BB962C8B-B14F-4D97-AF65-F5344CB8AC3E}">
        <p14:creationId xmlns:p14="http://schemas.microsoft.com/office/powerpoint/2010/main" val="1669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similarities &amp; differences exist between the processes of mitosis and meiosis?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886326"/>
              </p:ext>
            </p:extLst>
          </p:nvPr>
        </p:nvGraphicFramePr>
        <p:xfrm>
          <a:off x="4815838" y="2082501"/>
          <a:ext cx="7135908" cy="4495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132"/>
                <a:gridCol w="1952369"/>
                <a:gridCol w="1979407"/>
              </a:tblGrid>
              <a:tr h="750503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Mitosis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Meiosis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7505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Starting cells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7505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ending</a:t>
                      </a:r>
                      <a:r>
                        <a:rPr lang="en-US" sz="1600" b="1" baseline="0" dirty="0" smtClean="0"/>
                        <a:t> cells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7432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Number of Human Chromosomes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/>
                    </a:p>
                  </a:txBody>
                  <a:tcPr/>
                </a:tc>
              </a:tr>
              <a:tr h="7505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Genetic Make up of cells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  <a:tr h="750503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Type of cells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81192" y="2210810"/>
            <a:ext cx="3840198" cy="425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</a:rPr>
              <a:t>Complete this table on your note sheet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</a:rPr>
              <a:t>Find the answers in the next set of slides given on your note sheet</a:t>
            </a:r>
          </a:p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</a:rPr>
              <a:t>When you finish, </a:t>
            </a:r>
            <a:r>
              <a:rPr lang="en-US" altLang="en-US" sz="3200" b="1" u="sng" dirty="0" smtClean="0">
                <a:solidFill>
                  <a:schemeClr val="accent3">
                    <a:lumMod val="50000"/>
                  </a:schemeClr>
                </a:solidFill>
              </a:rPr>
              <a:t>KEEP</a:t>
            </a:r>
            <a:r>
              <a:rPr lang="en-US" alt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en-US" sz="3200" dirty="0" smtClean="0">
                <a:solidFill>
                  <a:schemeClr val="accent3">
                    <a:lumMod val="50000"/>
                  </a:schemeClr>
                </a:solidFill>
              </a:rPr>
              <a:t>everything from today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/>
              <a:t>Comparing Mitosis &amp; Meiosis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srgbClr val="0070C0"/>
                </a:solidFill>
              </a:rPr>
              <a:t>Number of cells at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beginning</a:t>
            </a:r>
            <a:r>
              <a:rPr lang="en-US" altLang="en-US" sz="2800" dirty="0" smtClean="0">
                <a:solidFill>
                  <a:srgbClr val="0070C0"/>
                </a:solidFill>
              </a:rPr>
              <a:t> of process</a:t>
            </a:r>
          </a:p>
          <a:p>
            <a:pPr lvl="1"/>
            <a:r>
              <a:rPr lang="en-US" altLang="en-US" sz="2400" dirty="0" smtClean="0">
                <a:solidFill>
                  <a:srgbClr val="0070C0"/>
                </a:solidFill>
              </a:rPr>
              <a:t>Mitosis = 1 Diploid cell</a:t>
            </a:r>
          </a:p>
          <a:p>
            <a:pPr lvl="1"/>
            <a:r>
              <a:rPr lang="en-US" altLang="en-US" sz="2400" dirty="0" smtClean="0">
                <a:solidFill>
                  <a:srgbClr val="0070C0"/>
                </a:solidFill>
              </a:rPr>
              <a:t>Meiosis = 1 Diploid Cell</a:t>
            </a:r>
          </a:p>
          <a:p>
            <a:pPr lvl="1"/>
            <a:endParaRPr lang="en-US" altLang="en-US" sz="24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srgbClr val="0070C0"/>
                </a:solidFill>
              </a:rPr>
              <a:t>Number of cells at the </a:t>
            </a:r>
            <a:r>
              <a:rPr lang="en-US" altLang="en-US" sz="2800" u="sng" dirty="0" smtClean="0">
                <a:solidFill>
                  <a:srgbClr val="0070C0"/>
                </a:solidFill>
              </a:rPr>
              <a:t>end</a:t>
            </a:r>
            <a:r>
              <a:rPr lang="en-US" altLang="en-US" sz="2800" dirty="0" smtClean="0">
                <a:solidFill>
                  <a:srgbClr val="0070C0"/>
                </a:solidFill>
              </a:rPr>
              <a:t> of the process</a:t>
            </a:r>
          </a:p>
          <a:p>
            <a:pPr lvl="1"/>
            <a:r>
              <a:rPr lang="en-US" altLang="en-US" sz="2400" dirty="0" smtClean="0">
                <a:solidFill>
                  <a:srgbClr val="0070C0"/>
                </a:solidFill>
              </a:rPr>
              <a:t>Mitosis = 2 Diploid Cells</a:t>
            </a:r>
          </a:p>
          <a:p>
            <a:pPr lvl="1"/>
            <a:r>
              <a:rPr lang="en-US" altLang="en-US" sz="2400" dirty="0" smtClean="0">
                <a:solidFill>
                  <a:srgbClr val="0070C0"/>
                </a:solidFill>
              </a:rPr>
              <a:t>Meiosis = 4 Haploid Cells</a:t>
            </a:r>
          </a:p>
        </p:txBody>
      </p:sp>
      <p:pic>
        <p:nvPicPr>
          <p:cNvPr id="54276" name="Picture 5" descr="lily_P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33" y="2280540"/>
            <a:ext cx="4085217" cy="37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4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/>
              <a:t>Comparing Mitosis &amp; Meiosis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Number of chromosomes at the START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Mitosis = 46 (Diploid, “two sets”)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Meiosis = 46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altLang="en-US" sz="28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Number of chromosomes at the END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Mitosis = 46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 dirty="0">
                <a:solidFill>
                  <a:srgbClr val="0070C0"/>
                </a:solidFill>
              </a:rPr>
              <a:t>Meiosis = 23 (Haploid, “one set”)</a:t>
            </a:r>
          </a:p>
        </p:txBody>
      </p:sp>
      <p:pic>
        <p:nvPicPr>
          <p:cNvPr id="54276" name="Picture 5" descr="lily_P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33" y="2280540"/>
            <a:ext cx="4085217" cy="3760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/>
              <a:t>Comparing Mitosis &amp; Meiosis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200" dirty="0">
                <a:solidFill>
                  <a:srgbClr val="0070C0"/>
                </a:solidFill>
              </a:rPr>
              <a:t>Is the genetic make-up of the daughter cells UNIQUE or IDENTICAL?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srgbClr val="0070C0"/>
                </a:solidFill>
              </a:rPr>
              <a:t>Mitosis </a:t>
            </a:r>
            <a:r>
              <a:rPr lang="en-US" altLang="en-US" sz="2800" dirty="0">
                <a:solidFill>
                  <a:srgbClr val="0070C0"/>
                </a:solidFill>
              </a:rPr>
              <a:t>produces 2 IDENTICAL CELLS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2800" dirty="0" smtClean="0">
                <a:solidFill>
                  <a:srgbClr val="0070C0"/>
                </a:solidFill>
              </a:rPr>
              <a:t>Meiosis </a:t>
            </a:r>
            <a:r>
              <a:rPr lang="en-US" altLang="en-US" sz="2800" dirty="0">
                <a:solidFill>
                  <a:srgbClr val="0070C0"/>
                </a:solidFill>
              </a:rPr>
              <a:t>produces 4 UNIQUE CELLS</a:t>
            </a:r>
          </a:p>
        </p:txBody>
      </p:sp>
      <p:pic>
        <p:nvPicPr>
          <p:cNvPr id="5" name="Picture 5" descr="lily_T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958" y="4456674"/>
            <a:ext cx="21336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ily_I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58" y="4386824"/>
            <a:ext cx="22860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/>
              <a:t>Comparing Mitosis &amp; Meiosis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en-US" sz="3600" dirty="0">
                <a:solidFill>
                  <a:srgbClr val="0070C0"/>
                </a:solidFill>
              </a:rPr>
              <a:t>Type of cell in the human body that can undergo each phase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solidFill>
                  <a:srgbClr val="0070C0"/>
                </a:solidFill>
              </a:rPr>
              <a:t>Mitosis </a:t>
            </a:r>
            <a:r>
              <a:rPr lang="en-US" altLang="en-US" sz="3200" dirty="0">
                <a:solidFill>
                  <a:srgbClr val="0070C0"/>
                </a:solidFill>
              </a:rPr>
              <a:t>produces Somatic BODY cells (skin)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sz="3200" dirty="0" smtClean="0">
                <a:solidFill>
                  <a:srgbClr val="0070C0"/>
                </a:solidFill>
              </a:rPr>
              <a:t>Meiosis </a:t>
            </a:r>
            <a:r>
              <a:rPr lang="en-US" altLang="en-US" sz="3200" dirty="0">
                <a:solidFill>
                  <a:srgbClr val="0070C0"/>
                </a:solidFill>
              </a:rPr>
              <a:t>produces Gamete SEX cells (sperm or eggs)</a:t>
            </a:r>
          </a:p>
        </p:txBody>
      </p:sp>
    </p:spTree>
    <p:extLst>
      <p:ext uri="{BB962C8B-B14F-4D97-AF65-F5344CB8AC3E}">
        <p14:creationId xmlns:p14="http://schemas.microsoft.com/office/powerpoint/2010/main" val="5721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STANDARDS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1986858"/>
            <a:ext cx="11029615" cy="4521518"/>
          </a:xfrm>
        </p:spPr>
        <p:txBody>
          <a:bodyPr anchor="t">
            <a:normAutofit/>
          </a:bodyPr>
          <a:lstStyle/>
          <a:p>
            <a:r>
              <a:rPr lang="en-US" sz="3200" b="1" dirty="0"/>
              <a:t>SC.912.L.16.16 </a:t>
            </a:r>
            <a:r>
              <a:rPr lang="en-US" sz="3200" i="1" u="sng" dirty="0">
                <a:solidFill>
                  <a:srgbClr val="7030A0"/>
                </a:solidFill>
              </a:rPr>
              <a:t>Describe</a:t>
            </a:r>
            <a:r>
              <a:rPr lang="en-US" sz="3200" u="sng" dirty="0">
                <a:solidFill>
                  <a:srgbClr val="7030A0"/>
                </a:solidFill>
              </a:rPr>
              <a:t> the process of meiosis</a:t>
            </a:r>
            <a:r>
              <a:rPr lang="en-US" sz="3200" dirty="0"/>
              <a:t>, including </a:t>
            </a:r>
            <a:r>
              <a:rPr lang="en-US" sz="3200" u="sng" dirty="0">
                <a:solidFill>
                  <a:srgbClr val="7030A0"/>
                </a:solidFill>
              </a:rPr>
              <a:t>independent assortment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and </a:t>
            </a:r>
            <a:r>
              <a:rPr lang="en-US" sz="3200" u="sng" dirty="0">
                <a:solidFill>
                  <a:srgbClr val="7030A0"/>
                </a:solidFill>
              </a:rPr>
              <a:t>crossing over</a:t>
            </a:r>
            <a:r>
              <a:rPr lang="en-US" sz="3200" dirty="0"/>
              <a:t>. Explain how reduction division results in the formation of </a:t>
            </a:r>
            <a:r>
              <a:rPr lang="en-US" sz="3200" u="sng" dirty="0">
                <a:solidFill>
                  <a:srgbClr val="7030A0"/>
                </a:solidFill>
              </a:rPr>
              <a:t>haploid gametes </a:t>
            </a:r>
            <a:r>
              <a:rPr lang="en-US" sz="3200" dirty="0"/>
              <a:t>or spores.</a:t>
            </a:r>
            <a:endParaRPr lang="en-US" sz="2800" dirty="0"/>
          </a:p>
          <a:p>
            <a:endParaRPr lang="en-US" b="1" dirty="0"/>
          </a:p>
          <a:p>
            <a:r>
              <a:rPr lang="en-US" sz="3200" b="1" dirty="0" smtClean="0"/>
              <a:t>SC.912.L.16.17 </a:t>
            </a:r>
            <a:r>
              <a:rPr lang="en-US" sz="3200" i="1" u="sng" dirty="0">
                <a:solidFill>
                  <a:srgbClr val="7030A0"/>
                </a:solidFill>
              </a:rPr>
              <a:t>Compare and contrast</a:t>
            </a:r>
            <a:r>
              <a:rPr lang="en-US" sz="3200" u="sng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mitosis and meiosis and </a:t>
            </a:r>
            <a:r>
              <a:rPr lang="en-US" sz="3200" u="sng" dirty="0">
                <a:solidFill>
                  <a:srgbClr val="7030A0"/>
                </a:solidFill>
              </a:rPr>
              <a:t>relate to the processes of sexual and asexual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/>
              <a:t>reproduction and their consequences for </a:t>
            </a:r>
            <a:r>
              <a:rPr lang="en-US" sz="3200" u="sng" dirty="0">
                <a:solidFill>
                  <a:srgbClr val="7030A0"/>
                </a:solidFill>
              </a:rPr>
              <a:t>genetic variation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84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 smtClean="0"/>
              <a:t>Interesting facts</a:t>
            </a:r>
            <a:endParaRPr lang="en-US" altLang="en-US" sz="4400" dirty="0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t">
            <a:noAutofit/>
          </a:bodyPr>
          <a:lstStyle/>
          <a:p>
            <a:r>
              <a:rPr lang="en-US" altLang="en-US" sz="3600" dirty="0"/>
              <a:t>Females produce all their eggs at once, and store them at a very early age (They release one each month during </a:t>
            </a:r>
            <a:r>
              <a:rPr lang="en-US" altLang="en-US" sz="3600" dirty="0" smtClean="0"/>
              <a:t>menstruation)</a:t>
            </a:r>
          </a:p>
          <a:p>
            <a:r>
              <a:rPr lang="en-US" altLang="en-US" sz="3600" i="1" dirty="0" smtClean="0">
                <a:solidFill>
                  <a:srgbClr val="0070C0"/>
                </a:solidFill>
              </a:rPr>
              <a:t>Why </a:t>
            </a:r>
            <a:r>
              <a:rPr lang="en-US" altLang="en-US" sz="3600" i="1" dirty="0">
                <a:solidFill>
                  <a:srgbClr val="0070C0"/>
                </a:solidFill>
              </a:rPr>
              <a:t>is this not necessarily a good </a:t>
            </a:r>
            <a:r>
              <a:rPr lang="en-US" altLang="en-US" sz="3600" i="1" dirty="0" smtClean="0">
                <a:solidFill>
                  <a:srgbClr val="0070C0"/>
                </a:solidFill>
              </a:rPr>
              <a:t>thing?</a:t>
            </a:r>
            <a:endParaRPr lang="en-US" altLang="en-US" sz="3600" dirty="0"/>
          </a:p>
          <a:p>
            <a:r>
              <a:rPr lang="en-US" altLang="en-US" sz="3600" dirty="0" smtClean="0"/>
              <a:t>Males </a:t>
            </a:r>
            <a:r>
              <a:rPr lang="en-US" altLang="en-US" sz="3600" dirty="0"/>
              <a:t>make sperm constantly from puberty until they </a:t>
            </a:r>
            <a:r>
              <a:rPr lang="en-US" altLang="en-US" sz="3600" dirty="0" smtClean="0"/>
              <a:t>die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0076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Guiding Questions</a:t>
            </a:r>
            <a:endParaRPr lang="en-US" sz="44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3" y="1986858"/>
            <a:ext cx="11029615" cy="4521518"/>
          </a:xfrm>
        </p:spPr>
        <p:txBody>
          <a:bodyPr anchor="t"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is the relationship between meiosis and sexual reproduction?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is the relationship between meiosis and the formation of haploid gametes or spores? </a:t>
            </a:r>
            <a:endParaRPr lang="en-US" sz="3200" dirty="0" smtClean="0"/>
          </a:p>
          <a:p>
            <a:r>
              <a:rPr lang="en-US" sz="3200" dirty="0" smtClean="0"/>
              <a:t>What </a:t>
            </a:r>
            <a:r>
              <a:rPr lang="en-US" sz="3200" dirty="0"/>
              <a:t>is the role of crossing over in genetic </a:t>
            </a:r>
            <a:r>
              <a:rPr lang="en-US" sz="3200" dirty="0" smtClean="0"/>
              <a:t>variation?</a:t>
            </a:r>
          </a:p>
          <a:p>
            <a:r>
              <a:rPr lang="en-US" sz="3200" dirty="0"/>
              <a:t>What similarities and differences exist between the processes of mitosis and meiosis? </a:t>
            </a:r>
          </a:p>
        </p:txBody>
      </p:sp>
    </p:spTree>
    <p:extLst>
      <p:ext uri="{BB962C8B-B14F-4D97-AF65-F5344CB8AC3E}">
        <p14:creationId xmlns:p14="http://schemas.microsoft.com/office/powerpoint/2010/main" val="33003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sexual reproduction?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986858"/>
            <a:ext cx="11029614" cy="4521518"/>
          </a:xfrm>
        </p:spPr>
        <p:txBody>
          <a:bodyPr anchor="t">
            <a:normAutofit/>
          </a:bodyPr>
          <a:lstStyle/>
          <a:p>
            <a:r>
              <a:rPr lang="en-US" sz="3600" u="sng" dirty="0" smtClean="0">
                <a:solidFill>
                  <a:srgbClr val="7030A0"/>
                </a:solidFill>
              </a:rPr>
              <a:t>Meiosis</a:t>
            </a:r>
            <a:r>
              <a:rPr lang="en-US" sz="3600" dirty="0" smtClean="0"/>
              <a:t> = the process of reduction division in the body’s sex cells</a:t>
            </a:r>
          </a:p>
          <a:p>
            <a:pPr lvl="1"/>
            <a:r>
              <a:rPr lang="en-US" sz="3600" u="sng" dirty="0" smtClean="0">
                <a:solidFill>
                  <a:srgbClr val="7030A0"/>
                </a:solidFill>
              </a:rPr>
              <a:t>Reduction division </a:t>
            </a:r>
            <a:r>
              <a:rPr lang="en-US" sz="3600" dirty="0" smtClean="0"/>
              <a:t>= the </a:t>
            </a:r>
            <a:r>
              <a:rPr lang="en-US" sz="3600" u="sng" dirty="0" smtClean="0">
                <a:solidFill>
                  <a:srgbClr val="7030A0"/>
                </a:solidFill>
              </a:rPr>
              <a:t>46 chromosomes </a:t>
            </a:r>
            <a:r>
              <a:rPr lang="en-US" sz="3600" dirty="0" smtClean="0"/>
              <a:t>we began with in the </a:t>
            </a:r>
            <a:r>
              <a:rPr lang="en-US" sz="3600" u="sng" dirty="0" smtClean="0">
                <a:solidFill>
                  <a:srgbClr val="7030A0"/>
                </a:solidFill>
              </a:rPr>
              <a:t>diploid (</a:t>
            </a:r>
            <a:r>
              <a:rPr lang="en-US" sz="36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en-US" sz="3600" u="sng" dirty="0" smtClean="0">
                <a:solidFill>
                  <a:srgbClr val="7030A0"/>
                </a:solidFill>
              </a:rPr>
              <a:t>n) parent cell </a:t>
            </a:r>
            <a:r>
              <a:rPr lang="en-US" sz="3600" dirty="0" smtClean="0"/>
              <a:t>is halved to </a:t>
            </a:r>
            <a:r>
              <a:rPr lang="en-US" sz="3600" u="sng" dirty="0" smtClean="0">
                <a:solidFill>
                  <a:srgbClr val="FF33CC"/>
                </a:solidFill>
              </a:rPr>
              <a:t>23 chromosomes in the haploid (</a:t>
            </a:r>
            <a:r>
              <a:rPr lang="en-US" sz="3600" u="sng" dirty="0" smtClean="0">
                <a:solidFill>
                  <a:srgbClr val="FF33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en-US" sz="3600" u="sng" dirty="0" smtClean="0">
                <a:solidFill>
                  <a:srgbClr val="FF33CC"/>
                </a:solidFill>
              </a:rPr>
              <a:t>n) gamete cells</a:t>
            </a:r>
            <a:r>
              <a:rPr lang="en-US" sz="3600" dirty="0" smtClean="0"/>
              <a:t>/sex cells/spores (ex. </a:t>
            </a:r>
            <a:r>
              <a:rPr lang="en-US" sz="3600" u="sng" dirty="0" smtClean="0">
                <a:solidFill>
                  <a:srgbClr val="FF33CC"/>
                </a:solidFill>
              </a:rPr>
              <a:t>sperm &amp; eggs</a:t>
            </a:r>
            <a:r>
              <a:rPr lang="en-US" sz="3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026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sexual reproduction?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986858"/>
            <a:ext cx="7325678" cy="4521518"/>
          </a:xfrm>
        </p:spPr>
        <p:txBody>
          <a:bodyPr anchor="t">
            <a:normAutofit/>
          </a:bodyPr>
          <a:lstStyle/>
          <a:p>
            <a:r>
              <a:rPr lang="en-US" sz="3600" u="sng" dirty="0" smtClean="0">
                <a:solidFill>
                  <a:srgbClr val="7030A0"/>
                </a:solidFill>
              </a:rPr>
              <a:t>Meiosis is not a cycle </a:t>
            </a:r>
            <a:r>
              <a:rPr lang="en-US" sz="3600" dirty="0" smtClean="0">
                <a:solidFill>
                  <a:schemeClr val="tx1"/>
                </a:solidFill>
              </a:rPr>
              <a:t>UNLIKE mitosis, which is a cycle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The purpose is to </a:t>
            </a:r>
            <a:r>
              <a:rPr lang="en-US" sz="3600" u="sng" dirty="0" smtClean="0">
                <a:solidFill>
                  <a:srgbClr val="FF33CC"/>
                </a:solidFill>
              </a:rPr>
              <a:t>produce haploid gametes </a:t>
            </a:r>
            <a:r>
              <a:rPr lang="en-US" sz="3600" u="sng" dirty="0">
                <a:solidFill>
                  <a:srgbClr val="FF33CC"/>
                </a:solidFill>
              </a:rPr>
              <a:t>(</a:t>
            </a:r>
            <a:r>
              <a:rPr lang="en-US" sz="3600" u="sng" dirty="0">
                <a:solidFill>
                  <a:srgbClr val="FF33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en-US" sz="3600" u="sng" dirty="0">
                <a:solidFill>
                  <a:srgbClr val="FF33CC"/>
                </a:solidFill>
              </a:rPr>
              <a:t>n) </a:t>
            </a:r>
            <a:r>
              <a:rPr lang="en-US" sz="3600" u="sng" dirty="0" smtClean="0">
                <a:solidFill>
                  <a:srgbClr val="FF33CC"/>
                </a:solidFill>
              </a:rPr>
              <a:t>(sperm &amp; egg cells)</a:t>
            </a:r>
            <a:endParaRPr lang="en-US" sz="3600" dirty="0" smtClean="0">
              <a:solidFill>
                <a:srgbClr val="FF33CC"/>
              </a:solidFill>
            </a:endParaRPr>
          </a:p>
        </p:txBody>
      </p:sp>
      <p:pic>
        <p:nvPicPr>
          <p:cNvPr id="2050" name="Picture 2" descr="https://bio.rutgers.edu/%7Egb101/lab6_protists/meiosiswh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35" y="1911010"/>
            <a:ext cx="3410173" cy="486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indianexpress.com/2014/05/sperm-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75" y="5744582"/>
            <a:ext cx="745102" cy="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RRF__7DT5_8Q4AN9cDH208v4UyTtgbjSfJsGVkj7Csinz2FG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057" y="4496402"/>
            <a:ext cx="2445974" cy="21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2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sexual reproduction?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2" y="1865980"/>
            <a:ext cx="11029614" cy="4521518"/>
          </a:xfrm>
        </p:spPr>
        <p:txBody>
          <a:bodyPr anchor="t">
            <a:normAutofit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Diploid</a:t>
            </a:r>
            <a:r>
              <a:rPr lang="en-US" sz="2800" dirty="0" smtClean="0"/>
              <a:t> = a cell containing </a:t>
            </a:r>
            <a:r>
              <a:rPr lang="en-US" sz="2800" u="sng" dirty="0" smtClean="0">
                <a:solidFill>
                  <a:srgbClr val="7030A0"/>
                </a:solidFill>
              </a:rPr>
              <a:t>homologous chromosomes (</a:t>
            </a:r>
            <a:r>
              <a:rPr lang="en-US" sz="2800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</a:t>
            </a:r>
            <a:r>
              <a:rPr lang="en-US" sz="2800" u="sng" dirty="0" smtClean="0">
                <a:solidFill>
                  <a:srgbClr val="7030A0"/>
                </a:solidFill>
              </a:rPr>
              <a:t> from each parent)</a:t>
            </a:r>
          </a:p>
          <a:p>
            <a:pPr lvl="1"/>
            <a:r>
              <a:rPr lang="en-US" sz="2800" dirty="0" smtClean="0"/>
              <a:t>Represented by the symbol </a:t>
            </a:r>
            <a:r>
              <a:rPr lang="en-US" sz="2400" u="sng" dirty="0">
                <a:solidFill>
                  <a:srgbClr val="7030A0"/>
                </a:solidFill>
              </a:rPr>
              <a:t>(</a:t>
            </a:r>
            <a:r>
              <a:rPr lang="en-US" sz="2400" u="sng" dirty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en-US" sz="2400" u="sng" dirty="0">
                <a:solidFill>
                  <a:srgbClr val="7030A0"/>
                </a:solidFill>
              </a:rPr>
              <a:t>n</a:t>
            </a:r>
            <a:r>
              <a:rPr lang="en-US" sz="2400" u="sng" dirty="0" smtClean="0">
                <a:solidFill>
                  <a:srgbClr val="7030A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, includes body cells like skin and hair</a:t>
            </a:r>
            <a:endParaRPr lang="en-US" sz="2400" u="sng" dirty="0" smtClean="0">
              <a:solidFill>
                <a:srgbClr val="7030A0"/>
              </a:solidFill>
            </a:endParaRPr>
          </a:p>
          <a:p>
            <a:pPr lvl="1"/>
            <a:r>
              <a:rPr lang="en-US" sz="2400" u="sng" dirty="0" smtClean="0">
                <a:solidFill>
                  <a:srgbClr val="7030A0"/>
                </a:solidFill>
              </a:rPr>
              <a:t>The human diploid or </a:t>
            </a:r>
            <a:r>
              <a:rPr lang="en-US" sz="2400" u="sng" dirty="0">
                <a:solidFill>
                  <a:srgbClr val="7030A0"/>
                </a:solidFill>
              </a:rPr>
              <a:t>(</a:t>
            </a:r>
            <a:r>
              <a:rPr lang="en-US" sz="2400" u="sng" dirty="0">
                <a:solidFill>
                  <a:srgbClr val="7030A0"/>
                </a:solidFill>
                <a:latin typeface="Arial Black" panose="020B0A04020102020204" pitchFamily="34" charset="0"/>
              </a:rPr>
              <a:t>2</a:t>
            </a:r>
            <a:r>
              <a:rPr lang="en-US" sz="2400" u="sng" dirty="0">
                <a:solidFill>
                  <a:srgbClr val="7030A0"/>
                </a:solidFill>
              </a:rPr>
              <a:t>n) </a:t>
            </a:r>
            <a:r>
              <a:rPr lang="en-US" sz="2400" u="sng" dirty="0" smtClean="0">
                <a:solidFill>
                  <a:srgbClr val="7030A0"/>
                </a:solidFill>
              </a:rPr>
              <a:t>number = 46 chromosomes</a:t>
            </a:r>
            <a:endParaRPr lang="en-US" sz="2800" dirty="0" smtClean="0"/>
          </a:p>
          <a:p>
            <a:r>
              <a:rPr lang="en-US" sz="2800" u="sng" dirty="0" smtClean="0">
                <a:solidFill>
                  <a:srgbClr val="7030A0"/>
                </a:solidFill>
              </a:rPr>
              <a:t>Sexual reproduction </a:t>
            </a:r>
            <a:r>
              <a:rPr lang="en-US" sz="2800" dirty="0" smtClean="0"/>
              <a:t>= there are </a:t>
            </a:r>
            <a:r>
              <a:rPr lang="en-US" sz="2800" u="sng" dirty="0" smtClean="0">
                <a:solidFill>
                  <a:srgbClr val="7030A0"/>
                </a:solidFill>
              </a:rPr>
              <a:t>2 parents with 2 sets of DNA </a:t>
            </a:r>
            <a:r>
              <a:rPr lang="en-US" sz="2800" dirty="0" smtClean="0"/>
              <a:t>involved in making the daughter (new) cells’ DNA set</a:t>
            </a:r>
          </a:p>
        </p:txBody>
      </p:sp>
      <p:pic>
        <p:nvPicPr>
          <p:cNvPr id="5122" name="Picture 2" descr="http://www.snider.fwcs.k12.in.us/apbiology/homework/Unit%2005/11_2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171" y="4512051"/>
            <a:ext cx="4104452" cy="21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education-portal.com/cimages/multimages/16/diploid-vs-haplo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80" y="4946671"/>
            <a:ext cx="3372933" cy="19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55946"/>
            <a:ext cx="11029616" cy="1013800"/>
          </a:xfrm>
        </p:spPr>
        <p:txBody>
          <a:bodyPr>
            <a:noAutofit/>
          </a:bodyPr>
          <a:lstStyle/>
          <a:p>
            <a:r>
              <a:rPr lang="en-US" sz="3600" dirty="0"/>
              <a:t>What is the relationship between meiosis and sexual reproduction?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81194" y="1986858"/>
            <a:ext cx="11029614" cy="4521518"/>
          </a:xfrm>
        </p:spPr>
        <p:txBody>
          <a:bodyPr anchor="t">
            <a:normAutofit/>
          </a:bodyPr>
          <a:lstStyle/>
          <a:p>
            <a:r>
              <a:rPr lang="en-US" sz="3200" u="sng" dirty="0" smtClean="0">
                <a:solidFill>
                  <a:srgbClr val="FF33CC"/>
                </a:solidFill>
              </a:rPr>
              <a:t>Haploid</a:t>
            </a:r>
            <a:r>
              <a:rPr lang="en-US" sz="3200" dirty="0" smtClean="0"/>
              <a:t> = a cell with a </a:t>
            </a:r>
            <a:r>
              <a:rPr lang="en-US" sz="3200" u="sng" dirty="0" smtClean="0">
                <a:solidFill>
                  <a:srgbClr val="FF33CC"/>
                </a:solidFill>
              </a:rPr>
              <a:t>single set </a:t>
            </a:r>
            <a:r>
              <a:rPr lang="en-US" sz="3200" dirty="0" smtClean="0"/>
              <a:t>of chromosomes </a:t>
            </a:r>
            <a:r>
              <a:rPr lang="en-US" sz="3200" u="sng" dirty="0" smtClean="0">
                <a:solidFill>
                  <a:srgbClr val="FF33CC"/>
                </a:solidFill>
              </a:rPr>
              <a:t>from only one parent</a:t>
            </a:r>
          </a:p>
          <a:p>
            <a:pPr lvl="1"/>
            <a:r>
              <a:rPr lang="en-US" sz="3200" dirty="0"/>
              <a:t>Represented by the symbol </a:t>
            </a:r>
            <a:r>
              <a:rPr lang="en-US" sz="2800" u="sng" dirty="0">
                <a:solidFill>
                  <a:srgbClr val="FF33CC"/>
                </a:solidFill>
              </a:rPr>
              <a:t>(</a:t>
            </a:r>
            <a:r>
              <a:rPr lang="en-US" sz="2800" u="sng" dirty="0">
                <a:solidFill>
                  <a:srgbClr val="FF33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en-US" sz="2800" u="sng" dirty="0">
                <a:solidFill>
                  <a:srgbClr val="FF33CC"/>
                </a:solidFill>
              </a:rPr>
              <a:t>n</a:t>
            </a:r>
            <a:r>
              <a:rPr lang="en-US" sz="2800" u="sng" dirty="0" smtClean="0">
                <a:solidFill>
                  <a:srgbClr val="FF33CC"/>
                </a:solidFill>
              </a:rPr>
              <a:t>)</a:t>
            </a:r>
            <a:r>
              <a:rPr lang="en-US" sz="2800" dirty="0" smtClean="0">
                <a:solidFill>
                  <a:schemeClr val="tx1"/>
                </a:solidFill>
              </a:rPr>
              <a:t>, includes sperm (</a:t>
            </a:r>
            <a:r>
              <a:rPr lang="en-US" sz="2800" u="sng" dirty="0" smtClean="0">
                <a:solidFill>
                  <a:srgbClr val="FF33CC"/>
                </a:solidFill>
              </a:rPr>
              <a:t>male</a:t>
            </a:r>
            <a:r>
              <a:rPr lang="en-US" sz="2800" dirty="0" smtClean="0">
                <a:solidFill>
                  <a:schemeClr val="tx1"/>
                </a:solidFill>
              </a:rPr>
              <a:t>) &amp; egg (</a:t>
            </a:r>
            <a:r>
              <a:rPr lang="en-US" sz="2800" u="sng" dirty="0" smtClean="0">
                <a:solidFill>
                  <a:srgbClr val="FF33CC"/>
                </a:solidFill>
              </a:rPr>
              <a:t>female</a:t>
            </a:r>
            <a:r>
              <a:rPr lang="en-US" sz="2800" dirty="0" smtClean="0">
                <a:solidFill>
                  <a:schemeClr val="tx1"/>
                </a:solidFill>
              </a:rPr>
              <a:t>) cells only</a:t>
            </a:r>
            <a:endParaRPr lang="en-US" sz="2800" u="sng" dirty="0" smtClean="0">
              <a:solidFill>
                <a:srgbClr val="FF33CC"/>
              </a:solidFill>
            </a:endParaRPr>
          </a:p>
          <a:p>
            <a:pPr lvl="1"/>
            <a:r>
              <a:rPr lang="en-US" sz="2800" u="sng" dirty="0" smtClean="0">
                <a:solidFill>
                  <a:srgbClr val="FF33CC"/>
                </a:solidFill>
              </a:rPr>
              <a:t>The human haploid or </a:t>
            </a:r>
            <a:r>
              <a:rPr lang="en-US" sz="2800" u="sng" dirty="0">
                <a:solidFill>
                  <a:srgbClr val="FF33CC"/>
                </a:solidFill>
              </a:rPr>
              <a:t>(</a:t>
            </a:r>
            <a:r>
              <a:rPr lang="en-US" sz="2800" u="sng" dirty="0">
                <a:solidFill>
                  <a:srgbClr val="FF33CC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en-US" sz="2800" u="sng" dirty="0">
                <a:solidFill>
                  <a:srgbClr val="FF33CC"/>
                </a:solidFill>
              </a:rPr>
              <a:t>n) </a:t>
            </a:r>
            <a:r>
              <a:rPr lang="en-US" sz="2800" u="sng" dirty="0" smtClean="0">
                <a:solidFill>
                  <a:srgbClr val="FF33CC"/>
                </a:solidFill>
              </a:rPr>
              <a:t>number = 23 chromosomes</a:t>
            </a:r>
            <a:endParaRPr lang="en-US" sz="3200" dirty="0">
              <a:solidFill>
                <a:srgbClr val="FF33CC"/>
              </a:solidFill>
            </a:endParaRPr>
          </a:p>
        </p:txBody>
      </p:sp>
      <p:pic>
        <p:nvPicPr>
          <p:cNvPr id="5" name="Picture 4" descr="http://education-portal.com/cimages/multimages/16/diploid-vs-haplo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69" y="4702830"/>
            <a:ext cx="3803239" cy="21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0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182</TotalTime>
  <Words>1607</Words>
  <Application>Microsoft Office PowerPoint</Application>
  <PresentationFormat>Widescreen</PresentationFormat>
  <Paragraphs>220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Aharoni</vt:lpstr>
      <vt:lpstr>Arial</vt:lpstr>
      <vt:lpstr>Arial Black</vt:lpstr>
      <vt:lpstr>Calibri</vt:lpstr>
      <vt:lpstr>Gill Sans MT</vt:lpstr>
      <vt:lpstr>Wingdings</vt:lpstr>
      <vt:lpstr>Wingdings 2</vt:lpstr>
      <vt:lpstr>Dividend</vt:lpstr>
      <vt:lpstr>Meiosis</vt:lpstr>
      <vt:lpstr>Do Now            12/1-2/15</vt:lpstr>
      <vt:lpstr>UNIT 3 QUIZ</vt:lpstr>
      <vt:lpstr>STANDARDS</vt:lpstr>
      <vt:lpstr>Guiding Questions</vt:lpstr>
      <vt:lpstr>What is the relationship between meiosis and sexual reproduction? </vt:lpstr>
      <vt:lpstr>What is the relationship between meiosis and sexual reproduction? </vt:lpstr>
      <vt:lpstr>What is the relationship between meiosis and sexual reproduction? </vt:lpstr>
      <vt:lpstr>What is the relationship between meiosis and sexual reproduction? </vt:lpstr>
      <vt:lpstr>What is the relationship between meiosis and sexual reproduction? </vt:lpstr>
      <vt:lpstr>What is the relationship between meiosis and sexual reproduction? </vt:lpstr>
      <vt:lpstr>What is the relationship between meiosis and the formation of haploid gametes?</vt:lpstr>
      <vt:lpstr> and Sketch – Add the titles to your picture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How can siblings look alike but not exactly the same if they come from the same parents?</vt:lpstr>
      <vt:lpstr>How can siblings look alike but not exactly the same if they come from the same parents?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What is the relationship between meiosis and the formation of haploid gametes?</vt:lpstr>
      <vt:lpstr>PowerPoint Presentation</vt:lpstr>
      <vt:lpstr>PowerPoint Presentation</vt:lpstr>
      <vt:lpstr>PowerPoint Presentation</vt:lpstr>
      <vt:lpstr>Vocabulary</vt:lpstr>
      <vt:lpstr>Vocabulary</vt:lpstr>
      <vt:lpstr>Vocabulary</vt:lpstr>
      <vt:lpstr>What similarities &amp; differences exist between the processes of mitosis and meiosis?</vt:lpstr>
      <vt:lpstr>Comparing Mitosis &amp; Meiosis </vt:lpstr>
      <vt:lpstr>Comparing Mitosis &amp; Meiosis </vt:lpstr>
      <vt:lpstr>Comparing Mitosis &amp; Meiosis </vt:lpstr>
      <vt:lpstr>Comparing Mitosis &amp; Meiosis </vt:lpstr>
      <vt:lpstr>Interesting facts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</dc:title>
  <dc:creator>McCabe, Ashley</dc:creator>
  <cp:lastModifiedBy>McCabe, Ashley</cp:lastModifiedBy>
  <cp:revision>85</cp:revision>
  <cp:lastPrinted>2015-11-30T22:13:22Z</cp:lastPrinted>
  <dcterms:created xsi:type="dcterms:W3CDTF">2015-11-30T19:50:05Z</dcterms:created>
  <dcterms:modified xsi:type="dcterms:W3CDTF">2015-11-30T22:53:02Z</dcterms:modified>
</cp:coreProperties>
</file>