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5922" autoAdjust="0"/>
  </p:normalViewPr>
  <p:slideViewPr>
    <p:cSldViewPr snapToGrid="0">
      <p:cViewPr varScale="1">
        <p:scale>
          <a:sx n="79" d="100"/>
          <a:sy n="79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080C1-A17F-4917-91CA-B9ECEC340F2A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C47A3-A2C2-4474-870D-EEF54ED5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1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47A3-A2C2-4474-870D-EEF54ED5B8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1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474" y="0"/>
            <a:ext cx="11169148" cy="117980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UNIT 6 – Nucleic Acids: DNA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1185" y="1083543"/>
            <a:ext cx="7197726" cy="94032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 smtClean="0"/>
              <a:t>2015-2016</a:t>
            </a:r>
          </a:p>
          <a:p>
            <a:pPr algn="ctr"/>
            <a:r>
              <a:rPr lang="en-US" sz="2400" b="1" dirty="0" smtClean="0"/>
              <a:t>Ms. McCabe</a:t>
            </a:r>
            <a:endParaRPr lang="en-US" sz="2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619992"/>
            <a:ext cx="11669232" cy="3238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+mj-lt"/>
              <a:buAutoNum type="arabicPeriod"/>
            </a:pPr>
            <a:r>
              <a:rPr lang="en-US" sz="3200" dirty="0" smtClean="0"/>
              <a:t>Copy today’s Must Do &amp; Homework, </a:t>
            </a:r>
            <a:r>
              <a:rPr lang="en-US" sz="3200" i="1" dirty="0" smtClean="0"/>
              <a:t>this paper goes in your class notebook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200" dirty="0" smtClean="0"/>
              <a:t>Turn in your DNA Coloring WS for homework, </a:t>
            </a:r>
            <a:r>
              <a:rPr lang="en-US" sz="3200" i="1" dirty="0" smtClean="0"/>
              <a:t>they will </a:t>
            </a:r>
            <a:r>
              <a:rPr lang="en-US" sz="3200" b="1" i="1" dirty="0" smtClean="0">
                <a:solidFill>
                  <a:srgbClr val="FF0000"/>
                </a:solidFill>
              </a:rPr>
              <a:t>not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smtClean="0"/>
              <a:t>be accepted after the beginning of class today!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200" dirty="0" smtClean="0"/>
              <a:t>Find and remain in your new seat please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8903" y="1962912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smtClean="0"/>
              <a:t>Do Now 								1/26-27/16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292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516382"/>
            <a:ext cx="10425222" cy="9214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cap="none" dirty="0" smtClean="0"/>
              <a:t>What is the structure &amp; function of DNA?</a:t>
            </a:r>
            <a:endParaRPr lang="en-US" sz="54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62" y="1287865"/>
            <a:ext cx="11669232" cy="36963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DNA makes up genes and performs the following tasks: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FF66FF"/>
                </a:solidFill>
              </a:rPr>
              <a:t>Storing information </a:t>
            </a:r>
            <a:r>
              <a:rPr lang="en-US" sz="2800" dirty="0" smtClean="0"/>
              <a:t>= contains instructions for cell jobs and traits</a:t>
            </a:r>
            <a:endParaRPr lang="en-US" sz="2800" b="1" u="sng" dirty="0" smtClean="0">
              <a:solidFill>
                <a:srgbClr val="FF66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FF66FF"/>
                </a:solidFill>
              </a:rPr>
              <a:t>Copying information</a:t>
            </a:r>
            <a:r>
              <a:rPr lang="en-US" sz="2800" dirty="0"/>
              <a:t> = </a:t>
            </a:r>
            <a:r>
              <a:rPr lang="en-US" sz="2800" dirty="0" smtClean="0"/>
              <a:t>before cells divide, they must make a complete copy of every single one of its genes</a:t>
            </a:r>
            <a:endParaRPr lang="en-US" sz="2800" b="1" u="sng" dirty="0" smtClean="0">
              <a:solidFill>
                <a:srgbClr val="FF66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FF66FF"/>
                </a:solidFill>
              </a:rPr>
              <a:t>Transmitting information</a:t>
            </a:r>
            <a:r>
              <a:rPr lang="en-US" sz="2800" dirty="0"/>
              <a:t> </a:t>
            </a:r>
            <a:r>
              <a:rPr lang="en-US" sz="2800" dirty="0" smtClean="0"/>
              <a:t>= genes are passed on from one generation to the next (Mendel), DNA must be carefully sorted and passed along during cell division</a:t>
            </a:r>
            <a:endParaRPr lang="en-US" sz="2800" b="1" u="sng" dirty="0" smtClean="0">
              <a:solidFill>
                <a:srgbClr val="FF66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07" y="0"/>
            <a:ext cx="11930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SC.912.L.16.3 	</a:t>
            </a:r>
            <a:r>
              <a:rPr lang="en-US" sz="1600" b="1" i="1" dirty="0"/>
              <a:t>Describe</a:t>
            </a:r>
            <a:r>
              <a:rPr lang="en-US" sz="1600" b="1" dirty="0"/>
              <a:t> </a:t>
            </a:r>
            <a:r>
              <a:rPr lang="en-US" sz="1600" dirty="0"/>
              <a:t>the basic process of DNA </a:t>
            </a:r>
            <a:r>
              <a:rPr lang="en-US" sz="1600" b="1" dirty="0"/>
              <a:t>replication</a:t>
            </a:r>
            <a:r>
              <a:rPr lang="en-US" sz="1600" dirty="0"/>
              <a:t> and how it relates to the </a:t>
            </a:r>
            <a:r>
              <a:rPr lang="en-US" sz="1600" b="1" dirty="0"/>
              <a:t>transmission </a:t>
            </a:r>
            <a:r>
              <a:rPr lang="en-US" sz="1600" dirty="0"/>
              <a:t>and </a:t>
            </a:r>
            <a:r>
              <a:rPr lang="en-US" sz="1600" b="1" dirty="0"/>
              <a:t>conservation</a:t>
            </a:r>
            <a:r>
              <a:rPr lang="en-US" sz="1600" dirty="0"/>
              <a:t> of the genetic </a:t>
            </a:r>
            <a:r>
              <a:rPr lang="en-US" sz="1600" b="1" dirty="0"/>
              <a:t>information</a:t>
            </a:r>
            <a:r>
              <a:rPr lang="en-US" sz="16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807" y="193216"/>
            <a:ext cx="1572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Explain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85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99" y="513599"/>
            <a:ext cx="10425222" cy="9214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cap="none" dirty="0" smtClean="0"/>
              <a:t>What is the structure &amp; function of DNA?</a:t>
            </a:r>
            <a:endParaRPr lang="en-US" sz="54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62" y="1287865"/>
            <a:ext cx="11286459" cy="36963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List the 3 major components of DNA structure.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When cells divide in mitosis, why is it important for them to make a copy of all genes in its DNA?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How is DNA transmitted? </a:t>
            </a:r>
            <a:r>
              <a:rPr lang="en-US" sz="3200" i="1" dirty="0" smtClean="0"/>
              <a:t>Hint: are sperm &amp; eggs haploid or diploid?</a:t>
            </a: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4807" y="0"/>
            <a:ext cx="11930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SC.912.L.16.3 	</a:t>
            </a:r>
            <a:r>
              <a:rPr lang="en-US" sz="1600" b="1" i="1" dirty="0"/>
              <a:t>Describe</a:t>
            </a:r>
            <a:r>
              <a:rPr lang="en-US" sz="1600" b="1" dirty="0"/>
              <a:t> </a:t>
            </a:r>
            <a:r>
              <a:rPr lang="en-US" sz="1600" dirty="0"/>
              <a:t>the basic process of DNA </a:t>
            </a:r>
            <a:r>
              <a:rPr lang="en-US" sz="1600" b="1" dirty="0"/>
              <a:t>replication</a:t>
            </a:r>
            <a:r>
              <a:rPr lang="en-US" sz="1600" dirty="0"/>
              <a:t> and how it relates to the </a:t>
            </a:r>
            <a:r>
              <a:rPr lang="en-US" sz="1600" b="1" dirty="0"/>
              <a:t>transmission </a:t>
            </a:r>
            <a:r>
              <a:rPr lang="en-US" sz="1600" dirty="0"/>
              <a:t>and </a:t>
            </a:r>
            <a:r>
              <a:rPr lang="en-US" sz="1600" b="1" dirty="0"/>
              <a:t>conservation</a:t>
            </a:r>
            <a:r>
              <a:rPr lang="en-US" sz="1600" dirty="0"/>
              <a:t> of the genetic </a:t>
            </a:r>
            <a:r>
              <a:rPr lang="en-US" sz="1600" b="1" dirty="0"/>
              <a:t>information</a:t>
            </a:r>
            <a:r>
              <a:rPr lang="en-US" sz="1600" dirty="0"/>
              <a:t>. </a:t>
            </a:r>
          </a:p>
        </p:txBody>
      </p:sp>
      <p:pic>
        <p:nvPicPr>
          <p:cNvPr id="8" name="Picture 2" descr="http://www.patriciadesigns.com/_Media/stopandthink_bevel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1" y="342258"/>
            <a:ext cx="1446857" cy="1127026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0" name="Rectangle 9"/>
          <p:cNvSpPr/>
          <p:nvPr/>
        </p:nvSpPr>
        <p:spPr>
          <a:xfrm>
            <a:off x="1541664" y="190433"/>
            <a:ext cx="18087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Evaluate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61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516382"/>
            <a:ext cx="10425222" cy="921488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 smtClean="0"/>
              <a:t>When does DNA replicate?</a:t>
            </a:r>
            <a:endParaRPr lang="en-US" sz="54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62" y="1437869"/>
            <a:ext cx="5666847" cy="3761452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Think back to the cell cycle including Mitosis…</a:t>
            </a:r>
          </a:p>
          <a:p>
            <a:r>
              <a:rPr lang="en-US" sz="3200" dirty="0" smtClean="0"/>
              <a:t>DNA is replicated or </a:t>
            </a:r>
            <a:r>
              <a:rPr lang="en-US" sz="3200" b="1" u="sng" dirty="0" smtClean="0">
                <a:solidFill>
                  <a:srgbClr val="FF66FF"/>
                </a:solidFill>
              </a:rPr>
              <a:t>copied</a:t>
            </a:r>
            <a:r>
              <a:rPr lang="en-US" sz="3200" dirty="0" smtClean="0">
                <a:solidFill>
                  <a:srgbClr val="FF66FF"/>
                </a:solidFill>
              </a:rPr>
              <a:t> </a:t>
            </a:r>
            <a:r>
              <a:rPr lang="en-US" sz="3200" dirty="0" smtClean="0"/>
              <a:t>during </a:t>
            </a:r>
            <a:r>
              <a:rPr lang="en-US" sz="3200" b="1" u="sng" dirty="0" smtClean="0">
                <a:solidFill>
                  <a:srgbClr val="FF66FF"/>
                </a:solidFill>
              </a:rPr>
              <a:t>S (synthesis) phase</a:t>
            </a:r>
            <a:r>
              <a:rPr lang="en-US" sz="3200" dirty="0" smtClean="0"/>
              <a:t> of the cell cycle</a:t>
            </a:r>
          </a:p>
          <a:p>
            <a:r>
              <a:rPr lang="en-US" sz="3200" dirty="0" smtClean="0"/>
              <a:t>This is a part of Interphase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94807" y="0"/>
            <a:ext cx="11930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SC.912.L.16.3 	</a:t>
            </a:r>
            <a:r>
              <a:rPr lang="en-US" sz="1600" b="1" i="1" dirty="0"/>
              <a:t>Describe</a:t>
            </a:r>
            <a:r>
              <a:rPr lang="en-US" sz="1600" b="1" dirty="0"/>
              <a:t> </a:t>
            </a:r>
            <a:r>
              <a:rPr lang="en-US" sz="1600" dirty="0"/>
              <a:t>the basic process of DNA </a:t>
            </a:r>
            <a:r>
              <a:rPr lang="en-US" sz="1600" b="1" dirty="0"/>
              <a:t>replication</a:t>
            </a:r>
            <a:r>
              <a:rPr lang="en-US" sz="1600" dirty="0"/>
              <a:t> and how it relates to the </a:t>
            </a:r>
            <a:r>
              <a:rPr lang="en-US" sz="1600" b="1" dirty="0"/>
              <a:t>transmission </a:t>
            </a:r>
            <a:r>
              <a:rPr lang="en-US" sz="1600" dirty="0"/>
              <a:t>and </a:t>
            </a:r>
            <a:r>
              <a:rPr lang="en-US" sz="1600" b="1" dirty="0"/>
              <a:t>conservation</a:t>
            </a:r>
            <a:r>
              <a:rPr lang="en-US" sz="1600" dirty="0"/>
              <a:t> of the genetic </a:t>
            </a:r>
            <a:r>
              <a:rPr lang="en-US" sz="1600" b="1" dirty="0"/>
              <a:t>information</a:t>
            </a:r>
            <a:r>
              <a:rPr lang="en-US" sz="1600" dirty="0"/>
              <a:t>. </a:t>
            </a:r>
          </a:p>
        </p:txBody>
      </p:sp>
      <p:pic>
        <p:nvPicPr>
          <p:cNvPr id="9218" name="Picture 2" descr="https://www.bdbiosciences.com/br/wcmimages/apoptosis_analysis_cellcycle_phases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598" y="1267933"/>
            <a:ext cx="43148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20900525">
            <a:off x="8205502" y="4707914"/>
            <a:ext cx="808074" cy="29771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4807" y="193216"/>
            <a:ext cx="1572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Explain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66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516382"/>
            <a:ext cx="10425222" cy="921488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 smtClean="0"/>
              <a:t>How does DNA replicate?</a:t>
            </a:r>
            <a:endParaRPr lang="en-US" sz="54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91" y="1439559"/>
            <a:ext cx="11669232" cy="3546309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Each base on 1 strand pairs with only one base on the </a:t>
            </a:r>
            <a:r>
              <a:rPr lang="en-US" sz="3200" b="1" u="sng" dirty="0" smtClean="0">
                <a:solidFill>
                  <a:srgbClr val="FF66FF"/>
                </a:solidFill>
              </a:rPr>
              <a:t>opposite</a:t>
            </a:r>
            <a:r>
              <a:rPr lang="en-US" sz="3200" dirty="0" smtClean="0"/>
              <a:t> strand</a:t>
            </a:r>
          </a:p>
          <a:p>
            <a:r>
              <a:rPr lang="en-US" sz="3200" dirty="0" smtClean="0"/>
              <a:t>Because </a:t>
            </a:r>
            <a:r>
              <a:rPr lang="en-US" sz="3200" b="1" u="sng" dirty="0" smtClean="0">
                <a:solidFill>
                  <a:srgbClr val="FF66FF"/>
                </a:solidFill>
              </a:rPr>
              <a:t>each strand can be used to make the other strand</a:t>
            </a:r>
            <a:r>
              <a:rPr lang="en-US" sz="3200" dirty="0" smtClean="0"/>
              <a:t>,</a:t>
            </a:r>
            <a:r>
              <a:rPr lang="en-US" sz="3200" dirty="0"/>
              <a:t> </a:t>
            </a:r>
            <a:r>
              <a:rPr lang="en-US" sz="3200" dirty="0" smtClean="0"/>
              <a:t>they are said to be </a:t>
            </a:r>
            <a:r>
              <a:rPr lang="en-US" sz="3200" b="1" u="sng" dirty="0" smtClean="0">
                <a:solidFill>
                  <a:srgbClr val="FF66FF"/>
                </a:solidFill>
              </a:rPr>
              <a:t>complementary</a:t>
            </a:r>
            <a:endParaRPr lang="en-US" sz="3200" dirty="0" smtClean="0">
              <a:solidFill>
                <a:srgbClr val="FF66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07" y="0"/>
            <a:ext cx="11930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SC.912.L.16.3 	</a:t>
            </a:r>
            <a:r>
              <a:rPr lang="en-US" sz="1600" b="1" i="1" dirty="0"/>
              <a:t>Describe</a:t>
            </a:r>
            <a:r>
              <a:rPr lang="en-US" sz="1600" b="1" dirty="0"/>
              <a:t> </a:t>
            </a:r>
            <a:r>
              <a:rPr lang="en-US" sz="1600" dirty="0"/>
              <a:t>the basic process of DNA </a:t>
            </a:r>
            <a:r>
              <a:rPr lang="en-US" sz="1600" b="1" dirty="0"/>
              <a:t>replication</a:t>
            </a:r>
            <a:r>
              <a:rPr lang="en-US" sz="1600" dirty="0"/>
              <a:t> and how it relates to the </a:t>
            </a:r>
            <a:r>
              <a:rPr lang="en-US" sz="1600" b="1" dirty="0"/>
              <a:t>transmission </a:t>
            </a:r>
            <a:r>
              <a:rPr lang="en-US" sz="1600" dirty="0"/>
              <a:t>and </a:t>
            </a:r>
            <a:r>
              <a:rPr lang="en-US" sz="1600" b="1" dirty="0"/>
              <a:t>conservation</a:t>
            </a:r>
            <a:r>
              <a:rPr lang="en-US" sz="1600" dirty="0"/>
              <a:t> of the genetic </a:t>
            </a:r>
            <a:r>
              <a:rPr lang="en-US" sz="1600" b="1" dirty="0"/>
              <a:t>information</a:t>
            </a:r>
            <a:r>
              <a:rPr lang="en-US" sz="1600" dirty="0"/>
              <a:t>. </a:t>
            </a:r>
          </a:p>
        </p:txBody>
      </p:sp>
      <p:pic>
        <p:nvPicPr>
          <p:cNvPr id="12292" name="Picture 4" descr="http://www.bristol.k12.ct.us/uploaded/faculty/solomona/Images_for_websites/Genetics/image061%5b2%5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695" y="3370521"/>
            <a:ext cx="4080529" cy="275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4807" y="193216"/>
            <a:ext cx="1572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Explain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89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516382"/>
            <a:ext cx="10425222" cy="921488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 smtClean="0"/>
              <a:t>How does DNA replicate?</a:t>
            </a:r>
            <a:endParaRPr lang="en-US" sz="54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91" y="1439559"/>
            <a:ext cx="11669232" cy="3546309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Enzymes separate (</a:t>
            </a:r>
            <a:r>
              <a:rPr lang="en-US" sz="2800" b="1" u="sng" dirty="0" smtClean="0">
                <a:solidFill>
                  <a:srgbClr val="FF66FF"/>
                </a:solidFill>
              </a:rPr>
              <a:t>unzip</a:t>
            </a:r>
            <a:r>
              <a:rPr lang="en-US" sz="2800" dirty="0" smtClean="0"/>
              <a:t>) the strands by </a:t>
            </a:r>
            <a:r>
              <a:rPr lang="en-US" sz="2800" b="1" u="sng" dirty="0" smtClean="0">
                <a:solidFill>
                  <a:srgbClr val="FF66FF"/>
                </a:solidFill>
              </a:rPr>
              <a:t>breaking the hydrogen bonds</a:t>
            </a:r>
            <a:r>
              <a:rPr lang="en-US" sz="2800" dirty="0" smtClean="0"/>
              <a:t> between them</a:t>
            </a:r>
            <a:endParaRPr lang="en-US" sz="2800" b="1" u="sng" dirty="0" smtClean="0">
              <a:solidFill>
                <a:srgbClr val="FF66FF"/>
              </a:solidFill>
            </a:endParaRPr>
          </a:p>
          <a:p>
            <a:r>
              <a:rPr lang="en-US" sz="2800" dirty="0" smtClean="0"/>
              <a:t>As </a:t>
            </a:r>
            <a:r>
              <a:rPr lang="en-US" sz="2800" dirty="0"/>
              <a:t>each new strand forms, new bases are added following the rules of base </a:t>
            </a:r>
            <a:r>
              <a:rPr lang="en-US" sz="2800" dirty="0" smtClean="0"/>
              <a:t>pairing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94807" y="0"/>
            <a:ext cx="11930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SC.912.L.16.3 	</a:t>
            </a:r>
            <a:r>
              <a:rPr lang="en-US" sz="1600" b="1" i="1" dirty="0"/>
              <a:t>Describe</a:t>
            </a:r>
            <a:r>
              <a:rPr lang="en-US" sz="1600" b="1" dirty="0"/>
              <a:t> </a:t>
            </a:r>
            <a:r>
              <a:rPr lang="en-US" sz="1600" dirty="0"/>
              <a:t>the basic process of DNA </a:t>
            </a:r>
            <a:r>
              <a:rPr lang="en-US" sz="1600" b="1" dirty="0"/>
              <a:t>replication</a:t>
            </a:r>
            <a:r>
              <a:rPr lang="en-US" sz="1600" dirty="0"/>
              <a:t> and how it relates to the </a:t>
            </a:r>
            <a:r>
              <a:rPr lang="en-US" sz="1600" b="1" dirty="0"/>
              <a:t>transmission </a:t>
            </a:r>
            <a:r>
              <a:rPr lang="en-US" sz="1600" dirty="0"/>
              <a:t>and </a:t>
            </a:r>
            <a:r>
              <a:rPr lang="en-US" sz="1600" b="1" dirty="0"/>
              <a:t>conservation</a:t>
            </a:r>
            <a:r>
              <a:rPr lang="en-US" sz="1600" dirty="0"/>
              <a:t> of the genetic </a:t>
            </a:r>
            <a:r>
              <a:rPr lang="en-US" sz="1600" b="1" dirty="0"/>
              <a:t>information</a:t>
            </a:r>
            <a:r>
              <a:rPr lang="en-US" sz="1600" dirty="0"/>
              <a:t>. </a:t>
            </a:r>
          </a:p>
        </p:txBody>
      </p:sp>
      <p:pic>
        <p:nvPicPr>
          <p:cNvPr id="14338" name="Picture 2" descr="http://study.com/cimages/multimages/16/dna-helic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191" y="3006878"/>
            <a:ext cx="4238401" cy="2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rot="20963348">
            <a:off x="2056460" y="3526017"/>
            <a:ext cx="199233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*-</a:t>
            </a:r>
            <a:r>
              <a:rPr lang="en-US" b="1" dirty="0" err="1"/>
              <a:t>a</a:t>
            </a:r>
            <a:r>
              <a:rPr lang="en-US" b="1" dirty="0" err="1" smtClean="0"/>
              <a:t>se</a:t>
            </a:r>
            <a:r>
              <a:rPr lang="en-US" b="1" dirty="0" smtClean="0"/>
              <a:t>* = enzymes</a:t>
            </a:r>
            <a:endParaRPr lang="en-US" b="1" dirty="0"/>
          </a:p>
        </p:txBody>
      </p:sp>
      <p:pic>
        <p:nvPicPr>
          <p:cNvPr id="14340" name="Picture 4" descr="https://upload.wikimedia.org/wikipedia/commons/thumb/7/74/Scissors_icon_black.svg/1280px-Scissors_icon_bla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58" y="4114360"/>
            <a:ext cx="546246" cy="3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4807" y="193216"/>
            <a:ext cx="1572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Explain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86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99" y="513599"/>
            <a:ext cx="10425222" cy="921488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 smtClean="0"/>
              <a:t>How does DNA replicate?</a:t>
            </a:r>
            <a:endParaRPr lang="en-US" sz="54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62" y="1287865"/>
            <a:ext cx="11286459" cy="36963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In what phase of the cell cycle does DNA replicate?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Since bases on each strand pair up, what do we call the two strands of DNA?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How do we open the DNA to copy the strands?</a:t>
            </a:r>
          </a:p>
        </p:txBody>
      </p:sp>
      <p:sp>
        <p:nvSpPr>
          <p:cNvPr id="4" name="Rectangle 3"/>
          <p:cNvSpPr/>
          <p:nvPr/>
        </p:nvSpPr>
        <p:spPr>
          <a:xfrm>
            <a:off x="94807" y="0"/>
            <a:ext cx="11930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SC.912.L.16.3 	</a:t>
            </a:r>
            <a:r>
              <a:rPr lang="en-US" sz="1600" b="1" i="1" dirty="0"/>
              <a:t>Describe</a:t>
            </a:r>
            <a:r>
              <a:rPr lang="en-US" sz="1600" b="1" dirty="0"/>
              <a:t> </a:t>
            </a:r>
            <a:r>
              <a:rPr lang="en-US" sz="1600" dirty="0"/>
              <a:t>the basic process of DNA </a:t>
            </a:r>
            <a:r>
              <a:rPr lang="en-US" sz="1600" b="1" dirty="0"/>
              <a:t>replication</a:t>
            </a:r>
            <a:r>
              <a:rPr lang="en-US" sz="1600" dirty="0"/>
              <a:t> and how it relates to the </a:t>
            </a:r>
            <a:r>
              <a:rPr lang="en-US" sz="1600" b="1" dirty="0"/>
              <a:t>transmission </a:t>
            </a:r>
            <a:r>
              <a:rPr lang="en-US" sz="1600" dirty="0"/>
              <a:t>and </a:t>
            </a:r>
            <a:r>
              <a:rPr lang="en-US" sz="1600" b="1" dirty="0"/>
              <a:t>conservation</a:t>
            </a:r>
            <a:r>
              <a:rPr lang="en-US" sz="1600" dirty="0"/>
              <a:t> of the genetic </a:t>
            </a:r>
            <a:r>
              <a:rPr lang="en-US" sz="1600" b="1" dirty="0"/>
              <a:t>information</a:t>
            </a:r>
            <a:r>
              <a:rPr lang="en-US" sz="1600" dirty="0"/>
              <a:t>. </a:t>
            </a:r>
          </a:p>
        </p:txBody>
      </p:sp>
      <p:pic>
        <p:nvPicPr>
          <p:cNvPr id="8" name="Picture 2" descr="http://www.patriciadesigns.com/_Media/stopandthink_beve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1" y="342258"/>
            <a:ext cx="1446857" cy="1127026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2" name="Rectangle 21"/>
          <p:cNvSpPr/>
          <p:nvPr/>
        </p:nvSpPr>
        <p:spPr>
          <a:xfrm>
            <a:off x="1467599" y="232698"/>
            <a:ext cx="18087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Evaluate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88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516382"/>
            <a:ext cx="10425222" cy="921488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 smtClean="0"/>
              <a:t>How does DNA replicate?</a:t>
            </a:r>
            <a:endParaRPr lang="en-US" sz="54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91" y="1439559"/>
            <a:ext cx="11669232" cy="3546309"/>
          </a:xfrm>
        </p:spPr>
        <p:txBody>
          <a:bodyPr anchor="t">
            <a:normAutofit/>
          </a:bodyPr>
          <a:lstStyle/>
          <a:p>
            <a:r>
              <a:rPr lang="en-US" sz="2800" b="1" u="sng" dirty="0">
                <a:solidFill>
                  <a:srgbClr val="FF66FF"/>
                </a:solidFill>
              </a:rPr>
              <a:t>DNA polymerase</a:t>
            </a:r>
            <a:r>
              <a:rPr lang="en-US" sz="2800" b="1" dirty="0">
                <a:solidFill>
                  <a:srgbClr val="FF66FF"/>
                </a:solidFill>
              </a:rPr>
              <a:t> </a:t>
            </a:r>
            <a:r>
              <a:rPr lang="en-US" sz="2800" dirty="0"/>
              <a:t>is an enzyme that joins individual nucleotides to produce a new strand of </a:t>
            </a:r>
            <a:r>
              <a:rPr lang="en-US" sz="2800" dirty="0" smtClean="0"/>
              <a:t>DNA</a:t>
            </a:r>
            <a:endParaRPr lang="en-US" sz="2800" dirty="0"/>
          </a:p>
          <a:p>
            <a:r>
              <a:rPr lang="en-US" sz="2800" dirty="0" smtClean="0"/>
              <a:t>It also </a:t>
            </a:r>
            <a:r>
              <a:rPr lang="en-US" sz="2800" dirty="0"/>
              <a:t>“</a:t>
            </a:r>
            <a:r>
              <a:rPr lang="en-US" sz="2800" b="1" u="sng" dirty="0">
                <a:solidFill>
                  <a:srgbClr val="FF66FF"/>
                </a:solidFill>
              </a:rPr>
              <a:t>proofreads</a:t>
            </a:r>
            <a:r>
              <a:rPr lang="en-US" sz="2800" dirty="0"/>
              <a:t>” each new DNA strand, ensuring that each molecule is a perfect copy of the </a:t>
            </a:r>
            <a:r>
              <a:rPr lang="en-US" sz="2800" dirty="0" smtClean="0"/>
              <a:t>original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4807" y="0"/>
            <a:ext cx="11930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SC.912.L.16.3 	</a:t>
            </a:r>
            <a:r>
              <a:rPr lang="en-US" sz="1600" b="1" i="1" dirty="0"/>
              <a:t>Describe</a:t>
            </a:r>
            <a:r>
              <a:rPr lang="en-US" sz="1600" b="1" dirty="0"/>
              <a:t> </a:t>
            </a:r>
            <a:r>
              <a:rPr lang="en-US" sz="1600" dirty="0"/>
              <a:t>the basic process of DNA </a:t>
            </a:r>
            <a:r>
              <a:rPr lang="en-US" sz="1600" b="1" dirty="0"/>
              <a:t>replication</a:t>
            </a:r>
            <a:r>
              <a:rPr lang="en-US" sz="1600" dirty="0"/>
              <a:t> and how it relates to the </a:t>
            </a:r>
            <a:r>
              <a:rPr lang="en-US" sz="1600" b="1" dirty="0"/>
              <a:t>transmission </a:t>
            </a:r>
            <a:r>
              <a:rPr lang="en-US" sz="1600" dirty="0"/>
              <a:t>and </a:t>
            </a:r>
            <a:r>
              <a:rPr lang="en-US" sz="1600" b="1" dirty="0"/>
              <a:t>conservation</a:t>
            </a:r>
            <a:r>
              <a:rPr lang="en-US" sz="1600" dirty="0"/>
              <a:t> of the genetic </a:t>
            </a:r>
            <a:r>
              <a:rPr lang="en-US" sz="1600" b="1" dirty="0"/>
              <a:t>information</a:t>
            </a:r>
            <a:r>
              <a:rPr lang="en-US" sz="1600" dirty="0"/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0737" y="1111197"/>
            <a:ext cx="199233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*-</a:t>
            </a:r>
            <a:r>
              <a:rPr lang="en-US" b="1" dirty="0" err="1"/>
              <a:t>a</a:t>
            </a:r>
            <a:r>
              <a:rPr lang="en-US" b="1" dirty="0" err="1" smtClean="0"/>
              <a:t>se</a:t>
            </a:r>
            <a:r>
              <a:rPr lang="en-US" b="1" dirty="0" smtClean="0"/>
              <a:t>* = enzymes</a:t>
            </a:r>
            <a:endParaRPr lang="en-US" b="1" dirty="0"/>
          </a:p>
        </p:txBody>
      </p:sp>
      <p:pic>
        <p:nvPicPr>
          <p:cNvPr id="15" name="Picture 4" descr="E:\LESSON OVRVW batch 2\art\BIO10NAE_04_12_04_005_LRIM_0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r="16036"/>
          <a:stretch/>
        </p:blipFill>
        <p:spPr bwMode="auto">
          <a:xfrm>
            <a:off x="2772442" y="3424546"/>
            <a:ext cx="6251944" cy="214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94807" y="193216"/>
            <a:ext cx="1572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Explain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91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516382"/>
            <a:ext cx="10425222" cy="921488"/>
          </a:xfrm>
        </p:spPr>
        <p:txBody>
          <a:bodyPr>
            <a:noAutofit/>
          </a:bodyPr>
          <a:lstStyle/>
          <a:p>
            <a:pPr algn="ctr"/>
            <a:r>
              <a:rPr lang="en-US" sz="3800" b="1" cap="none" dirty="0"/>
              <a:t>How is DNA replication a semi-conservative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91" y="1439559"/>
            <a:ext cx="11669232" cy="2632711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sz="3000" dirty="0" smtClean="0"/>
              <a:t>The end product of DNA replication includes </a:t>
            </a:r>
            <a:r>
              <a:rPr lang="en-US" sz="3000" b="1" u="sng" dirty="0" smtClean="0">
                <a:solidFill>
                  <a:srgbClr val="FF66FF"/>
                </a:solidFill>
              </a:rPr>
              <a:t>two </a:t>
            </a:r>
            <a:r>
              <a:rPr lang="en-US" sz="3000" b="1" u="sng" dirty="0">
                <a:solidFill>
                  <a:srgbClr val="FF66FF"/>
                </a:solidFill>
              </a:rPr>
              <a:t>identical strands </a:t>
            </a:r>
            <a:r>
              <a:rPr lang="en-US" sz="3000" dirty="0"/>
              <a:t>of </a:t>
            </a:r>
            <a:r>
              <a:rPr lang="en-US" sz="3000" dirty="0" smtClean="0"/>
              <a:t>DNA</a:t>
            </a:r>
          </a:p>
          <a:p>
            <a:r>
              <a:rPr lang="en-US" sz="3000" dirty="0" smtClean="0"/>
              <a:t>This process is </a:t>
            </a:r>
            <a:r>
              <a:rPr lang="en-US" sz="3000" b="1" u="sng" dirty="0" smtClean="0">
                <a:solidFill>
                  <a:srgbClr val="FF66FF"/>
                </a:solidFill>
              </a:rPr>
              <a:t>semi-conservative</a:t>
            </a:r>
            <a:r>
              <a:rPr lang="en-US" sz="3000" b="1" dirty="0" smtClean="0"/>
              <a:t> </a:t>
            </a:r>
            <a:r>
              <a:rPr lang="en-US" sz="3000" dirty="0" smtClean="0"/>
              <a:t>= each </a:t>
            </a:r>
            <a:r>
              <a:rPr lang="en-US" sz="3000" dirty="0"/>
              <a:t>strand contains an </a:t>
            </a:r>
            <a:r>
              <a:rPr lang="en-US" sz="3000" b="1" u="sng" dirty="0">
                <a:solidFill>
                  <a:srgbClr val="FF66FF"/>
                </a:solidFill>
              </a:rPr>
              <a:t>original piece and a </a:t>
            </a:r>
            <a:r>
              <a:rPr lang="en-US" sz="3000" b="1" u="sng" dirty="0" smtClean="0">
                <a:solidFill>
                  <a:srgbClr val="FF66FF"/>
                </a:solidFill>
              </a:rPr>
              <a:t>copy</a:t>
            </a:r>
            <a:endParaRPr lang="en-US" sz="3000" b="1" u="sng" dirty="0">
              <a:solidFill>
                <a:srgbClr val="FF66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07" y="0"/>
            <a:ext cx="11930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SC.912.L.16.3 	</a:t>
            </a:r>
            <a:r>
              <a:rPr lang="en-US" sz="1600" b="1" i="1" dirty="0"/>
              <a:t>Describe</a:t>
            </a:r>
            <a:r>
              <a:rPr lang="en-US" sz="1600" b="1" dirty="0"/>
              <a:t> </a:t>
            </a:r>
            <a:r>
              <a:rPr lang="en-US" sz="1600" dirty="0"/>
              <a:t>the basic process of DNA </a:t>
            </a:r>
            <a:r>
              <a:rPr lang="en-US" sz="1600" b="1" dirty="0"/>
              <a:t>replication</a:t>
            </a:r>
            <a:r>
              <a:rPr lang="en-US" sz="1600" dirty="0"/>
              <a:t> and how it relates to the </a:t>
            </a:r>
            <a:r>
              <a:rPr lang="en-US" sz="1600" b="1" dirty="0"/>
              <a:t>transmission </a:t>
            </a:r>
            <a:r>
              <a:rPr lang="en-US" sz="1600" dirty="0"/>
              <a:t>and </a:t>
            </a:r>
            <a:r>
              <a:rPr lang="en-US" sz="1600" b="1" dirty="0"/>
              <a:t>conservation</a:t>
            </a:r>
            <a:r>
              <a:rPr lang="en-US" sz="1600" dirty="0"/>
              <a:t> of the genetic </a:t>
            </a:r>
            <a:r>
              <a:rPr lang="en-US" sz="1600" b="1" dirty="0"/>
              <a:t>information</a:t>
            </a:r>
            <a:r>
              <a:rPr lang="en-US" sz="1600" dirty="0"/>
              <a:t>. </a:t>
            </a:r>
          </a:p>
        </p:txBody>
      </p:sp>
      <p:pic>
        <p:nvPicPr>
          <p:cNvPr id="16386" name="Picture 2" descr="https://www.ied.edu.hk/biotech/eng/classrm/explain/gen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507" y="2952959"/>
            <a:ext cx="4800600" cy="260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urved Connector 10"/>
          <p:cNvCxnSpPr/>
          <p:nvPr/>
        </p:nvCxnSpPr>
        <p:spPr>
          <a:xfrm>
            <a:off x="1201479" y="3327991"/>
            <a:ext cx="4117458" cy="482485"/>
          </a:xfrm>
          <a:prstGeom prst="curvedConnector3">
            <a:avLst>
              <a:gd name="adj1" fmla="val 21853"/>
            </a:avLst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>
            <a:off x="3455581" y="3202873"/>
            <a:ext cx="2564118" cy="284606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1" name="Picture 2" descr="https://upload.wikimedia.org/wikipedia/commons/thumb/e/e2/Eukaryote_DNA-en.svg/2000px-Eukaryote_DNA-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37273"/>
            <a:ext cx="1653000" cy="1020727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32" name="Picture 4" descr="http://www.scienceinschool.org/sites/default/files/articleContentImages/18/uracil/issue18uracil7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01" y="5837273"/>
            <a:ext cx="1240136" cy="10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www.marcusfalden.com/wp-content/uploads/2009/07/dna-double-heli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37" y="5837273"/>
            <a:ext cx="1360969" cy="10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5592726" y="5837272"/>
            <a:ext cx="1417645" cy="1020728"/>
            <a:chOff x="5112599" y="2628900"/>
            <a:chExt cx="4314825" cy="4048125"/>
          </a:xfrm>
        </p:grpSpPr>
        <p:pic>
          <p:nvPicPr>
            <p:cNvPr id="35" name="Picture 2" descr="https://www.bdbiosciences.com/br/wcmimages/apoptosis_analysis_cellcycle_phases_lrg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599" y="2628900"/>
              <a:ext cx="4314825" cy="404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ight Arrow 35"/>
            <p:cNvSpPr/>
            <p:nvPr/>
          </p:nvSpPr>
          <p:spPr>
            <a:xfrm rot="20900525">
              <a:off x="5611159" y="6026351"/>
              <a:ext cx="808074" cy="297713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7" name="Picture 4" descr="E:\LESSON OVRVW batch 2\art\BIO10NAE_04_12_04_005_LRIM_0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9" r="17096"/>
          <a:stretch/>
        </p:blipFill>
        <p:spPr bwMode="auto">
          <a:xfrm>
            <a:off x="6953695" y="5837271"/>
            <a:ext cx="2913854" cy="10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http://3.bp.blogspot.com/_QwiM5bXMBk8/TTuiBZAZggI/AAAAAAAAABg/PgePLszATOs/s1600/Chargaffs_Rul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06" y="5837271"/>
            <a:ext cx="1338620" cy="101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94807" y="193216"/>
            <a:ext cx="1572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Explain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40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7811"/>
          <a:stretch/>
        </p:blipFill>
        <p:spPr>
          <a:xfrm>
            <a:off x="3907359" y="106325"/>
            <a:ext cx="4070334" cy="65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STANDARD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10520915" cy="2856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SC.912.L.16.3 	</a:t>
            </a:r>
            <a:r>
              <a:rPr lang="en-US" sz="4000" b="1" i="1" u="sng" dirty="0" smtClean="0">
                <a:solidFill>
                  <a:srgbClr val="FF66FF"/>
                </a:solidFill>
              </a:rPr>
              <a:t>Describe</a:t>
            </a:r>
            <a:r>
              <a:rPr lang="en-US" sz="4000" b="1" dirty="0" smtClean="0">
                <a:solidFill>
                  <a:srgbClr val="FF66FF"/>
                </a:solidFill>
              </a:rPr>
              <a:t> </a:t>
            </a:r>
            <a:r>
              <a:rPr lang="en-US" sz="4000" dirty="0"/>
              <a:t>the basic process of DNA </a:t>
            </a:r>
            <a:r>
              <a:rPr lang="en-US" sz="4000" b="1" u="sng" dirty="0">
                <a:solidFill>
                  <a:srgbClr val="FF66FF"/>
                </a:solidFill>
              </a:rPr>
              <a:t>replication</a:t>
            </a:r>
            <a:r>
              <a:rPr lang="en-US" sz="4000" dirty="0">
                <a:solidFill>
                  <a:srgbClr val="FF66FF"/>
                </a:solidFill>
              </a:rPr>
              <a:t> </a:t>
            </a:r>
            <a:r>
              <a:rPr lang="en-US" sz="4000" dirty="0"/>
              <a:t>and how it relates to the </a:t>
            </a:r>
            <a:r>
              <a:rPr lang="en-US" sz="4000" b="1" u="sng" dirty="0">
                <a:solidFill>
                  <a:srgbClr val="FF66FF"/>
                </a:solidFill>
              </a:rPr>
              <a:t>transmission </a:t>
            </a:r>
            <a:r>
              <a:rPr lang="en-US" sz="4000" dirty="0"/>
              <a:t>and </a:t>
            </a:r>
            <a:r>
              <a:rPr lang="en-US" sz="4000" b="1" u="sng" dirty="0">
                <a:solidFill>
                  <a:srgbClr val="FF66FF"/>
                </a:solidFill>
              </a:rPr>
              <a:t>conservation</a:t>
            </a:r>
            <a:r>
              <a:rPr lang="en-US" sz="4000" dirty="0">
                <a:solidFill>
                  <a:srgbClr val="FF66FF"/>
                </a:solidFill>
              </a:rPr>
              <a:t> </a:t>
            </a:r>
            <a:r>
              <a:rPr lang="en-US" sz="4000" dirty="0"/>
              <a:t>of the genetic </a:t>
            </a:r>
            <a:r>
              <a:rPr lang="en-US" sz="4000" b="1" u="sng" dirty="0">
                <a:solidFill>
                  <a:srgbClr val="FF66FF"/>
                </a:solidFill>
              </a:rPr>
              <a:t>information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54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GUIDING QUESTIONs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91" y="1876253"/>
            <a:ext cx="11669232" cy="32380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the </a:t>
            </a:r>
            <a:r>
              <a:rPr lang="en-US" sz="4000" b="1" u="sng" dirty="0" smtClean="0">
                <a:solidFill>
                  <a:srgbClr val="FF66FF"/>
                </a:solidFill>
              </a:rPr>
              <a:t>structure and function</a:t>
            </a:r>
            <a:r>
              <a:rPr lang="en-US" sz="4000" dirty="0" smtClean="0">
                <a:solidFill>
                  <a:srgbClr val="FF66FF"/>
                </a:solidFill>
              </a:rPr>
              <a:t> </a:t>
            </a:r>
            <a:r>
              <a:rPr lang="en-US" sz="4000" dirty="0" smtClean="0"/>
              <a:t>of DNA?</a:t>
            </a:r>
          </a:p>
          <a:p>
            <a:r>
              <a:rPr lang="en-US" sz="4000" b="1" u="sng" dirty="0">
                <a:solidFill>
                  <a:srgbClr val="FF66FF"/>
                </a:solidFill>
              </a:rPr>
              <a:t>When</a:t>
            </a:r>
            <a:r>
              <a:rPr lang="en-US" sz="4000" dirty="0">
                <a:solidFill>
                  <a:srgbClr val="FF66FF"/>
                </a:solidFill>
              </a:rPr>
              <a:t> </a:t>
            </a:r>
            <a:r>
              <a:rPr lang="en-US" sz="4000" dirty="0"/>
              <a:t>does DNA replicate?</a:t>
            </a:r>
          </a:p>
          <a:p>
            <a:r>
              <a:rPr lang="en-US" sz="4000" dirty="0" smtClean="0"/>
              <a:t>How does DNA </a:t>
            </a:r>
            <a:r>
              <a:rPr lang="en-US" sz="4000" b="1" u="sng" dirty="0" smtClean="0">
                <a:solidFill>
                  <a:srgbClr val="FF66FF"/>
                </a:solidFill>
              </a:rPr>
              <a:t>replicate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How is DNA replication a </a:t>
            </a:r>
            <a:r>
              <a:rPr lang="en-US" sz="4000" b="1" u="sng" dirty="0" smtClean="0">
                <a:solidFill>
                  <a:srgbClr val="FF66FF"/>
                </a:solidFill>
              </a:rPr>
              <a:t>semi-conservative process</a:t>
            </a:r>
            <a:r>
              <a:rPr lang="en-US" sz="4000" dirty="0" smtClean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94807" y="0"/>
            <a:ext cx="11930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SC.912.L.16.3 	</a:t>
            </a:r>
            <a:r>
              <a:rPr lang="en-US" b="1" i="1" dirty="0"/>
              <a:t>Describe</a:t>
            </a:r>
            <a:r>
              <a:rPr lang="en-US" b="1" dirty="0"/>
              <a:t> </a:t>
            </a:r>
            <a:r>
              <a:rPr lang="en-US" dirty="0"/>
              <a:t>the basic process of DNA </a:t>
            </a:r>
            <a:r>
              <a:rPr lang="en-US" b="1" dirty="0"/>
              <a:t>replication</a:t>
            </a:r>
            <a:r>
              <a:rPr lang="en-US" dirty="0"/>
              <a:t> and how it relates to the </a:t>
            </a:r>
            <a:r>
              <a:rPr lang="en-US" b="1" dirty="0"/>
              <a:t>transmission </a:t>
            </a:r>
            <a:r>
              <a:rPr lang="en-US" dirty="0"/>
              <a:t>and </a:t>
            </a:r>
            <a:r>
              <a:rPr lang="en-US" b="1" dirty="0"/>
              <a:t>conservation</a:t>
            </a:r>
            <a:r>
              <a:rPr lang="en-US" dirty="0"/>
              <a:t> of the genetic </a:t>
            </a:r>
            <a:r>
              <a:rPr lang="en-US" b="1" dirty="0"/>
              <a:t>information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4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425222" cy="9214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cap="none" dirty="0" smtClean="0"/>
              <a:t>What is the structure &amp; function of DNA?</a:t>
            </a:r>
            <a:endParaRPr lang="en-US" sz="54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91" y="1792223"/>
            <a:ext cx="11669232" cy="4544781"/>
          </a:xfrm>
        </p:spPr>
        <p:txBody>
          <a:bodyPr>
            <a:normAutofit fontScale="55000" lnSpcReduction="20000"/>
          </a:bodyPr>
          <a:lstStyle/>
          <a:p>
            <a:r>
              <a:rPr lang="en-US" sz="5800" dirty="0" smtClean="0"/>
              <a:t>DNA stands for Deoxyribonucleic acid</a:t>
            </a:r>
          </a:p>
          <a:p>
            <a:r>
              <a:rPr lang="en-US" sz="5800" dirty="0" smtClean="0"/>
              <a:t>It is the </a:t>
            </a:r>
            <a:r>
              <a:rPr lang="en-US" sz="5800" b="1" u="sng" dirty="0" smtClean="0">
                <a:solidFill>
                  <a:srgbClr val="FF66FF"/>
                </a:solidFill>
              </a:rPr>
              <a:t>genetic code</a:t>
            </a:r>
            <a:r>
              <a:rPr lang="en-US" sz="5800" b="1" dirty="0" smtClean="0">
                <a:solidFill>
                  <a:srgbClr val="FF66FF"/>
                </a:solidFill>
              </a:rPr>
              <a:t> </a:t>
            </a:r>
            <a:r>
              <a:rPr lang="en-US" sz="5800" dirty="0" smtClean="0"/>
              <a:t>found in </a:t>
            </a:r>
            <a:r>
              <a:rPr lang="en-US" sz="5800" b="1" u="sng" dirty="0" smtClean="0">
                <a:solidFill>
                  <a:srgbClr val="FF66FF"/>
                </a:solidFill>
              </a:rPr>
              <a:t>ALL</a:t>
            </a:r>
            <a:r>
              <a:rPr lang="en-US" sz="5800" dirty="0" smtClean="0">
                <a:solidFill>
                  <a:srgbClr val="FF66FF"/>
                </a:solidFill>
              </a:rPr>
              <a:t> </a:t>
            </a:r>
            <a:r>
              <a:rPr lang="en-US" sz="5800" dirty="0" smtClean="0"/>
              <a:t>living organisms and viruses (non-living)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500" i="1" dirty="0" smtClean="0"/>
              <a:t>Which macromolecule includes DNA?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US" sz="3800" i="1" dirty="0" smtClean="0"/>
              <a:t>Lipids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US" sz="3800" i="1" dirty="0" smtClean="0"/>
              <a:t>Carbohydrates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US" sz="3800" i="1" dirty="0" smtClean="0"/>
              <a:t>Proteins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US" sz="3800" i="1" dirty="0" smtClean="0"/>
              <a:t>Nucleic acids</a:t>
            </a:r>
            <a:endParaRPr lang="en-US" sz="3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4807" y="0"/>
            <a:ext cx="11930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SC.912.L.16.3 	</a:t>
            </a:r>
            <a:r>
              <a:rPr lang="en-US" sz="1600" b="1" i="1" dirty="0"/>
              <a:t>Describe</a:t>
            </a:r>
            <a:r>
              <a:rPr lang="en-US" sz="1600" b="1" dirty="0"/>
              <a:t> </a:t>
            </a:r>
            <a:r>
              <a:rPr lang="en-US" sz="1600" dirty="0"/>
              <a:t>the basic process of DNA </a:t>
            </a:r>
            <a:r>
              <a:rPr lang="en-US" sz="1600" b="1" dirty="0"/>
              <a:t>replication</a:t>
            </a:r>
            <a:r>
              <a:rPr lang="en-US" sz="1600" dirty="0"/>
              <a:t> and how it relates to the </a:t>
            </a:r>
            <a:r>
              <a:rPr lang="en-US" sz="1600" b="1" dirty="0"/>
              <a:t>transmission </a:t>
            </a:r>
            <a:r>
              <a:rPr lang="en-US" sz="1600" dirty="0"/>
              <a:t>and </a:t>
            </a:r>
            <a:r>
              <a:rPr lang="en-US" sz="1600" b="1" dirty="0"/>
              <a:t>conservation</a:t>
            </a:r>
            <a:r>
              <a:rPr lang="en-US" sz="1600" dirty="0"/>
              <a:t> of the genetic </a:t>
            </a:r>
            <a:r>
              <a:rPr lang="en-US" sz="1600" b="1" dirty="0"/>
              <a:t>information</a:t>
            </a:r>
            <a:r>
              <a:rPr lang="en-US" sz="1600" dirty="0"/>
              <a:t>. </a:t>
            </a:r>
          </a:p>
        </p:txBody>
      </p:sp>
      <p:pic>
        <p:nvPicPr>
          <p:cNvPr id="1026" name="Picture 2" descr="https://upload.wikimedia.org/wikipedia/commons/thumb/e/e2/Eukaryote_DNA-en.svg/2000px-Eukaryote_DNA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918" y="3402418"/>
            <a:ext cx="5596082" cy="3455581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" name="Rectangle 4"/>
          <p:cNvSpPr/>
          <p:nvPr/>
        </p:nvSpPr>
        <p:spPr>
          <a:xfrm>
            <a:off x="369983" y="3402418"/>
            <a:ext cx="19899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Evaluate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75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516382"/>
            <a:ext cx="10425222" cy="9214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cap="none" dirty="0" smtClean="0"/>
              <a:t>What is the structure &amp; function of DNA?</a:t>
            </a:r>
            <a:endParaRPr lang="en-US" sz="54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88" y="989422"/>
            <a:ext cx="11669232" cy="38463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DNA is made of the following </a:t>
            </a:r>
            <a:r>
              <a:rPr lang="en-US" sz="3200" b="1" u="sng" dirty="0" smtClean="0">
                <a:solidFill>
                  <a:srgbClr val="FF66FF"/>
                </a:solidFill>
              </a:rPr>
              <a:t>monomers</a:t>
            </a:r>
            <a:r>
              <a:rPr lang="en-US" sz="3200" dirty="0" smtClean="0"/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FF66FF"/>
                </a:solidFill>
              </a:rPr>
              <a:t>Deoxyribose</a:t>
            </a:r>
            <a:r>
              <a:rPr lang="en-US" sz="3200" dirty="0" smtClean="0">
                <a:solidFill>
                  <a:srgbClr val="FF66FF"/>
                </a:solidFill>
              </a:rPr>
              <a:t> </a:t>
            </a:r>
            <a:r>
              <a:rPr lang="en-US" sz="3200" dirty="0" smtClean="0"/>
              <a:t>= 5-carbon sugar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3200" b="1" u="sng" dirty="0" smtClean="0">
                <a:solidFill>
                  <a:srgbClr val="FF66FF"/>
                </a:solidFill>
              </a:rPr>
              <a:t>Phosphate group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3200" b="1" u="sng" dirty="0" smtClean="0">
                <a:solidFill>
                  <a:srgbClr val="FF66FF"/>
                </a:solidFill>
              </a:rPr>
              <a:t>Nitrogenous bases </a:t>
            </a:r>
            <a:r>
              <a:rPr lang="en-US" sz="3200" dirty="0" smtClean="0"/>
              <a:t>(4 total)</a:t>
            </a:r>
          </a:p>
        </p:txBody>
      </p:sp>
      <p:sp>
        <p:nvSpPr>
          <p:cNvPr id="4" name="Rectangle 3"/>
          <p:cNvSpPr/>
          <p:nvPr/>
        </p:nvSpPr>
        <p:spPr>
          <a:xfrm>
            <a:off x="94807" y="0"/>
            <a:ext cx="11930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SC.912.L.16.3 	</a:t>
            </a:r>
            <a:r>
              <a:rPr lang="en-US" sz="1600" b="1" i="1" dirty="0"/>
              <a:t>Describe</a:t>
            </a:r>
            <a:r>
              <a:rPr lang="en-US" sz="1600" b="1" dirty="0"/>
              <a:t> </a:t>
            </a:r>
            <a:r>
              <a:rPr lang="en-US" sz="1600" dirty="0"/>
              <a:t>the basic process of DNA </a:t>
            </a:r>
            <a:r>
              <a:rPr lang="en-US" sz="1600" b="1" dirty="0"/>
              <a:t>replication</a:t>
            </a:r>
            <a:r>
              <a:rPr lang="en-US" sz="1600" dirty="0"/>
              <a:t> and how it relates to the </a:t>
            </a:r>
            <a:r>
              <a:rPr lang="en-US" sz="1600" b="1" dirty="0"/>
              <a:t>transmission </a:t>
            </a:r>
            <a:r>
              <a:rPr lang="en-US" sz="1600" dirty="0"/>
              <a:t>and </a:t>
            </a:r>
            <a:r>
              <a:rPr lang="en-US" sz="1600" b="1" dirty="0"/>
              <a:t>conservation</a:t>
            </a:r>
            <a:r>
              <a:rPr lang="en-US" sz="1600" dirty="0"/>
              <a:t> of the genetic </a:t>
            </a:r>
            <a:r>
              <a:rPr lang="en-US" sz="1600" b="1" dirty="0"/>
              <a:t>information</a:t>
            </a:r>
            <a:r>
              <a:rPr lang="en-US" sz="16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 rot="418767">
            <a:off x="8593966" y="1537808"/>
            <a:ext cx="1701209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*Monomer* = basic building </a:t>
            </a:r>
            <a:r>
              <a:rPr lang="en-US" b="1" dirty="0"/>
              <a:t>b</a:t>
            </a:r>
            <a:r>
              <a:rPr lang="en-US" b="1" dirty="0" smtClean="0"/>
              <a:t>locks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 rot="21292260">
            <a:off x="6914083" y="2557058"/>
            <a:ext cx="181980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*-</a:t>
            </a:r>
            <a:r>
              <a:rPr lang="en-US" b="1" dirty="0" err="1" smtClean="0"/>
              <a:t>ose</a:t>
            </a:r>
            <a:r>
              <a:rPr lang="en-US" b="1" dirty="0" smtClean="0"/>
              <a:t>* = sugars</a:t>
            </a:r>
            <a:endParaRPr lang="en-US" b="1" dirty="0"/>
          </a:p>
        </p:txBody>
      </p:sp>
      <p:pic>
        <p:nvPicPr>
          <p:cNvPr id="2052" name="Picture 4" descr="http://www.scienceinschool.org/sites/default/files/articleContentImages/18/uracil/issue18uracil7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83" y="3264085"/>
            <a:ext cx="4366437" cy="359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4807" y="193216"/>
            <a:ext cx="1572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Explain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69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516382"/>
            <a:ext cx="10425222" cy="9214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cap="none" dirty="0" smtClean="0"/>
              <a:t>What is the structure &amp; function of DNA?</a:t>
            </a:r>
            <a:endParaRPr lang="en-US" sz="54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88" y="989422"/>
            <a:ext cx="11669232" cy="3846319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66FF"/>
                </a:solidFill>
              </a:rPr>
              <a:t>Rosalind Franklin</a:t>
            </a:r>
            <a:r>
              <a:rPr lang="en-US" sz="3200" dirty="0" smtClean="0">
                <a:solidFill>
                  <a:srgbClr val="FF66FF"/>
                </a:solidFill>
              </a:rPr>
              <a:t> </a:t>
            </a:r>
            <a:r>
              <a:rPr lang="en-US" sz="3200" dirty="0" smtClean="0"/>
              <a:t>used a method called </a:t>
            </a:r>
            <a:r>
              <a:rPr lang="en-US" sz="3200" b="1" u="sng" dirty="0" smtClean="0">
                <a:solidFill>
                  <a:srgbClr val="FF66FF"/>
                </a:solidFill>
              </a:rPr>
              <a:t>X-Ray Diffraction</a:t>
            </a:r>
            <a:r>
              <a:rPr lang="en-US" sz="3200" dirty="0" smtClean="0"/>
              <a:t> to find clues about DNA structure</a:t>
            </a:r>
          </a:p>
          <a:p>
            <a:r>
              <a:rPr lang="en-US" sz="3200" dirty="0" smtClean="0"/>
              <a:t>The picture shows that the strands are twisted into coils, or a helix</a:t>
            </a:r>
            <a:endParaRPr lang="en-US" sz="3200" dirty="0"/>
          </a:p>
          <a:p>
            <a:r>
              <a:rPr lang="en-US" sz="3200" dirty="0" smtClean="0"/>
              <a:t>The angle suggests </a:t>
            </a:r>
            <a:r>
              <a:rPr lang="en-US" sz="3200" b="1" u="sng" dirty="0" smtClean="0">
                <a:solidFill>
                  <a:srgbClr val="FF66FF"/>
                </a:solidFill>
              </a:rPr>
              <a:t>two strands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94807" y="0"/>
            <a:ext cx="11930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SC.912.L.16.3 	</a:t>
            </a:r>
            <a:r>
              <a:rPr lang="en-US" sz="1600" b="1" i="1" dirty="0"/>
              <a:t>Describe</a:t>
            </a:r>
            <a:r>
              <a:rPr lang="en-US" sz="1600" b="1" dirty="0"/>
              <a:t> </a:t>
            </a:r>
            <a:r>
              <a:rPr lang="en-US" sz="1600" dirty="0"/>
              <a:t>the basic process of DNA </a:t>
            </a:r>
            <a:r>
              <a:rPr lang="en-US" sz="1600" b="1" dirty="0"/>
              <a:t>replication</a:t>
            </a:r>
            <a:r>
              <a:rPr lang="en-US" sz="1600" dirty="0"/>
              <a:t> and how it relates to the </a:t>
            </a:r>
            <a:r>
              <a:rPr lang="en-US" sz="1600" b="1" dirty="0"/>
              <a:t>transmission </a:t>
            </a:r>
            <a:r>
              <a:rPr lang="en-US" sz="1600" dirty="0"/>
              <a:t>and </a:t>
            </a:r>
            <a:r>
              <a:rPr lang="en-US" sz="1600" b="1" dirty="0"/>
              <a:t>conservation</a:t>
            </a:r>
            <a:r>
              <a:rPr lang="en-US" sz="1600" dirty="0"/>
              <a:t> of the genetic </a:t>
            </a:r>
            <a:r>
              <a:rPr lang="en-US" sz="1600" b="1" dirty="0"/>
              <a:t>information</a:t>
            </a:r>
            <a:r>
              <a:rPr lang="en-US" sz="1600" dirty="0"/>
              <a:t>. </a:t>
            </a:r>
          </a:p>
        </p:txBody>
      </p:sp>
      <p:pic>
        <p:nvPicPr>
          <p:cNvPr id="4098" name="Picture 2" descr="https://s-media-cache-ak0.pinimg.com/originals/c6/63/c8/c663c8fe3565ed0c7c21d0ae7d7340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191" y="3482959"/>
            <a:ext cx="4956194" cy="29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4807" y="193216"/>
            <a:ext cx="1572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Explain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76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516382"/>
            <a:ext cx="10425222" cy="9214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cap="none" dirty="0" smtClean="0"/>
              <a:t>What is the structure &amp; function of DNA?</a:t>
            </a:r>
            <a:endParaRPr lang="en-US" sz="54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88" y="989422"/>
            <a:ext cx="11669232" cy="3846319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66FF"/>
                </a:solidFill>
              </a:rPr>
              <a:t>Watson &amp; Crick</a:t>
            </a:r>
            <a:r>
              <a:rPr lang="en-US" sz="3200" dirty="0" smtClean="0">
                <a:solidFill>
                  <a:srgbClr val="FF66FF"/>
                </a:solidFill>
              </a:rPr>
              <a:t> </a:t>
            </a:r>
            <a:r>
              <a:rPr lang="en-US" sz="3200" dirty="0" smtClean="0"/>
              <a:t>built </a:t>
            </a:r>
            <a:r>
              <a:rPr lang="en-US" sz="3200" b="1" u="sng" dirty="0" smtClean="0">
                <a:solidFill>
                  <a:srgbClr val="FF66FF"/>
                </a:solidFill>
              </a:rPr>
              <a:t>3-D models</a:t>
            </a:r>
            <a:r>
              <a:rPr lang="en-US" sz="3200" dirty="0" smtClean="0">
                <a:solidFill>
                  <a:srgbClr val="FF66FF"/>
                </a:solidFill>
              </a:rPr>
              <a:t> </a:t>
            </a:r>
            <a:r>
              <a:rPr lang="en-US" sz="3200" dirty="0" smtClean="0"/>
              <a:t>of DNA</a:t>
            </a:r>
          </a:p>
          <a:p>
            <a:r>
              <a:rPr lang="en-US" sz="3200" dirty="0" smtClean="0"/>
              <a:t>They used Franklin’s model to determine that DNA was a </a:t>
            </a:r>
            <a:r>
              <a:rPr lang="en-US" sz="3200" b="1" u="sng" dirty="0" smtClean="0">
                <a:solidFill>
                  <a:srgbClr val="FF66FF"/>
                </a:solidFill>
              </a:rPr>
              <a:t>double-helix</a:t>
            </a:r>
            <a:r>
              <a:rPr lang="en-US" sz="3200" dirty="0" smtClean="0"/>
              <a:t>, like a </a:t>
            </a:r>
            <a:r>
              <a:rPr lang="en-US" sz="3200" b="1" u="sng" dirty="0" smtClean="0">
                <a:solidFill>
                  <a:srgbClr val="FF66FF"/>
                </a:solidFill>
              </a:rPr>
              <a:t>twisted ladder</a:t>
            </a:r>
          </a:p>
          <a:p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4807" y="0"/>
            <a:ext cx="11930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SC.912.L.16.3 	</a:t>
            </a:r>
            <a:r>
              <a:rPr lang="en-US" sz="1600" b="1" i="1" dirty="0"/>
              <a:t>Describe</a:t>
            </a:r>
            <a:r>
              <a:rPr lang="en-US" sz="1600" b="1" dirty="0"/>
              <a:t> </a:t>
            </a:r>
            <a:r>
              <a:rPr lang="en-US" sz="1600" dirty="0"/>
              <a:t>the basic process of DNA </a:t>
            </a:r>
            <a:r>
              <a:rPr lang="en-US" sz="1600" b="1" dirty="0"/>
              <a:t>replication</a:t>
            </a:r>
            <a:r>
              <a:rPr lang="en-US" sz="1600" dirty="0"/>
              <a:t> and how it relates to the </a:t>
            </a:r>
            <a:r>
              <a:rPr lang="en-US" sz="1600" b="1" dirty="0"/>
              <a:t>transmission </a:t>
            </a:r>
            <a:r>
              <a:rPr lang="en-US" sz="1600" dirty="0"/>
              <a:t>and </a:t>
            </a:r>
            <a:r>
              <a:rPr lang="en-US" sz="1600" b="1" dirty="0"/>
              <a:t>conservation</a:t>
            </a:r>
            <a:r>
              <a:rPr lang="en-US" sz="1600" dirty="0"/>
              <a:t> of the genetic </a:t>
            </a:r>
            <a:r>
              <a:rPr lang="en-US" sz="1600" b="1" dirty="0"/>
              <a:t>information</a:t>
            </a:r>
            <a:r>
              <a:rPr lang="en-US" sz="1600" dirty="0"/>
              <a:t>. </a:t>
            </a:r>
          </a:p>
        </p:txBody>
      </p:sp>
      <p:pic>
        <p:nvPicPr>
          <p:cNvPr id="6152" name="Picture 8" descr="http://www.marcusfalden.com/wp-content/uploads/2009/07/dna-double-hel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970" y="4731488"/>
            <a:ext cx="2835349" cy="21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.dailymail.co.uk/i/pix/2012/07/13/article-2172894-0062E74F00000258-81_468x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96" y="3252170"/>
            <a:ext cx="2115622" cy="157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modernblue13.files.wordpress.com/2014/10/la-importancia-del-modelo-de-watson-y-cr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21" y="3543357"/>
            <a:ext cx="2433473" cy="19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807" y="193216"/>
            <a:ext cx="1572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Explain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70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516382"/>
            <a:ext cx="10425222" cy="9214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cap="none" dirty="0" smtClean="0"/>
              <a:t>What is the structure &amp; function of DNA?</a:t>
            </a:r>
            <a:endParaRPr lang="en-US" sz="54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62" y="1287864"/>
            <a:ext cx="11669232" cy="38463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Watson &amp; Crick’s findings supported that of another scientist, Erwin Chargaff</a:t>
            </a:r>
          </a:p>
          <a:p>
            <a:r>
              <a:rPr lang="en-US" sz="3200" b="1" u="sng" dirty="0" smtClean="0">
                <a:solidFill>
                  <a:srgbClr val="FF66FF"/>
                </a:solidFill>
              </a:rPr>
              <a:t>Chargaff’s Rule</a:t>
            </a:r>
            <a:r>
              <a:rPr lang="en-US" sz="3200" dirty="0" smtClean="0">
                <a:solidFill>
                  <a:srgbClr val="FF66FF"/>
                </a:solidFill>
              </a:rPr>
              <a:t> </a:t>
            </a:r>
            <a:r>
              <a:rPr lang="en-US" sz="3200" dirty="0" smtClean="0"/>
              <a:t>states that certain nitrogenous bases always pair together by </a:t>
            </a:r>
            <a:r>
              <a:rPr lang="en-US" sz="3200" b="1" u="sng" dirty="0" smtClean="0">
                <a:solidFill>
                  <a:srgbClr val="FF66FF"/>
                </a:solidFill>
              </a:rPr>
              <a:t>hydrogen bonds</a:t>
            </a:r>
          </a:p>
          <a:p>
            <a:pPr lvl="1"/>
            <a:r>
              <a:rPr lang="en-US" sz="3000" b="1" u="sng" dirty="0" smtClean="0">
                <a:solidFill>
                  <a:srgbClr val="FF66FF"/>
                </a:solidFill>
              </a:rPr>
              <a:t>Adenine with Thymine</a:t>
            </a:r>
          </a:p>
          <a:p>
            <a:pPr lvl="1"/>
            <a:r>
              <a:rPr lang="en-US" sz="3000" b="1" u="sng" dirty="0" smtClean="0">
                <a:solidFill>
                  <a:srgbClr val="FF66FF"/>
                </a:solidFill>
              </a:rPr>
              <a:t>Guanine with Cytosine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94807" y="0"/>
            <a:ext cx="11930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SC.912.L.16.3 	</a:t>
            </a:r>
            <a:r>
              <a:rPr lang="en-US" sz="1600" b="1" i="1" dirty="0"/>
              <a:t>Describe</a:t>
            </a:r>
            <a:r>
              <a:rPr lang="en-US" sz="1600" b="1" dirty="0"/>
              <a:t> </a:t>
            </a:r>
            <a:r>
              <a:rPr lang="en-US" sz="1600" dirty="0"/>
              <a:t>the basic process of DNA </a:t>
            </a:r>
            <a:r>
              <a:rPr lang="en-US" sz="1600" b="1" dirty="0"/>
              <a:t>replication</a:t>
            </a:r>
            <a:r>
              <a:rPr lang="en-US" sz="1600" dirty="0"/>
              <a:t> and how it relates to the </a:t>
            </a:r>
            <a:r>
              <a:rPr lang="en-US" sz="1600" b="1" dirty="0"/>
              <a:t>transmission </a:t>
            </a:r>
            <a:r>
              <a:rPr lang="en-US" sz="1600" dirty="0"/>
              <a:t>and </a:t>
            </a:r>
            <a:r>
              <a:rPr lang="en-US" sz="1600" b="1" dirty="0"/>
              <a:t>conservation</a:t>
            </a:r>
            <a:r>
              <a:rPr lang="en-US" sz="1600" dirty="0"/>
              <a:t> of the genetic </a:t>
            </a:r>
            <a:r>
              <a:rPr lang="en-US" sz="1600" b="1" dirty="0"/>
              <a:t>information</a:t>
            </a:r>
            <a:r>
              <a:rPr lang="en-US" sz="1600" dirty="0"/>
              <a:t>. </a:t>
            </a:r>
          </a:p>
        </p:txBody>
      </p:sp>
      <p:pic>
        <p:nvPicPr>
          <p:cNvPr id="7170" name="Picture 2" descr="http://3.bp.blogspot.com/_QwiM5bXMBk8/TTuiBZAZggI/AAAAAAAAABg/PgePLszATOs/s1600/Chargaffs_R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20" y="3211023"/>
            <a:ext cx="2090126" cy="159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azquotes.com/picture-quotes/quote-molecular-biology-is-essentially-the-practice-of-biochemistry-without-a-license-erwin-chargaff-58-64-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84" y="4870029"/>
            <a:ext cx="4128262" cy="194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4807" y="193216"/>
            <a:ext cx="1572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Explain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52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656" y="461333"/>
            <a:ext cx="10425222" cy="9214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cap="none" dirty="0" smtClean="0"/>
              <a:t>What is the structure &amp; function of DNA?</a:t>
            </a:r>
            <a:endParaRPr lang="en-US" sz="54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627" y="1383557"/>
            <a:ext cx="11669232" cy="37838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When you hear me say, “GO,” gather materials &amp; quickly pair up with the person next to you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You need: </a:t>
            </a:r>
            <a:r>
              <a:rPr lang="en-US" sz="2800" i="1" dirty="0"/>
              <a:t>1</a:t>
            </a:r>
            <a:r>
              <a:rPr lang="en-US" sz="2800" i="1" dirty="0" smtClean="0"/>
              <a:t> whiteboard, 1 paper towel, and 2 different dry-erase markers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 your own marker to show your work for finding the matching strand of DNA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Copy your original strand on your whiteboard and begin:</a:t>
            </a:r>
          </a:p>
          <a:p>
            <a:pPr marL="0" indent="0">
              <a:buNone/>
            </a:pPr>
            <a:r>
              <a:rPr lang="en-US" sz="3500" b="1" dirty="0">
                <a:solidFill>
                  <a:srgbClr val="FF66FF"/>
                </a:solidFill>
              </a:rPr>
              <a:t>	</a:t>
            </a:r>
            <a:r>
              <a:rPr lang="en-US" sz="3500" b="1" dirty="0" smtClean="0">
                <a:solidFill>
                  <a:srgbClr val="FF66FF"/>
                </a:solidFill>
              </a:rPr>
              <a:t>G	A	C	T	A	G	T	T	C</a:t>
            </a:r>
          </a:p>
        </p:txBody>
      </p:sp>
      <p:sp>
        <p:nvSpPr>
          <p:cNvPr id="4" name="Rectangle 3"/>
          <p:cNvSpPr/>
          <p:nvPr/>
        </p:nvSpPr>
        <p:spPr>
          <a:xfrm>
            <a:off x="94807" y="0"/>
            <a:ext cx="11930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SC.912.L.16.3 	</a:t>
            </a:r>
            <a:r>
              <a:rPr lang="en-US" sz="1600" b="1" i="1" dirty="0"/>
              <a:t>Describe</a:t>
            </a:r>
            <a:r>
              <a:rPr lang="en-US" sz="1600" b="1" dirty="0"/>
              <a:t> </a:t>
            </a:r>
            <a:r>
              <a:rPr lang="en-US" sz="1600" dirty="0"/>
              <a:t>the basic process of DNA </a:t>
            </a:r>
            <a:r>
              <a:rPr lang="en-US" sz="1600" b="1" dirty="0"/>
              <a:t>replication</a:t>
            </a:r>
            <a:r>
              <a:rPr lang="en-US" sz="1600" dirty="0"/>
              <a:t> and how it relates to the </a:t>
            </a:r>
            <a:r>
              <a:rPr lang="en-US" sz="1600" b="1" dirty="0"/>
              <a:t>transmission </a:t>
            </a:r>
            <a:r>
              <a:rPr lang="en-US" sz="1600" dirty="0"/>
              <a:t>and </a:t>
            </a:r>
            <a:r>
              <a:rPr lang="en-US" sz="1600" b="1" dirty="0"/>
              <a:t>conservation</a:t>
            </a:r>
            <a:r>
              <a:rPr lang="en-US" sz="1600" dirty="0"/>
              <a:t> of the genetic </a:t>
            </a:r>
            <a:r>
              <a:rPr lang="en-US" sz="1600" b="1" dirty="0"/>
              <a:t>information</a:t>
            </a:r>
            <a:r>
              <a:rPr lang="en-US" sz="1600" dirty="0"/>
              <a:t>. </a:t>
            </a:r>
          </a:p>
        </p:txBody>
      </p:sp>
      <p:pic>
        <p:nvPicPr>
          <p:cNvPr id="8194" name="Picture 2" descr="http://www.patriciadesigns.com/_Media/stopandthink_beve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1" y="342258"/>
            <a:ext cx="1446857" cy="1127026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3" name="Rectangle 12"/>
          <p:cNvSpPr/>
          <p:nvPr/>
        </p:nvSpPr>
        <p:spPr>
          <a:xfrm>
            <a:off x="1531088" y="137800"/>
            <a:ext cx="18087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Eval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uate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93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247</TotalTime>
  <Words>752</Words>
  <Application>Microsoft Office PowerPoint</Application>
  <PresentationFormat>Widescreen</PresentationFormat>
  <Paragraphs>111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Celestial</vt:lpstr>
      <vt:lpstr>UNIT 6 – Nucleic Acids: DNA</vt:lpstr>
      <vt:lpstr>STANDARD</vt:lpstr>
      <vt:lpstr>GUIDING QUESTIONs</vt:lpstr>
      <vt:lpstr>What is the structure &amp; function of DNA?</vt:lpstr>
      <vt:lpstr>What is the structure &amp; function of DNA?</vt:lpstr>
      <vt:lpstr>What is the structure &amp; function of DNA?</vt:lpstr>
      <vt:lpstr>What is the structure &amp; function of DNA?</vt:lpstr>
      <vt:lpstr>What is the structure &amp; function of DNA?</vt:lpstr>
      <vt:lpstr>What is the structure &amp; function of DNA?</vt:lpstr>
      <vt:lpstr>What is the structure &amp; function of DNA?</vt:lpstr>
      <vt:lpstr>What is the structure &amp; function of DNA?</vt:lpstr>
      <vt:lpstr>When does DNA replicate?</vt:lpstr>
      <vt:lpstr>How does DNA replicate?</vt:lpstr>
      <vt:lpstr>How does DNA replicate?</vt:lpstr>
      <vt:lpstr>How does DNA replicate?</vt:lpstr>
      <vt:lpstr>How does DNA replicate?</vt:lpstr>
      <vt:lpstr>How is DNA replication a semi-conservative process?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– Nucleic Acids: DNA</dc:title>
  <dc:creator>McCabe, Ashley</dc:creator>
  <cp:lastModifiedBy>McCabe, Ashley</cp:lastModifiedBy>
  <cp:revision>107</cp:revision>
  <dcterms:created xsi:type="dcterms:W3CDTF">2016-01-21T20:37:51Z</dcterms:created>
  <dcterms:modified xsi:type="dcterms:W3CDTF">2016-01-26T14:54:03Z</dcterms:modified>
</cp:coreProperties>
</file>