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4" r:id="rId10"/>
    <p:sldId id="266" r:id="rId11"/>
    <p:sldId id="273" r:id="rId12"/>
    <p:sldId id="274" r:id="rId13"/>
    <p:sldId id="267" r:id="rId14"/>
    <p:sldId id="268" r:id="rId15"/>
    <p:sldId id="271" r:id="rId16"/>
    <p:sldId id="272" r:id="rId17"/>
    <p:sldId id="269" r:id="rId18"/>
    <p:sldId id="270" r:id="rId19"/>
  </p:sldIdLst>
  <p:sldSz cx="12192000" cy="6858000"/>
  <p:notesSz cx="9309100" cy="6954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BC91B02-4D5C-475A-A6BE-EFFF368E1C1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8F58592-A00A-4CA4-9A6B-E623A344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526" y="609601"/>
            <a:ext cx="11089758" cy="32004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Unit 6 – Nucleic Acids: Mutations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2015-2016</a:t>
            </a:r>
          </a:p>
          <a:p>
            <a:r>
              <a:rPr lang="en-US" sz="3200" b="1" dirty="0" smtClean="0"/>
              <a:t>Ms. McCabe</a:t>
            </a:r>
            <a:endParaRPr lang="en-US" sz="3200" b="1" dirty="0"/>
          </a:p>
        </p:txBody>
      </p:sp>
      <p:pic>
        <p:nvPicPr>
          <p:cNvPr id="1026" name="Picture 2" descr="http://3.bp.blogspot.com/-Qr7RPQ86fe0/T3y1ZCqs7iI/AAAAAAAAAQk/j2AMSEheY8Q/s1600/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2" y="3810001"/>
            <a:ext cx="29432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ddmcdn.com/gif/older-fathers-autism-120822-676480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73" y="3886201"/>
            <a:ext cx="3140814" cy="25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4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Gene/Point 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818707"/>
            <a:ext cx="6613451" cy="544386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Occur at a </a:t>
            </a:r>
            <a:r>
              <a:rPr lang="en-US" sz="2800" b="1" u="sng" dirty="0" smtClean="0">
                <a:solidFill>
                  <a:srgbClr val="FF66CC"/>
                </a:solidFill>
              </a:rPr>
              <a:t>single point </a:t>
            </a:r>
            <a:r>
              <a:rPr lang="en-US" sz="2800" b="1" dirty="0" smtClean="0"/>
              <a:t>in the DNA sequence</a:t>
            </a:r>
          </a:p>
          <a:p>
            <a:pPr marL="0" indent="0" algn="ctr">
              <a:buNone/>
            </a:pPr>
            <a:endParaRPr lang="en-US" sz="100" b="1" dirty="0" smtClean="0"/>
          </a:p>
          <a:p>
            <a:r>
              <a:rPr lang="en-US" sz="2400" b="1" u="sng" dirty="0" smtClean="0">
                <a:solidFill>
                  <a:srgbClr val="FF66CC"/>
                </a:solidFill>
              </a:rPr>
              <a:t>Substitutions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= </a:t>
            </a:r>
            <a:r>
              <a:rPr lang="en-US" sz="2400" b="1" u="sng" dirty="0" smtClean="0">
                <a:solidFill>
                  <a:srgbClr val="FF66CC"/>
                </a:solidFill>
              </a:rPr>
              <a:t>single base </a:t>
            </a:r>
            <a:r>
              <a:rPr lang="en-US" sz="2400" b="1" dirty="0" smtClean="0"/>
              <a:t>“subbed”/</a:t>
            </a:r>
            <a:r>
              <a:rPr lang="en-US" sz="2400" b="1" u="sng" dirty="0" smtClean="0">
                <a:solidFill>
                  <a:srgbClr val="FF66CC"/>
                </a:solidFill>
              </a:rPr>
              <a:t>changed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for another, usually affect no more than a </a:t>
            </a:r>
            <a:r>
              <a:rPr lang="en-US" sz="2400" b="1" u="sng" dirty="0" smtClean="0">
                <a:solidFill>
                  <a:srgbClr val="FF66CC"/>
                </a:solidFill>
              </a:rPr>
              <a:t>single amino acid</a:t>
            </a:r>
          </a:p>
          <a:p>
            <a:endParaRPr lang="en-US" sz="2400" b="1" u="sng" dirty="0" smtClean="0">
              <a:solidFill>
                <a:srgbClr val="FF66CC"/>
              </a:solidFill>
            </a:endParaRPr>
          </a:p>
          <a:p>
            <a:r>
              <a:rPr lang="en-US" sz="2400" b="1" u="sng" dirty="0" smtClean="0">
                <a:solidFill>
                  <a:srgbClr val="FF66CC"/>
                </a:solidFill>
              </a:rPr>
              <a:t>Insertions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= </a:t>
            </a:r>
            <a:r>
              <a:rPr lang="en-US" sz="2400" b="1" u="sng" dirty="0" smtClean="0">
                <a:solidFill>
                  <a:srgbClr val="FF66CC"/>
                </a:solidFill>
              </a:rPr>
              <a:t>single base is inserted </a:t>
            </a:r>
            <a:r>
              <a:rPr lang="en-US" sz="2400" b="1" dirty="0" smtClean="0"/>
              <a:t>into the DNA sequence, an extra letter </a:t>
            </a:r>
            <a:r>
              <a:rPr lang="en-US" sz="2400" b="1" u="sng" dirty="0" smtClean="0">
                <a:solidFill>
                  <a:srgbClr val="FF66CC"/>
                </a:solidFill>
              </a:rPr>
              <a:t>shifts the reading frame</a:t>
            </a:r>
          </a:p>
          <a:p>
            <a:endParaRPr lang="en-US" sz="2400" b="1" u="sng" dirty="0" smtClean="0">
              <a:solidFill>
                <a:srgbClr val="FF66CC"/>
              </a:solidFill>
            </a:endParaRPr>
          </a:p>
          <a:p>
            <a:r>
              <a:rPr lang="en-US" sz="2400" b="1" u="sng" dirty="0" smtClean="0">
                <a:solidFill>
                  <a:srgbClr val="FF66CC"/>
                </a:solidFill>
              </a:rPr>
              <a:t>Deletions</a:t>
            </a:r>
            <a:r>
              <a:rPr lang="en-US" sz="2400" b="1" dirty="0" smtClean="0">
                <a:solidFill>
                  <a:srgbClr val="FF66CC"/>
                </a:solidFill>
              </a:rPr>
              <a:t> </a:t>
            </a:r>
            <a:r>
              <a:rPr lang="en-US" sz="2400" b="1" dirty="0" smtClean="0"/>
              <a:t>= </a:t>
            </a:r>
            <a:r>
              <a:rPr lang="en-US" sz="2400" b="1" u="sng" dirty="0" smtClean="0">
                <a:solidFill>
                  <a:srgbClr val="FF66CC"/>
                </a:solidFill>
              </a:rPr>
              <a:t>single base is removed </a:t>
            </a:r>
            <a:r>
              <a:rPr lang="en-US" sz="2400" b="1" dirty="0" smtClean="0"/>
              <a:t>from the DNA sequence, a missing letter </a:t>
            </a:r>
            <a:r>
              <a:rPr lang="en-US" sz="2400" b="1" u="sng" dirty="0" smtClean="0">
                <a:solidFill>
                  <a:srgbClr val="FF66CC"/>
                </a:solidFill>
              </a:rPr>
              <a:t>shifts the reading frame</a:t>
            </a:r>
            <a:endParaRPr lang="en-US" sz="2400" b="1" u="sng" dirty="0">
              <a:solidFill>
                <a:srgbClr val="FF66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81" y="1634755"/>
            <a:ext cx="5058539" cy="3811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538832" y="2183703"/>
            <a:ext cx="196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Explain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400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udy.com/cimages/multimages/16/unharmful-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7" y="191275"/>
            <a:ext cx="4934951" cy="279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evolution.berkeley.edu/evolibrary/images/mutant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91275"/>
            <a:ext cx="3746472" cy="279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-media-cache-ak0.pinimg.com/736x/4c/4f/c5/4c4fc573983d4b6df5b690daca697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8" y="3392672"/>
            <a:ext cx="7010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10665157" y="1949787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Engage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17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learn.genetics.utah.edu/content/disorders/singlegene/nf1/images/nf1-symp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98" y="184815"/>
            <a:ext cx="5975128" cy="64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10665157" y="1949787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Engage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42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362" y="570613"/>
            <a:ext cx="6911346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Gene/Point 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39" y="1661651"/>
            <a:ext cx="11557591" cy="485907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index cards cut in half, create flashcards for each type of point/gene mutation</a:t>
            </a:r>
            <a:endParaRPr lang="en-US" sz="2400" b="1" i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following on the blank side of the card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mutation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mutation or whole chromosome mutation?</a:t>
            </a:r>
          </a:p>
          <a:p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following on the lined side of the card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description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with DNA sequence or picture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effects</a:t>
            </a:r>
          </a:p>
        </p:txBody>
      </p:sp>
      <p:pic>
        <p:nvPicPr>
          <p:cNvPr id="8196" name="Picture 4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" y="134679"/>
            <a:ext cx="1960302" cy="152697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TextBox 6"/>
          <p:cNvSpPr txBox="1"/>
          <p:nvPr/>
        </p:nvSpPr>
        <p:spPr>
          <a:xfrm rot="276643">
            <a:off x="9847450" y="3319868"/>
            <a:ext cx="2001618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Use page 373 in the textbook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388498" y="3811286"/>
            <a:ext cx="5173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Explore/Explain/Evaluate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 rot="276643">
            <a:off x="9847450" y="5183320"/>
            <a:ext cx="200161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10 minutes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58" y="372140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Chromosomal 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664" y="1945758"/>
            <a:ext cx="6613451" cy="1095153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Involve changes in the number or structure of chromosomes</a:t>
            </a:r>
            <a:endParaRPr lang="en-US" sz="3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42" y="1499190"/>
            <a:ext cx="3219318" cy="5267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197"/>
            <a:ext cx="196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xplain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958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_fj1SrPGX6A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2362"/>
          <a:stretch/>
        </p:blipFill>
        <p:spPr bwMode="auto">
          <a:xfrm>
            <a:off x="1679944" y="125432"/>
            <a:ext cx="8808111" cy="66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56109" y="656109"/>
            <a:ext cx="2020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Explore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340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-media-cache-ak0.pinimg.com/236x/2f/b8/3d/2fb83d0c8ad3fd9db67486e138203f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9" y="1078291"/>
            <a:ext cx="5533154" cy="38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slideplayer.com/18/5680202/slides/slid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25" y="1028867"/>
            <a:ext cx="5227305" cy="3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089" y="0"/>
            <a:ext cx="2101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Engage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51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362" y="570613"/>
            <a:ext cx="7644810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Chromosomal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39" y="1661651"/>
            <a:ext cx="11557591" cy="485907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index cards cut in half, create flashcards for each type of </a:t>
            </a:r>
            <a:r>
              <a:rPr lang="en-US" sz="2800" b="1" dirty="0" smtClean="0"/>
              <a:t>chromosomal mutation</a:t>
            </a:r>
            <a:endParaRPr lang="en-US" sz="2400" b="1" i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following on the blank side of the card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mutation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mutation or whole chromosome mutation?</a:t>
            </a:r>
          </a:p>
          <a:p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following on the lined side of the card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description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with DNA sequence or picture</a:t>
            </a:r>
          </a:p>
          <a:p>
            <a:pPr lvl="1"/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effects</a:t>
            </a:r>
          </a:p>
        </p:txBody>
      </p:sp>
      <p:pic>
        <p:nvPicPr>
          <p:cNvPr id="8196" name="Picture 4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" y="134679"/>
            <a:ext cx="1960302" cy="152697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TextBox 6"/>
          <p:cNvSpPr txBox="1"/>
          <p:nvPr/>
        </p:nvSpPr>
        <p:spPr>
          <a:xfrm rot="276643">
            <a:off x="9847450" y="3319868"/>
            <a:ext cx="2001618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Use page 374 in the textbook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331342" y="3979007"/>
            <a:ext cx="5173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Explore/Explain/Evaluate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 rot="276643">
            <a:off x="9847450" y="5183320"/>
            <a:ext cx="2001618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10 minutes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0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148" y="489707"/>
            <a:ext cx="7464057" cy="921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Effects of mutations Essay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74" y="1973236"/>
            <a:ext cx="11557591" cy="3633363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paragraph essay including </a:t>
            </a:r>
            <a:r>
              <a:rPr lang="en-US" sz="2800" b="1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&amp; descriptions</a:t>
            </a:r>
            <a:r>
              <a:rPr lang="en-US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following topics:</a:t>
            </a:r>
          </a:p>
          <a:p>
            <a:pPr lvl="1"/>
            <a:r>
              <a:rPr lang="en-US" sz="2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vs. chromosome mutations</a:t>
            </a:r>
          </a:p>
          <a:p>
            <a:pPr lvl="1"/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&amp; helpful mutations</a:t>
            </a:r>
          </a:p>
          <a:p>
            <a:pPr lvl="1"/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Frameshift mutations</a:t>
            </a:r>
          </a:p>
          <a:p>
            <a:pPr lvl="1"/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mutations on living things</a:t>
            </a:r>
          </a:p>
          <a:p>
            <a:pPr lvl="1"/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might scientists determine if a mutation has occurred in a species?</a:t>
            </a:r>
          </a:p>
          <a:p>
            <a:pPr lvl="1"/>
            <a:endParaRPr lang="en-US" sz="22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2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don’t finish in class is …</a:t>
            </a:r>
          </a:p>
        </p:txBody>
      </p:sp>
      <p:pic>
        <p:nvPicPr>
          <p:cNvPr id="8196" name="Picture 4" descr="http://www.patriciadesigns.com/_Media/stopandthink_beve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" y="134679"/>
            <a:ext cx="1960302" cy="152697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TextBox 6"/>
          <p:cNvSpPr txBox="1"/>
          <p:nvPr/>
        </p:nvSpPr>
        <p:spPr>
          <a:xfrm rot="276643">
            <a:off x="9520097" y="1188929"/>
            <a:ext cx="2460048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Use 13.2 in the textbook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2611" y="3064466"/>
            <a:ext cx="60308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7030A0"/>
                </a:solidFill>
              </a:rPr>
              <a:t>This website is VERY helpful!</a:t>
            </a:r>
          </a:p>
          <a:p>
            <a:pPr algn="ctr"/>
            <a:r>
              <a:rPr lang="en-US" sz="2000" b="1" u="sng" dirty="0" smtClean="0">
                <a:ln/>
                <a:solidFill>
                  <a:srgbClr val="7030A0"/>
                </a:solidFill>
              </a:rPr>
              <a:t>http</a:t>
            </a:r>
            <a:r>
              <a:rPr lang="en-US" sz="2000" b="1" u="sng" dirty="0">
                <a:ln/>
                <a:solidFill>
                  <a:srgbClr val="7030A0"/>
                </a:solidFill>
              </a:rPr>
              <a:t>://</a:t>
            </a:r>
            <a:r>
              <a:rPr lang="en-US" sz="2000" b="1" u="sng" dirty="0" smtClean="0">
                <a:ln/>
                <a:solidFill>
                  <a:srgbClr val="7030A0"/>
                </a:solidFill>
              </a:rPr>
              <a:t>learn.genetics.utah.edu/content/history</a:t>
            </a:r>
            <a:r>
              <a:rPr lang="en-US" sz="2000" b="1" u="sng" dirty="0">
                <a:ln/>
                <a:solidFill>
                  <a:srgbClr val="7030A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-2294218" y="3979007"/>
            <a:ext cx="5173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Explore/Explain/Evaluate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290" name="Picture 2" descr="http://garfield.osd.wednet.edu/media/garfield/classrooms/connor_katy/homework_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47" y="5680869"/>
            <a:ext cx="2696624" cy="101696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1888"/>
            <a:ext cx="9905998" cy="92148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DO NOW											2/1-2/16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14" y="1219199"/>
            <a:ext cx="10618196" cy="44408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On a half-sheet, complete &amp; turn in the assignment below</a:t>
            </a:r>
          </a:p>
          <a:p>
            <a:r>
              <a:rPr lang="en-US" sz="3200" b="1" dirty="0" smtClean="0"/>
              <a:t>In 4-5 sentences, discuss the following information regarding DNA (NO notes):</a:t>
            </a:r>
          </a:p>
          <a:p>
            <a:pPr lvl="1"/>
            <a:r>
              <a:rPr lang="en-US" sz="3000" b="1" dirty="0" smtClean="0"/>
              <a:t>Structure</a:t>
            </a:r>
          </a:p>
          <a:p>
            <a:pPr lvl="1"/>
            <a:r>
              <a:rPr lang="en-US" sz="3000" b="1" dirty="0" smtClean="0"/>
              <a:t>Function</a:t>
            </a:r>
          </a:p>
          <a:p>
            <a:pPr lvl="1"/>
            <a:r>
              <a:rPr lang="en-US" sz="3000" b="1" dirty="0" smtClean="0"/>
              <a:t>Purpose of replication</a:t>
            </a:r>
            <a:endParaRPr lang="en-US" sz="3000" b="1" dirty="0"/>
          </a:p>
        </p:txBody>
      </p:sp>
      <p:pic>
        <p:nvPicPr>
          <p:cNvPr id="11266" name="Picture 2" descr="http://www.mamagonegeek.com/wp/wp-content/uploads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21" y="2760616"/>
            <a:ext cx="2624469" cy="19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nteractive-biology.com/wp-content/uploads/2010/02/FRom-DNA-to-ce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87" y="3205108"/>
            <a:ext cx="3504828" cy="26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virtuallaboratory.colorado.edu/BioFun-Support/wordles/page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14" y="4728968"/>
            <a:ext cx="4171876" cy="19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734726" y="1045020"/>
            <a:ext cx="232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Evaluate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55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standards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0335"/>
            <a:ext cx="9905998" cy="4440865"/>
          </a:xfrm>
        </p:spPr>
        <p:txBody>
          <a:bodyPr anchor="t">
            <a:normAutofit/>
          </a:bodyPr>
          <a:lstStyle/>
          <a:p>
            <a:r>
              <a:rPr lang="en-US" sz="3200" b="1" dirty="0" smtClean="0"/>
              <a:t>SC.912.L.16.4  </a:t>
            </a:r>
            <a:r>
              <a:rPr lang="en-US" sz="3200" b="1" i="1" dirty="0" smtClean="0"/>
              <a:t>Explain</a:t>
            </a:r>
            <a:r>
              <a:rPr lang="en-US" sz="3200" b="1" dirty="0" smtClean="0"/>
              <a:t> </a:t>
            </a:r>
            <a:r>
              <a:rPr lang="en-US" sz="3200" b="1" dirty="0"/>
              <a:t>how </a:t>
            </a:r>
            <a:r>
              <a:rPr lang="en-US" sz="3200" b="1" u="sng" dirty="0">
                <a:solidFill>
                  <a:srgbClr val="FF66CC"/>
                </a:solidFill>
              </a:rPr>
              <a:t>mutations</a:t>
            </a:r>
            <a:r>
              <a:rPr lang="en-US" sz="3200" b="1" dirty="0">
                <a:solidFill>
                  <a:srgbClr val="FF66CC"/>
                </a:solidFill>
              </a:rPr>
              <a:t> </a:t>
            </a:r>
            <a:r>
              <a:rPr lang="en-US" sz="3200" b="1" dirty="0"/>
              <a:t>in the DNA sequence </a:t>
            </a:r>
            <a:r>
              <a:rPr lang="en-US" sz="3200" b="1" u="sng" dirty="0">
                <a:solidFill>
                  <a:srgbClr val="FF66CC"/>
                </a:solidFill>
              </a:rPr>
              <a:t>may or </a:t>
            </a:r>
            <a:r>
              <a:rPr lang="en-US" sz="3200" b="1" u="sng" dirty="0" smtClean="0">
                <a:solidFill>
                  <a:srgbClr val="FF66CC"/>
                </a:solidFill>
              </a:rPr>
              <a:t>may </a:t>
            </a:r>
            <a:r>
              <a:rPr lang="en-US" sz="3200" b="1" u="sng" dirty="0">
                <a:solidFill>
                  <a:srgbClr val="FF66CC"/>
                </a:solidFill>
              </a:rPr>
              <a:t>not</a:t>
            </a:r>
            <a:r>
              <a:rPr lang="en-US" sz="3200" b="1" dirty="0">
                <a:solidFill>
                  <a:srgbClr val="FF66CC"/>
                </a:solidFill>
              </a:rPr>
              <a:t> </a:t>
            </a:r>
            <a:r>
              <a:rPr lang="en-US" sz="3200" b="1" dirty="0"/>
              <a:t>result in </a:t>
            </a:r>
            <a:r>
              <a:rPr lang="en-US" sz="3200" b="1" u="sng" dirty="0">
                <a:solidFill>
                  <a:srgbClr val="FF66CC"/>
                </a:solidFill>
              </a:rPr>
              <a:t>phenotypic</a:t>
            </a:r>
            <a:r>
              <a:rPr lang="en-US" sz="3200" b="1" dirty="0"/>
              <a:t> change. </a:t>
            </a:r>
            <a:r>
              <a:rPr lang="en-US" sz="3200" b="1" i="1" dirty="0"/>
              <a:t>Explain</a:t>
            </a:r>
            <a:r>
              <a:rPr lang="en-US" sz="3200" b="1" dirty="0"/>
              <a:t> how mutations in </a:t>
            </a:r>
            <a:r>
              <a:rPr lang="en-US" sz="3200" b="1" u="sng" dirty="0">
                <a:solidFill>
                  <a:srgbClr val="FF66CC"/>
                </a:solidFill>
              </a:rPr>
              <a:t>gametes</a:t>
            </a:r>
            <a:r>
              <a:rPr lang="en-US" sz="3200" b="1" dirty="0"/>
              <a:t> may </a:t>
            </a:r>
            <a:r>
              <a:rPr lang="en-US" sz="3200" b="1" u="sng" dirty="0">
                <a:solidFill>
                  <a:srgbClr val="FF66CC"/>
                </a:solidFill>
              </a:rPr>
              <a:t>result in phenotypic changes</a:t>
            </a:r>
            <a:r>
              <a:rPr lang="en-US" sz="3200" b="1" dirty="0">
                <a:solidFill>
                  <a:srgbClr val="FF66CC"/>
                </a:solidFill>
              </a:rPr>
              <a:t> </a:t>
            </a:r>
            <a:r>
              <a:rPr lang="en-US" sz="3200" b="1" dirty="0"/>
              <a:t>in offspring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1100" b="1" dirty="0" smtClean="0"/>
          </a:p>
          <a:p>
            <a:r>
              <a:rPr lang="en-US" sz="3200" b="1" dirty="0"/>
              <a:t>HE.912.C.1.7 </a:t>
            </a:r>
            <a:r>
              <a:rPr lang="en-US" sz="3200" b="1" dirty="0" smtClean="0"/>
              <a:t> Analyze </a:t>
            </a:r>
            <a:r>
              <a:rPr lang="en-US" sz="3200" b="1" dirty="0"/>
              <a:t>how heredity and family history can impact personal health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4338" name="Picture 2" descr="http://images.slideplayer.com/18/6134244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54" y="4359515"/>
            <a:ext cx="3111426" cy="2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.thexcollector.com/2014/09/genetic-mutation-710x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" y="0"/>
            <a:ext cx="2214379" cy="11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6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Guiding Question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25" y="1281223"/>
            <a:ext cx="10937173" cy="1350335"/>
          </a:xfrm>
        </p:spPr>
        <p:txBody>
          <a:bodyPr anchor="t">
            <a:normAutofit/>
          </a:bodyPr>
          <a:lstStyle/>
          <a:p>
            <a:r>
              <a:rPr lang="en-US" sz="3600" b="1" dirty="0" smtClean="0"/>
              <a:t>How </a:t>
            </a:r>
            <a:r>
              <a:rPr lang="en-US" sz="3600" b="1" dirty="0"/>
              <a:t>can we describe the </a:t>
            </a:r>
            <a:r>
              <a:rPr lang="en-US" sz="3600" b="1" dirty="0" smtClean="0"/>
              <a:t>impacts of </a:t>
            </a:r>
            <a:r>
              <a:rPr lang="en-US" sz="3600" b="1" u="sng" dirty="0" smtClean="0">
                <a:solidFill>
                  <a:srgbClr val="FF66CC"/>
                </a:solidFill>
              </a:rPr>
              <a:t>various </a:t>
            </a:r>
            <a:r>
              <a:rPr lang="en-US" sz="3600" b="1" u="sng" dirty="0">
                <a:solidFill>
                  <a:srgbClr val="FF66CC"/>
                </a:solidFill>
              </a:rPr>
              <a:t>types of mutations</a:t>
            </a:r>
            <a:r>
              <a:rPr lang="en-US" sz="3600" b="1" dirty="0">
                <a:solidFill>
                  <a:srgbClr val="FF66CC"/>
                </a:solidFill>
              </a:rPr>
              <a:t> </a:t>
            </a:r>
            <a:r>
              <a:rPr lang="en-US" sz="3600" b="1" dirty="0"/>
              <a:t>that may occur in a DNA </a:t>
            </a:r>
            <a:r>
              <a:rPr lang="en-US" sz="3600" b="1" u="sng" dirty="0">
                <a:solidFill>
                  <a:srgbClr val="FF66CC"/>
                </a:solidFill>
              </a:rPr>
              <a:t>sequence</a:t>
            </a:r>
            <a:r>
              <a:rPr lang="en-US" sz="3600" b="1" dirty="0"/>
              <a:t>? </a:t>
            </a:r>
            <a:endParaRPr lang="en-US" sz="3600" b="1" dirty="0"/>
          </a:p>
        </p:txBody>
      </p:sp>
      <p:pic>
        <p:nvPicPr>
          <p:cNvPr id="2050" name="Picture 2" descr="https://flavorwire.files.wordpress.com/2014/08/watch-teenage-mutant-ninja-turtles-season-2-episode-16-online-the-lonely-mutation-of-baxter-stockman-threatens-to-mutate-april-is-the-new-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97" y="2700670"/>
            <a:ext cx="5364113" cy="40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telegraph.co.uk/multimedia/archive/00782/a5_78298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" y="3401002"/>
            <a:ext cx="2864523" cy="26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eKTYheoAGF0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66" y="3569844"/>
            <a:ext cx="3036999" cy="22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5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Telephone game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0335"/>
            <a:ext cx="10416178" cy="4104167"/>
          </a:xfrm>
        </p:spPr>
        <p:txBody>
          <a:bodyPr anchor="t">
            <a:normAutofit lnSpcReduction="10000"/>
          </a:bodyPr>
          <a:lstStyle/>
          <a:p>
            <a:r>
              <a:rPr lang="en-US" sz="3600" b="1" dirty="0" smtClean="0"/>
              <a:t>Stand by your desk please</a:t>
            </a:r>
          </a:p>
          <a:p>
            <a:r>
              <a:rPr lang="en-US" sz="3600" b="1" dirty="0" smtClean="0"/>
              <a:t>I will whisper a word to one of you</a:t>
            </a:r>
          </a:p>
          <a:p>
            <a:r>
              <a:rPr lang="en-US" sz="3600" b="1" dirty="0" smtClean="0"/>
              <a:t>That person will whisper to the next</a:t>
            </a:r>
          </a:p>
          <a:p>
            <a:r>
              <a:rPr lang="en-US" sz="3600" b="1" dirty="0" smtClean="0"/>
              <a:t>This continues to the last person</a:t>
            </a:r>
          </a:p>
          <a:p>
            <a:r>
              <a:rPr lang="en-US" sz="3600" b="1" dirty="0" smtClean="0"/>
              <a:t>The last person will be asked to share what he/she heard</a:t>
            </a:r>
            <a:endParaRPr lang="en-US" sz="3600" b="1" dirty="0"/>
          </a:p>
        </p:txBody>
      </p:sp>
      <p:pic>
        <p:nvPicPr>
          <p:cNvPr id="4098" name="Picture 2" descr="http://pleaseconvinceme.com/wp-content/uploads/2015/05/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30" y="132833"/>
            <a:ext cx="2912620" cy="28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v.denyseco.com/news/wp-content/uploads/2015/04/telephone-g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175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621714" y="1045020"/>
            <a:ext cx="2101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Engage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84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Telephone game discussion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96902"/>
            <a:ext cx="10416178" cy="3657600"/>
          </a:xfrm>
        </p:spPr>
        <p:txBody>
          <a:bodyPr anchor="t">
            <a:normAutofit/>
          </a:bodyPr>
          <a:lstStyle/>
          <a:p>
            <a:r>
              <a:rPr lang="en-US" sz="3600" b="1" dirty="0" smtClean="0"/>
              <a:t>Why did the original message differ from the end message?</a:t>
            </a:r>
          </a:p>
          <a:p>
            <a:r>
              <a:rPr lang="en-US" sz="3600" b="1" dirty="0" smtClean="0"/>
              <a:t>Similarly, </a:t>
            </a:r>
            <a:r>
              <a:rPr lang="en-US" sz="3600" b="1" u="sng" dirty="0" smtClean="0">
                <a:solidFill>
                  <a:srgbClr val="FF66CC"/>
                </a:solidFill>
              </a:rPr>
              <a:t>mistakes</a:t>
            </a:r>
            <a:r>
              <a:rPr lang="en-US" sz="3600" b="1" dirty="0" smtClean="0"/>
              <a:t> in the message, or </a:t>
            </a:r>
            <a:r>
              <a:rPr lang="en-US" sz="3600" b="1" u="sng" dirty="0" smtClean="0">
                <a:solidFill>
                  <a:srgbClr val="FF66CC"/>
                </a:solidFill>
              </a:rPr>
              <a:t>genetic code</a:t>
            </a:r>
            <a:r>
              <a:rPr lang="en-US" sz="3600" b="1" dirty="0" smtClean="0"/>
              <a:t>, can occur as they are </a:t>
            </a:r>
            <a:r>
              <a:rPr lang="en-US" sz="3600" b="1" u="sng" dirty="0" smtClean="0">
                <a:solidFill>
                  <a:srgbClr val="FF66CC"/>
                </a:solidFill>
              </a:rPr>
              <a:t>copied and passed on to offspring through gametes.</a:t>
            </a:r>
            <a:endParaRPr lang="en-US" sz="3600" b="1" dirty="0" smtClean="0"/>
          </a:p>
        </p:txBody>
      </p:sp>
      <p:pic>
        <p:nvPicPr>
          <p:cNvPr id="4098" name="Picture 2" descr="http://pleaseconvinceme.com/wp-content/uploads/2015/05/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16" y="132834"/>
            <a:ext cx="1806834" cy="17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ev.denyseco.com/news/wp-content/uploads/2015/04/telephone-g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584"/>
            <a:ext cx="2530549" cy="15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621714" y="1045020"/>
            <a:ext cx="2101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Engage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69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0335"/>
            <a:ext cx="9905998" cy="4440865"/>
          </a:xfrm>
        </p:spPr>
        <p:txBody>
          <a:bodyPr anchor="t">
            <a:normAutofit/>
          </a:bodyPr>
          <a:lstStyle/>
          <a:p>
            <a:r>
              <a:rPr lang="en-US" sz="4000" b="1" dirty="0" smtClean="0"/>
              <a:t>Mutations = </a:t>
            </a:r>
            <a:r>
              <a:rPr lang="en-US" sz="4000" b="1" u="sng" dirty="0" smtClean="0">
                <a:solidFill>
                  <a:srgbClr val="FF66CC"/>
                </a:solidFill>
              </a:rPr>
              <a:t>heritable variations or changes in the DNA sequence of bases (genetic information)</a:t>
            </a:r>
            <a:endParaRPr lang="en-US" sz="4000" b="1" u="sng" dirty="0">
              <a:solidFill>
                <a:srgbClr val="FF66CC"/>
              </a:solidFill>
            </a:endParaRPr>
          </a:p>
        </p:txBody>
      </p:sp>
      <p:pic>
        <p:nvPicPr>
          <p:cNvPr id="3074" name="Picture 2" descr="http://www.lewrockwell.com/assets/2014/07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27" y="3439471"/>
            <a:ext cx="5248165" cy="32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69300">
            <a:off x="478466" y="427005"/>
            <a:ext cx="2062716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Heritable = can be passed on or inherited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533098" y="759794"/>
            <a:ext cx="2134595" cy="726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moreforraw.com/wp-content/uploads/2014/11/mutated-pl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3" y="4066590"/>
            <a:ext cx="2775578" cy="17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-538832" y="2183703"/>
            <a:ext cx="196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Explain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92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0335"/>
            <a:ext cx="9905998" cy="4440865"/>
          </a:xfrm>
        </p:spPr>
        <p:txBody>
          <a:bodyPr anchor="t">
            <a:normAutofit/>
          </a:bodyPr>
          <a:lstStyle/>
          <a:p>
            <a:r>
              <a:rPr lang="en-US" sz="3200" b="1" u="sng" dirty="0" smtClean="0">
                <a:solidFill>
                  <a:srgbClr val="FF66CC"/>
                </a:solidFill>
              </a:rPr>
              <a:t>Most</a:t>
            </a:r>
            <a:r>
              <a:rPr lang="en-US" sz="3200" b="1" dirty="0" smtClean="0"/>
              <a:t> of the DNA in an organism’s </a:t>
            </a:r>
            <a:r>
              <a:rPr lang="en-US" sz="3200" b="1" u="sng" dirty="0" smtClean="0">
                <a:solidFill>
                  <a:srgbClr val="FF66CC"/>
                </a:solidFill>
              </a:rPr>
              <a:t>genome</a:t>
            </a:r>
            <a:r>
              <a:rPr lang="en-US" sz="3200" b="1" dirty="0" smtClean="0"/>
              <a:t> (total DNA) is </a:t>
            </a:r>
            <a:r>
              <a:rPr lang="en-US" sz="3200" b="1" u="sng" dirty="0" smtClean="0">
                <a:solidFill>
                  <a:srgbClr val="FF66CC"/>
                </a:solidFill>
              </a:rPr>
              <a:t>noncoding</a:t>
            </a:r>
            <a:r>
              <a:rPr lang="en-US" sz="3200" b="1" dirty="0" smtClean="0"/>
              <a:t>, or “junk DNA”</a:t>
            </a:r>
          </a:p>
          <a:p>
            <a:r>
              <a:rPr lang="en-US" sz="3200" b="1" dirty="0" smtClean="0"/>
              <a:t>Changes to a </a:t>
            </a:r>
            <a:r>
              <a:rPr lang="en-US" sz="3200" b="1" dirty="0"/>
              <a:t>DNA sequence </a:t>
            </a:r>
            <a:r>
              <a:rPr lang="en-US" sz="3200" b="1" u="sng" dirty="0">
                <a:solidFill>
                  <a:srgbClr val="FF66CC"/>
                </a:solidFill>
              </a:rPr>
              <a:t>in noncoding DNA</a:t>
            </a:r>
            <a:r>
              <a:rPr lang="en-US" sz="3200" b="1" dirty="0"/>
              <a:t> </a:t>
            </a:r>
            <a:r>
              <a:rPr lang="en-US" sz="3200" b="1" dirty="0" smtClean="0"/>
              <a:t>does </a:t>
            </a:r>
            <a:r>
              <a:rPr lang="en-US" sz="3200" b="1" dirty="0"/>
              <a:t>not affect protein production and, therefore, </a:t>
            </a:r>
            <a:r>
              <a:rPr lang="en-US" sz="3200" b="1" u="sng" dirty="0" smtClean="0">
                <a:solidFill>
                  <a:srgbClr val="FF66CC"/>
                </a:solidFill>
              </a:rPr>
              <a:t>does </a:t>
            </a:r>
            <a:r>
              <a:rPr lang="en-US" sz="3200" b="1" u="sng" dirty="0">
                <a:solidFill>
                  <a:srgbClr val="FF66CC"/>
                </a:solidFill>
              </a:rPr>
              <a:t>not result in phenotypic </a:t>
            </a:r>
            <a:r>
              <a:rPr lang="en-US" sz="3200" b="1" u="sng" dirty="0" smtClean="0">
                <a:solidFill>
                  <a:srgbClr val="FF66CC"/>
                </a:solidFill>
              </a:rPr>
              <a:t>changes</a:t>
            </a:r>
            <a:endParaRPr lang="en-US" sz="3200" b="1" u="sng" dirty="0">
              <a:solidFill>
                <a:srgbClr val="FF66CC"/>
              </a:solidFill>
            </a:endParaRPr>
          </a:p>
        </p:txBody>
      </p:sp>
      <p:pic>
        <p:nvPicPr>
          <p:cNvPr id="7170" name="Picture 2" descr="http://www.pandasthumb.org/archives/images/GEN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23" y="4134733"/>
            <a:ext cx="3911980" cy="24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eycompounding.com/wp-content/uploads/2015/03/Non-Coding-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4" y="4323238"/>
            <a:ext cx="3725309" cy="21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538832" y="2183703"/>
            <a:ext cx="196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Explain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399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0623"/>
            <a:ext cx="9905998" cy="9214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2 categories of Mutations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12111"/>
            <a:ext cx="9905998" cy="4440865"/>
          </a:xfrm>
        </p:spPr>
        <p:txBody>
          <a:bodyPr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66CC"/>
                </a:solidFill>
              </a:rPr>
              <a:t>Gene mutations</a:t>
            </a:r>
            <a:r>
              <a:rPr lang="en-US" sz="3600" b="1" dirty="0" smtClean="0">
                <a:solidFill>
                  <a:srgbClr val="FF66CC"/>
                </a:solidFill>
              </a:rPr>
              <a:t> </a:t>
            </a:r>
            <a:r>
              <a:rPr lang="en-US" sz="3600" b="1" dirty="0" smtClean="0"/>
              <a:t>involve changes in one or a few nucleotides = </a:t>
            </a:r>
            <a:r>
              <a:rPr lang="en-US" sz="3600" b="1" u="sng" dirty="0" smtClean="0">
                <a:solidFill>
                  <a:srgbClr val="FF66CC"/>
                </a:solidFill>
              </a:rPr>
              <a:t>point mutations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u="sng" dirty="0" smtClean="0">
                <a:solidFill>
                  <a:srgbClr val="FF66CC"/>
                </a:solidFill>
              </a:rPr>
              <a:t>Chromosomal mutations</a:t>
            </a:r>
            <a:r>
              <a:rPr lang="en-US" sz="3600" b="1" dirty="0" smtClean="0">
                <a:solidFill>
                  <a:srgbClr val="FF66CC"/>
                </a:solidFill>
              </a:rPr>
              <a:t> </a:t>
            </a:r>
            <a:r>
              <a:rPr lang="en-US" sz="3600" b="1" dirty="0" smtClean="0"/>
              <a:t>involve changes in the number or structure of chromosomes</a:t>
            </a:r>
            <a:endParaRPr lang="en-US" sz="3600" b="1" dirty="0"/>
          </a:p>
        </p:txBody>
      </p:sp>
      <p:pic>
        <p:nvPicPr>
          <p:cNvPr id="5122" name="Picture 2" descr="http://anthro.palomar.edu/synthetic/images/mu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4657340"/>
            <a:ext cx="4925895" cy="201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-media-cache-ak0.pinimg.com/236x/78/6e/f5/786ef5832a063043e2eeaac61d127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89" y="4097963"/>
            <a:ext cx="22479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538832" y="2183703"/>
            <a:ext cx="1968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Explain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401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424</TotalTime>
  <Words>575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Unit 6 – Nucleic Acids: Mutations</vt:lpstr>
      <vt:lpstr>DO NOW           2/1-2/16</vt:lpstr>
      <vt:lpstr>standards</vt:lpstr>
      <vt:lpstr>Guiding Question</vt:lpstr>
      <vt:lpstr>Telephone game</vt:lpstr>
      <vt:lpstr>Telephone game discussion</vt:lpstr>
      <vt:lpstr>Mutations</vt:lpstr>
      <vt:lpstr>Mutations</vt:lpstr>
      <vt:lpstr>2 categories of Mutations</vt:lpstr>
      <vt:lpstr>Gene/Point mutations</vt:lpstr>
      <vt:lpstr>PowerPoint Presentation</vt:lpstr>
      <vt:lpstr>PowerPoint Presentation</vt:lpstr>
      <vt:lpstr>Gene/Point mutations</vt:lpstr>
      <vt:lpstr>Chromosomal Mutations</vt:lpstr>
      <vt:lpstr>PowerPoint Presentation</vt:lpstr>
      <vt:lpstr>PowerPoint Presentation</vt:lpstr>
      <vt:lpstr>Chromosomal Mutations</vt:lpstr>
      <vt:lpstr>Effects of mutations Essay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– Nucleic Acids: Mutations</dc:title>
  <dc:creator>McCabe, Ashley</dc:creator>
  <cp:lastModifiedBy>McCabe, Ashley</cp:lastModifiedBy>
  <cp:revision>59</cp:revision>
  <cp:lastPrinted>2016-01-28T21:31:53Z</cp:lastPrinted>
  <dcterms:created xsi:type="dcterms:W3CDTF">2016-01-28T14:27:59Z</dcterms:created>
  <dcterms:modified xsi:type="dcterms:W3CDTF">2016-01-28T21:32:25Z</dcterms:modified>
</cp:coreProperties>
</file>