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Playfair Display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3228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63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093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66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840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481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34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79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41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45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51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31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347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0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68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2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8rXizmLjegI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095325"/>
            <a:ext cx="2951399" cy="2116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Unit 7: Mechanisms of Evolution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i="1" dirty="0"/>
              <a:t>Mutation &amp; Recombination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75" y="3383775"/>
            <a:ext cx="2951399" cy="58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2016-2017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Ms. McCabe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90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200" dirty="0"/>
              <a:t>Mouse Allele Frequency Practice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869400"/>
            <a:ext cx="4734599" cy="340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207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b="1" dirty="0"/>
              <a:t>Turn to page 483 in your textbook</a:t>
            </a:r>
          </a:p>
          <a:p>
            <a:pPr marL="5207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b="1" dirty="0"/>
              <a:t>Look at figure 17-2</a:t>
            </a:r>
          </a:p>
          <a:p>
            <a:pPr marL="5207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b="1" dirty="0"/>
              <a:t>To determine whether a population is evolving, scientists study its allele frequencies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9289" t="7416" r="5719" b="25464"/>
          <a:stretch/>
        </p:blipFill>
        <p:spPr>
          <a:xfrm>
            <a:off x="4802666" y="1305662"/>
            <a:ext cx="4275333" cy="25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90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200"/>
              <a:t>Mouse Allele Frequency Practice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869400"/>
            <a:ext cx="4734599" cy="340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  <a:buAutoNum type="arabicPeriod"/>
            </a:pPr>
            <a:r>
              <a:rPr lang="en" sz="2000" b="1" dirty="0"/>
              <a:t>If there are 25 individuals in the population, how many total alleles are present?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rabicPeriod"/>
            </a:pPr>
            <a:r>
              <a:rPr lang="en" sz="2000" b="1" dirty="0"/>
              <a:t>Calculate the number of mice with each genotype.</a:t>
            </a:r>
          </a:p>
          <a:p>
            <a:pPr marL="914400" lvl="1" indent="-393700" rtl="0">
              <a:spcBef>
                <a:spcPts val="0"/>
              </a:spcBef>
              <a:buSzPct val="100000"/>
              <a:buAutoNum type="alphaLcPeriod"/>
            </a:pPr>
            <a:r>
              <a:rPr lang="en" sz="2000" b="1" dirty="0"/>
              <a:t>homozygous black</a:t>
            </a:r>
          </a:p>
          <a:p>
            <a:pPr marL="914400" lvl="1" indent="-393700" rtl="0">
              <a:spcBef>
                <a:spcPts val="0"/>
              </a:spcBef>
              <a:buSzPct val="100000"/>
              <a:buAutoNum type="alphaLcPeriod"/>
            </a:pPr>
            <a:r>
              <a:rPr lang="en" sz="2000" b="1" dirty="0"/>
              <a:t>heterozygous black</a:t>
            </a:r>
          </a:p>
          <a:p>
            <a:pPr marL="914400" lvl="1" indent="-393700" rtl="0">
              <a:spcBef>
                <a:spcPts val="0"/>
              </a:spcBef>
              <a:buSzPct val="100000"/>
              <a:buAutoNum type="alphaLcPeriod"/>
            </a:pPr>
            <a:r>
              <a:rPr lang="en" sz="2000" b="1" dirty="0"/>
              <a:t>homozygous brown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l="9289" t="7416" r="5719" b="25464"/>
          <a:stretch/>
        </p:blipFill>
        <p:spPr>
          <a:xfrm>
            <a:off x="4800216" y="1667512"/>
            <a:ext cx="4275333" cy="25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90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200"/>
              <a:t>Mouse Allele Frequency Practice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869400"/>
            <a:ext cx="4558500" cy="340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 startAt="3"/>
            </a:pPr>
            <a:r>
              <a:rPr lang="en" sz="2000" b="1" dirty="0"/>
              <a:t>Calculate the number of B alleles (B = black) and b alleles (b = brown).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 startAt="3"/>
            </a:pPr>
            <a:r>
              <a:rPr lang="en" sz="2000" b="1" dirty="0"/>
              <a:t>If the current generation </a:t>
            </a:r>
            <a:r>
              <a:rPr lang="en" sz="2000" b="1"/>
              <a:t>of </a:t>
            </a:r>
            <a:r>
              <a:rPr lang="en" sz="2000" b="1" smtClean="0"/>
              <a:t>bb mice </a:t>
            </a:r>
            <a:r>
              <a:rPr lang="en" sz="2000" b="1" dirty="0"/>
              <a:t>had no offspring, how would this affect the allele frequency of the b allele in the next generation?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l="9289" t="7416" r="5719" b="25464"/>
          <a:stretch/>
        </p:blipFill>
        <p:spPr>
          <a:xfrm>
            <a:off x="4800216" y="1667512"/>
            <a:ext cx="4275333" cy="25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2446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Evolution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9900FF"/>
              </a:buClr>
              <a:buSzPct val="100000"/>
            </a:pPr>
            <a:r>
              <a:rPr lang="en" sz="3000" b="1" u="sng" dirty="0">
                <a:solidFill>
                  <a:srgbClr val="9900FF"/>
                </a:solidFill>
              </a:rPr>
              <a:t>Evolution = a change in the allele frequency in a population over time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937" y="2286151"/>
            <a:ext cx="3852125" cy="2753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Shape 131"/>
          <p:cNvCxnSpPr/>
          <p:nvPr/>
        </p:nvCxnSpPr>
        <p:spPr>
          <a:xfrm>
            <a:off x="655250" y="4449750"/>
            <a:ext cx="1897199" cy="39090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/>
          <p:nvPr/>
        </p:nvCxnSpPr>
        <p:spPr>
          <a:xfrm flipH="1">
            <a:off x="6401674" y="4568875"/>
            <a:ext cx="1500300" cy="269400"/>
          </a:xfrm>
          <a:prstGeom prst="straightConnector1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3" name="Shape 133"/>
          <p:cNvCxnSpPr/>
          <p:nvPr/>
        </p:nvCxnSpPr>
        <p:spPr>
          <a:xfrm rot="10800000" flipH="1">
            <a:off x="782375" y="2383799"/>
            <a:ext cx="1922399" cy="37590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4" name="Shape 134"/>
          <p:cNvCxnSpPr/>
          <p:nvPr/>
        </p:nvCxnSpPr>
        <p:spPr>
          <a:xfrm flipH="1">
            <a:off x="6329149" y="2114400"/>
            <a:ext cx="1500300" cy="269400"/>
          </a:xfrm>
          <a:prstGeom prst="straightConnector1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2446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Evolution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238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Clr>
                <a:srgbClr val="99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b="1" u="sng" dirty="0">
                <a:solidFill>
                  <a:srgbClr val="9900FF"/>
                </a:solidFill>
              </a:rPr>
              <a:t>Evolution depends on genetic diversity</a:t>
            </a: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b="1" dirty="0"/>
              <a:t>If no changes occur and natural selection is not acting on phenotypes, there is no change in allele frequency in that population over time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574525" y="244650"/>
            <a:ext cx="74913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400" dirty="0"/>
              <a:t>Genetic Variation Graphic Organizer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7" y="0"/>
            <a:ext cx="1581949" cy="123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3226300" y="2126850"/>
            <a:ext cx="2847899" cy="889800"/>
          </a:xfrm>
          <a:prstGeom prst="flowChartAlternateProcess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3 Sources of Genetic Variation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455550" y="1232250"/>
            <a:ext cx="2693400" cy="1823099"/>
          </a:xfrm>
          <a:prstGeom prst="flowChartAlternateProcess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Mutations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"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3303550" y="3096075"/>
            <a:ext cx="2693400" cy="1823099"/>
          </a:xfrm>
          <a:prstGeom prst="flowChartAlternateProcess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Lateral Gene Transfer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"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6151550" y="1232250"/>
            <a:ext cx="2693400" cy="1823099"/>
          </a:xfrm>
          <a:prstGeom prst="flowChartAlternateProcess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Genetic </a:t>
            </a: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Recombination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"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 rot="711883">
            <a:off x="2933867" y="1662544"/>
            <a:ext cx="850674" cy="52789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 rot="9472556">
            <a:off x="5452947" y="1662595"/>
            <a:ext cx="850739" cy="52779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 rot="-5400000">
            <a:off x="3142162" y="2847402"/>
            <a:ext cx="850800" cy="52799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 rot="-329642">
            <a:off x="479252" y="3315316"/>
            <a:ext cx="2503601" cy="1496386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/>
              <a:t>Complete the graphic organizer and turn this page in when finished.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2446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Standard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800" b="1" dirty="0"/>
              <a:t>SC.912.L.15.15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000" b="1" dirty="0"/>
              <a:t>Describe how </a:t>
            </a:r>
            <a:r>
              <a:rPr lang="en" sz="4000" b="1" u="sng" dirty="0">
                <a:solidFill>
                  <a:srgbClr val="9900FF"/>
                </a:solidFill>
              </a:rPr>
              <a:t>mutation</a:t>
            </a:r>
            <a:r>
              <a:rPr lang="en" sz="4000" b="1" dirty="0">
                <a:solidFill>
                  <a:srgbClr val="9900FF"/>
                </a:solidFill>
              </a:rPr>
              <a:t> </a:t>
            </a:r>
            <a:r>
              <a:rPr lang="en" sz="4000" b="1" dirty="0"/>
              <a:t>and  </a:t>
            </a:r>
            <a:r>
              <a:rPr lang="en" sz="4000" b="1" u="sng" dirty="0">
                <a:solidFill>
                  <a:srgbClr val="9900FF"/>
                </a:solidFill>
              </a:rPr>
              <a:t>recombination</a:t>
            </a:r>
            <a:r>
              <a:rPr lang="en" sz="4000" b="1" dirty="0"/>
              <a:t> increase genetic variation.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2446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Lesson Guiding Question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b="1" dirty="0"/>
              <a:t>How do mutation and genetic recombination </a:t>
            </a:r>
            <a:r>
              <a:rPr lang="en" sz="4400" b="1" u="sng" dirty="0">
                <a:solidFill>
                  <a:srgbClr val="9900FF"/>
                </a:solidFill>
              </a:rPr>
              <a:t>impact evolutionary change</a:t>
            </a:r>
            <a:r>
              <a:rPr lang="en" sz="4400" b="1" dirty="0"/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50" y="355111"/>
            <a:ext cx="8650300" cy="44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rXizmLjeg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446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What do we know already?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20700" lvl="0" indent="-4572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b="1" dirty="0"/>
              <a:t>Chromosomes carry traits that are controlled by </a:t>
            </a:r>
            <a:r>
              <a:rPr lang="en" sz="2600" b="1" dirty="0" smtClean="0"/>
              <a:t>genes </a:t>
            </a:r>
          </a:p>
          <a:p>
            <a:pPr marL="520700" lvl="0" indent="-4572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b="1" dirty="0" smtClean="0"/>
              <a:t>Changes </a:t>
            </a:r>
            <a:r>
              <a:rPr lang="en" sz="2600" b="1" dirty="0"/>
              <a:t>in genes &amp; chromosomes are </a:t>
            </a:r>
            <a:r>
              <a:rPr lang="en" sz="2600" b="1" u="sng" dirty="0">
                <a:solidFill>
                  <a:srgbClr val="9900FF"/>
                </a:solidFill>
              </a:rPr>
              <a:t>the cause of variation</a:t>
            </a:r>
          </a:p>
          <a:p>
            <a:pPr marL="520700" lvl="0" indent="-4572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b="1" dirty="0"/>
              <a:t>Genotype is the combination of alleles (versions of a trait)</a:t>
            </a:r>
          </a:p>
          <a:p>
            <a:pPr marL="520700" lvl="0" indent="-4572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b="1" u="sng" dirty="0">
                <a:solidFill>
                  <a:srgbClr val="9900FF"/>
                </a:solidFill>
              </a:rPr>
              <a:t>Phenotype is the physical appearance</a:t>
            </a:r>
            <a:r>
              <a:rPr lang="en" sz="2600" b="1" dirty="0"/>
              <a:t> of those traits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446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u="sng" dirty="0" smtClean="0">
                <a:solidFill>
                  <a:srgbClr val="7030A0"/>
                </a:solidFill>
              </a:rPr>
              <a:t>Natural Selection </a:t>
            </a:r>
            <a:r>
              <a:rPr lang="en" sz="3600" dirty="0" smtClean="0"/>
              <a:t>(Add this to your notes)</a:t>
            </a:r>
            <a:endParaRPr lang="en" sz="3600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571223"/>
            <a:ext cx="8520599" cy="29976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20700" lvl="0" indent="-4572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b="1" dirty="0" smtClean="0"/>
              <a:t>In any population, </a:t>
            </a:r>
            <a:r>
              <a:rPr lang="en" sz="2600" b="1" u="sng" dirty="0" smtClean="0">
                <a:solidFill>
                  <a:srgbClr val="7030A0"/>
                </a:solidFill>
              </a:rPr>
              <a:t>some individuals have phenotypes that are better suited to their environment than are the phenotypes of other individuals</a:t>
            </a:r>
          </a:p>
          <a:p>
            <a:pPr marL="520700" lvl="0" indent="-4572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b="1" dirty="0" smtClean="0"/>
              <a:t>The </a:t>
            </a:r>
            <a:r>
              <a:rPr lang="en" sz="2600" b="1" u="sng" dirty="0" smtClean="0">
                <a:solidFill>
                  <a:srgbClr val="7030A0"/>
                </a:solidFill>
              </a:rPr>
              <a:t>better fit individuals live longer to produce m</a:t>
            </a:r>
            <a:r>
              <a:rPr lang="en-US" sz="2600" b="1" u="sng" dirty="0" smtClean="0">
                <a:solidFill>
                  <a:srgbClr val="7030A0"/>
                </a:solidFill>
              </a:rPr>
              <a:t>or</a:t>
            </a:r>
            <a:r>
              <a:rPr lang="en" sz="2600" b="1" u="sng" dirty="0" smtClean="0">
                <a:solidFill>
                  <a:srgbClr val="7030A0"/>
                </a:solidFill>
              </a:rPr>
              <a:t>e offspring to pass on their more “fit” genes</a:t>
            </a:r>
          </a:p>
        </p:txBody>
      </p:sp>
    </p:spTree>
    <p:extLst>
      <p:ext uri="{BB962C8B-B14F-4D97-AF65-F5344CB8AC3E}">
        <p14:creationId xmlns:p14="http://schemas.microsoft.com/office/powerpoint/2010/main" val="403856029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574525" y="244650"/>
            <a:ext cx="72579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Raise your hand to answer...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b="1" i="1" dirty="0"/>
              <a:t>How does natural selection affect a genotype if it only acts on the phenotype?</a:t>
            </a:r>
          </a:p>
          <a:p>
            <a: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 dirty="0"/>
              <a:t>(Write this answer on your paper, too!)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7" y="0"/>
            <a:ext cx="1581949" cy="123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2446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/>
              <a:t>Populations &amp; Gene Pools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600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b="1" dirty="0"/>
              <a:t>Populations are a group of individuals of the same species that can mate to produce offspring…</a:t>
            </a:r>
          </a:p>
          <a:p>
            <a:pPr marL="457200" lvl="0" indent="-3937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b="1" dirty="0"/>
              <a:t>...because they interbreed, they share a </a:t>
            </a:r>
            <a:r>
              <a:rPr lang="en" sz="2400" b="1" u="sng" dirty="0">
                <a:solidFill>
                  <a:srgbClr val="9900FF"/>
                </a:solidFill>
              </a:rPr>
              <a:t>gene pool</a:t>
            </a:r>
            <a:r>
              <a:rPr lang="en" sz="2400" b="1" dirty="0"/>
              <a:t> = all the different genes/alleles within a population</a:t>
            </a:r>
          </a:p>
          <a:p>
            <a:pPr marL="457200" lvl="0" indent="-393700" rtl="0">
              <a:spcBef>
                <a:spcPts val="0"/>
              </a:spcBef>
              <a:buClr>
                <a:srgbClr val="99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b="1" u="sng" dirty="0">
                <a:solidFill>
                  <a:srgbClr val="9900FF"/>
                </a:solidFill>
              </a:rPr>
              <a:t>Allele frequency = how often an allele occurs in a gene pool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700" y="1682097"/>
            <a:ext cx="2361650" cy="27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409</Words>
  <Application>Microsoft Office PowerPoint</Application>
  <PresentationFormat>On-screen Show (16:9)</PresentationFormat>
  <Paragraphs>57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Lato</vt:lpstr>
      <vt:lpstr>Playfair Display</vt:lpstr>
      <vt:lpstr>Arial</vt:lpstr>
      <vt:lpstr>Calibri</vt:lpstr>
      <vt:lpstr>coral</vt:lpstr>
      <vt:lpstr>Unit 7: Mechanisms of Evolution Mutation &amp; Recombination</vt:lpstr>
      <vt:lpstr>Standard</vt:lpstr>
      <vt:lpstr>Lesson Guiding Question</vt:lpstr>
      <vt:lpstr>PowerPoint Presentation</vt:lpstr>
      <vt:lpstr>PowerPoint Presentation</vt:lpstr>
      <vt:lpstr>What do we know already?</vt:lpstr>
      <vt:lpstr>Natural Selection (Add this to your notes)</vt:lpstr>
      <vt:lpstr>Raise your hand to answer...</vt:lpstr>
      <vt:lpstr>Populations &amp; Gene Pools</vt:lpstr>
      <vt:lpstr>Mouse Allele Frequency Practice</vt:lpstr>
      <vt:lpstr>Mouse Allele Frequency Practice</vt:lpstr>
      <vt:lpstr>Mouse Allele Frequency Practice</vt:lpstr>
      <vt:lpstr>Evolution</vt:lpstr>
      <vt:lpstr>Evolution</vt:lpstr>
      <vt:lpstr>Genetic Variation Graphic Organizer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Mechanisms of Evolution Mutation &amp; Recombination</dc:title>
  <dc:creator>McCabe, Ashley</dc:creator>
  <cp:lastModifiedBy>McCabe, Ashley</cp:lastModifiedBy>
  <cp:revision>6</cp:revision>
  <dcterms:modified xsi:type="dcterms:W3CDTF">2016-03-02T18:29:50Z</dcterms:modified>
</cp:coreProperties>
</file>