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66" r:id="rId18"/>
    <p:sldId id="274" r:id="rId19"/>
    <p:sldId id="267" r:id="rId20"/>
    <p:sldId id="275" r:id="rId21"/>
    <p:sldId id="277" r:id="rId22"/>
    <p:sldId id="276" r:id="rId23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7: Hominid Evolution Timeline &amp; Foldable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McCabe</a:t>
            </a:r>
          </a:p>
        </p:txBody>
      </p:sp>
    </p:spTree>
    <p:extLst>
      <p:ext uri="{BB962C8B-B14F-4D97-AF65-F5344CB8AC3E}">
        <p14:creationId xmlns:p14="http://schemas.microsoft.com/office/powerpoint/2010/main" val="373166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626" y="882503"/>
            <a:ext cx="6490108" cy="4908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Lemurs &amp; </a:t>
            </a:r>
            <a:r>
              <a:rPr lang="en-US" sz="3600" b="1" u="sng" dirty="0" err="1" smtClean="0">
                <a:solidFill>
                  <a:schemeClr val="accent6">
                    <a:lumMod val="50000"/>
                  </a:schemeClr>
                </a:solidFill>
              </a:rPr>
              <a:t>Lorises</a:t>
            </a:r>
            <a:endParaRPr lang="en-US" sz="36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Tarsiers &amp; Anthropoids</a:t>
            </a:r>
          </a:p>
          <a:p>
            <a:pPr lvl="1"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Monkeys</a:t>
            </a:r>
          </a:p>
          <a:p>
            <a:pPr lvl="1"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Great Apes</a:t>
            </a:r>
          </a:p>
          <a:p>
            <a:pPr lvl="1" algn="ctr"/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Humans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study.com/cimages/multimages/16/primate_family_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08" y="1020726"/>
            <a:ext cx="4894651" cy="47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5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Adaptations to Walk Upright p. 767</a:t>
            </a:r>
          </a:p>
        </p:txBody>
      </p:sp>
    </p:spTree>
    <p:extLst>
      <p:ext uri="{BB962C8B-B14F-4D97-AF65-F5344CB8AC3E}">
        <p14:creationId xmlns:p14="http://schemas.microsoft.com/office/powerpoint/2010/main" val="64687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268" y="329610"/>
            <a:ext cx="10264667" cy="41998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Human bipedal motion = walking on 2 feet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Skull sits on an S-shaped spine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Spinal cord exits the brain at the bottom of the skull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Hip bones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Arms shorter than legs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Bowl-shaped pelvis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Thigh bones angled inward</a:t>
            </a:r>
          </a:p>
          <a:p>
            <a:pPr algn="ctr"/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728" b="12165"/>
          <a:stretch/>
        </p:blipFill>
        <p:spPr>
          <a:xfrm>
            <a:off x="3335079" y="4178594"/>
            <a:ext cx="6096000" cy="26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Other Adaptations &amp; Comparisons p. 767</a:t>
            </a:r>
          </a:p>
        </p:txBody>
      </p:sp>
    </p:spTree>
    <p:extLst>
      <p:ext uri="{BB962C8B-B14F-4D97-AF65-F5344CB8AC3E}">
        <p14:creationId xmlns:p14="http://schemas.microsoft.com/office/powerpoint/2010/main" val="244467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04" y="0"/>
            <a:ext cx="28575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9860" cy="26283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776" y="1949302"/>
            <a:ext cx="10018713" cy="49086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Walk upright, on 2 feet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Opposable, grasping thumbs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Larger brains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Chimp brains average = 280-450 cubic centimeters</a:t>
            </a:r>
          </a:p>
          <a:p>
            <a:pPr algn="ctr"/>
            <a:r>
              <a:rPr lang="en-US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Homo sapiens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 brains average = 1200 – 1600 cubic centimeters</a:t>
            </a:r>
          </a:p>
          <a:p>
            <a:pPr algn="ctr"/>
            <a:r>
              <a:rPr lang="en-US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(bigger brain because of bigger cerebrum)</a:t>
            </a:r>
            <a:endParaRPr lang="en-US" sz="36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7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/>
          </a:bodyPr>
          <a:lstStyle/>
          <a:p>
            <a:pPr marL="457200" lvl="1" algn="ctr"/>
            <a:r>
              <a:rPr lang="en-US" sz="6000" b="1" dirty="0"/>
              <a:t>The Genus Homo p. 770</a:t>
            </a:r>
          </a:p>
        </p:txBody>
      </p:sp>
    </p:spTree>
    <p:extLst>
      <p:ext uri="{BB962C8B-B14F-4D97-AF65-F5344CB8AC3E}">
        <p14:creationId xmlns:p14="http://schemas.microsoft.com/office/powerpoint/2010/main" val="281973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087" y="265814"/>
            <a:ext cx="10707690" cy="4114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2 million year old fossils found with tools made of stone and bones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Earliest members of this genus had bigger brains &amp; downward-facing nostrils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3600" b="1" u="sng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 found in Africa, then India, then China and throughout Southeast Asia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Supported by analysis of mitochondrial DNA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15" y="4264209"/>
            <a:ext cx="5476875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20" y="4199585"/>
            <a:ext cx="4329665" cy="26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Homo </a:t>
            </a:r>
            <a:r>
              <a:rPr lang="en-US" sz="6000" b="1" dirty="0" err="1"/>
              <a:t>neanderthalensis</a:t>
            </a:r>
            <a:r>
              <a:rPr lang="en-US" sz="6000" b="1" dirty="0"/>
              <a:t> p. 772</a:t>
            </a:r>
          </a:p>
        </p:txBody>
      </p:sp>
    </p:spTree>
    <p:extLst>
      <p:ext uri="{BB962C8B-B14F-4D97-AF65-F5344CB8AC3E}">
        <p14:creationId xmlns:p14="http://schemas.microsoft.com/office/powerpoint/2010/main" val="420183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82" y="510363"/>
            <a:ext cx="11174818" cy="30728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Lived as early as 200,000 years ago in Europe &amp; West Asia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Used stone tools and fire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Hunters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Formed complex social groups, social rituals</a:t>
            </a:r>
          </a:p>
        </p:txBody>
      </p:sp>
      <p:pic>
        <p:nvPicPr>
          <p:cNvPr id="3074" name="Picture 2" descr="https://i.ytimg.com/vi/nzG5twDsOK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7" y="3583172"/>
            <a:ext cx="5537187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-2.web.britannica.com/eb-media/83/77983-004-EA7EC442.jpg.pagespeed.ce.MfaQaUtL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63" y="3526382"/>
            <a:ext cx="2915166" cy="33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744" y="3583172"/>
            <a:ext cx="3402419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9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Modern Homo sapiens p. 772</a:t>
            </a:r>
          </a:p>
        </p:txBody>
      </p:sp>
    </p:spTree>
    <p:extLst>
      <p:ext uri="{BB962C8B-B14F-4D97-AF65-F5344CB8AC3E}">
        <p14:creationId xmlns:p14="http://schemas.microsoft.com/office/powerpoint/2010/main" val="40777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DIRECTIONS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Fold a legal-size paper hotdog style</a:t>
            </a:r>
          </a:p>
          <a:p>
            <a:r>
              <a:rPr lang="en-US" sz="3600" b="1" dirty="0" smtClean="0"/>
              <a:t>Fold it hamburger style 3 times – you need 8 total sections</a:t>
            </a:r>
          </a:p>
          <a:p>
            <a:r>
              <a:rPr lang="en-US" sz="3600" b="1" dirty="0" smtClean="0"/>
              <a:t>Cut on only one side of the folds to have 8 flaps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8910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84" y="350875"/>
            <a:ext cx="10707690" cy="28814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100,000 years ago arrived in the Middle East from Africa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50,000 years ago fossils were found near more sophisticated tools with stone blades and cave paintings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0" name="Picture 4" descr="http://www.bradshawfoundation.com/origins/skulls/sapiens_neanderthal_compari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3148934"/>
            <a:ext cx="5750442" cy="36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2-2.timeinc.net/people/i/2015/red-carpet/grammys/backstage-lessons/taylor-swift-2-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68" y="3921494"/>
            <a:ext cx="2330655" cy="17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lusbits.mx/wp-content/uploads/2014/03/selfie-osc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07" y="3148934"/>
            <a:ext cx="4345967" cy="28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3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DIRECTIONS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For each flap, create a picture or use your book to illustrate each concept flap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956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Timeline of Hominid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Find a partner</a:t>
            </a:r>
          </a:p>
          <a:p>
            <a:r>
              <a:rPr lang="en-US" sz="3600" b="1" dirty="0" smtClean="0"/>
              <a:t>Complete a labeled timeline of hominid evolution that shows when important species lived and characteristics that accompanied them</a:t>
            </a:r>
          </a:p>
          <a:p>
            <a:r>
              <a:rPr lang="en-US" sz="3600" b="1" dirty="0" smtClean="0"/>
              <a:t>Begin with 65-56 million years ago</a:t>
            </a:r>
          </a:p>
          <a:p>
            <a:r>
              <a:rPr lang="en-US" sz="3600" b="1" dirty="0" smtClean="0"/>
              <a:t>End with modern humans in 2016</a:t>
            </a:r>
          </a:p>
        </p:txBody>
      </p:sp>
    </p:spTree>
    <p:extLst>
      <p:ext uri="{BB962C8B-B14F-4D97-AF65-F5344CB8AC3E}">
        <p14:creationId xmlns:p14="http://schemas.microsoft.com/office/powerpoint/2010/main" val="307796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DIRECTIONS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On the side that is NOT cut, turn horizontally</a:t>
            </a:r>
          </a:p>
          <a:p>
            <a:r>
              <a:rPr lang="en-US" sz="3600" b="1" dirty="0" smtClean="0"/>
              <a:t>Label this side: </a:t>
            </a:r>
            <a:r>
              <a:rPr lang="en-US" sz="3600" b="1" u="sng" dirty="0" smtClean="0"/>
              <a:t>Timeline of Hominid Evolution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306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0731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DIRECTIONS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786810"/>
            <a:ext cx="10018713" cy="5762845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Label the 8 cut tabs: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Standard p. 765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Shared Primate Characteristics p. 765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Major Primate Groups p. 766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Adaptations to Walk Upright p. 767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Other Adaptations &amp; Comparisons p. 767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The Genus </a:t>
            </a:r>
            <a:r>
              <a:rPr lang="en-US" sz="3200" b="1" u="sng" dirty="0" smtClean="0"/>
              <a:t>Homo</a:t>
            </a:r>
            <a:r>
              <a:rPr lang="en-US" sz="3200" b="1" dirty="0" smtClean="0"/>
              <a:t> p. 770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u="sng" dirty="0" smtClean="0"/>
              <a:t>Homo </a:t>
            </a:r>
            <a:r>
              <a:rPr lang="en-US" sz="3200" b="1" u="sng" dirty="0" err="1" smtClean="0"/>
              <a:t>neanderthalensis</a:t>
            </a:r>
            <a:r>
              <a:rPr lang="en-US" sz="3200" b="1" dirty="0" smtClean="0"/>
              <a:t> p. 772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/>
              <a:t>Modern </a:t>
            </a:r>
            <a:r>
              <a:rPr lang="en-US" sz="3200" b="1" u="sng" dirty="0" smtClean="0"/>
              <a:t>Homo sapiens</a:t>
            </a:r>
            <a:r>
              <a:rPr lang="en-US" sz="3200" b="1" dirty="0" smtClean="0"/>
              <a:t> p. 772</a:t>
            </a:r>
          </a:p>
        </p:txBody>
      </p:sp>
    </p:spTree>
    <p:extLst>
      <p:ext uri="{BB962C8B-B14F-4D97-AF65-F5344CB8AC3E}">
        <p14:creationId xmlns:p14="http://schemas.microsoft.com/office/powerpoint/2010/main" val="216960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/>
          </a:bodyPr>
          <a:lstStyle/>
          <a:p>
            <a:pPr marL="457200" lvl="1" algn="ctr"/>
            <a:r>
              <a:rPr lang="en-US" sz="6000" b="1" dirty="0"/>
              <a:t>Standard p. 765</a:t>
            </a:r>
          </a:p>
        </p:txBody>
      </p:sp>
    </p:spTree>
    <p:extLst>
      <p:ext uri="{BB962C8B-B14F-4D97-AF65-F5344CB8AC3E}">
        <p14:creationId xmlns:p14="http://schemas.microsoft.com/office/powerpoint/2010/main" val="15995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0" y="3798871"/>
            <a:ext cx="5940057" cy="30591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738" y="0"/>
            <a:ext cx="10018713" cy="4253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marL="0" indent="0" algn="ctr">
              <a:buNone/>
            </a:pPr>
            <a:endParaRPr lang="en-US" sz="3600" b="1" i="1" dirty="0" smtClean="0"/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Identify basic trends in hominid evolution from early ancestors 6 million years ago to modern humans, including brain size, jaw size, language, and manufacture of tools.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Shared Primate Characteristics p. 765</a:t>
            </a:r>
          </a:p>
        </p:txBody>
      </p:sp>
    </p:spTree>
    <p:extLst>
      <p:ext uri="{BB962C8B-B14F-4D97-AF65-F5344CB8AC3E}">
        <p14:creationId xmlns:p14="http://schemas.microsoft.com/office/powerpoint/2010/main" val="4147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8223"/>
            <a:ext cx="10424155" cy="45401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(Write the purple only on the inside of the flap)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Primates are mammals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Long fingers &amp; toes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Nails, NOT claws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Arms rotate at shoulders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Clavicle (collar bone)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Binocular vision (use both eyes to see)</a:t>
            </a:r>
          </a:p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Well developed cerebrum (front part of brain)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https://i1.wp.com/www.handresearch.com/news/pictures/comparison-primate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8" y="4622303"/>
            <a:ext cx="5135378" cy="2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8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1" y="2301949"/>
            <a:ext cx="10018713" cy="1752599"/>
          </a:xfrm>
        </p:spPr>
        <p:txBody>
          <a:bodyPr>
            <a:normAutofit fontScale="90000"/>
          </a:bodyPr>
          <a:lstStyle/>
          <a:p>
            <a:pPr marL="457200" lvl="1" algn="ctr"/>
            <a:r>
              <a:rPr lang="en-US" sz="6000" b="1" dirty="0"/>
              <a:t>Major Primate Groups p. 766</a:t>
            </a:r>
          </a:p>
        </p:txBody>
      </p:sp>
    </p:spTree>
    <p:extLst>
      <p:ext uri="{BB962C8B-B14F-4D97-AF65-F5344CB8AC3E}">
        <p14:creationId xmlns:p14="http://schemas.microsoft.com/office/powerpoint/2010/main" val="190396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501</TotalTime>
  <Words>561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Corbel</vt:lpstr>
      <vt:lpstr>Parallax</vt:lpstr>
      <vt:lpstr>Unit 7: Hominid Evolution Timeline &amp; Foldable</vt:lpstr>
      <vt:lpstr>DIRECTIONS</vt:lpstr>
      <vt:lpstr>DIRECTIONS</vt:lpstr>
      <vt:lpstr>DIRECTIONS</vt:lpstr>
      <vt:lpstr>Standard p. 765</vt:lpstr>
      <vt:lpstr>PowerPoint Presentation</vt:lpstr>
      <vt:lpstr>Shared Primate Characteristics p. 765</vt:lpstr>
      <vt:lpstr>PowerPoint Presentation</vt:lpstr>
      <vt:lpstr>Major Primate Groups p. 766</vt:lpstr>
      <vt:lpstr>PowerPoint Presentation</vt:lpstr>
      <vt:lpstr>Adaptations to Walk Upright p. 767</vt:lpstr>
      <vt:lpstr>PowerPoint Presentation</vt:lpstr>
      <vt:lpstr>Other Adaptations &amp; Comparisons p. 767</vt:lpstr>
      <vt:lpstr>PowerPoint Presentation</vt:lpstr>
      <vt:lpstr>The Genus Homo p. 770</vt:lpstr>
      <vt:lpstr>PowerPoint Presentation</vt:lpstr>
      <vt:lpstr>Homo neanderthalensis p. 772</vt:lpstr>
      <vt:lpstr>PowerPoint Presentation</vt:lpstr>
      <vt:lpstr>Modern Homo sapiens p. 772</vt:lpstr>
      <vt:lpstr>PowerPoint Presentation</vt:lpstr>
      <vt:lpstr>DIRECTIONS</vt:lpstr>
      <vt:lpstr>Timeline of Hominid Evolution</vt:lpstr>
    </vt:vector>
  </TitlesOfParts>
  <Company>Polk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McCabe, Ashley</dc:creator>
  <cp:lastModifiedBy>McCabe, Ashley</cp:lastModifiedBy>
  <cp:revision>30</cp:revision>
  <cp:lastPrinted>2016-03-28T13:41:59Z</cp:lastPrinted>
  <dcterms:created xsi:type="dcterms:W3CDTF">2016-03-28T10:38:19Z</dcterms:created>
  <dcterms:modified xsi:type="dcterms:W3CDTF">2016-03-28T18:59:52Z</dcterms:modified>
</cp:coreProperties>
</file>