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4" r:id="rId5"/>
    <p:sldId id="263" r:id="rId6"/>
    <p:sldId id="265" r:id="rId7"/>
    <p:sldId id="260" r:id="rId8"/>
    <p:sldId id="261" r:id="rId9"/>
    <p:sldId id="266" r:id="rId10"/>
    <p:sldId id="267" r:id="rId11"/>
    <p:sldId id="259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8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B1D2861-9B07-4BF4-B07A-C404D78A2178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1C6E3833-10BA-4C55-84D1-D6E60A218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9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2861-9B07-4BF4-B07A-C404D78A2178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3833-10BA-4C55-84D1-D6E60A218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8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2861-9B07-4BF4-B07A-C404D78A2178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3833-10BA-4C55-84D1-D6E60A218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21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2861-9B07-4BF4-B07A-C404D78A2178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3833-10BA-4C55-84D1-D6E60A218D4C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0162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2861-9B07-4BF4-B07A-C404D78A2178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3833-10BA-4C55-84D1-D6E60A218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33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2861-9B07-4BF4-B07A-C404D78A2178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3833-10BA-4C55-84D1-D6E60A218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21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2861-9B07-4BF4-B07A-C404D78A2178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3833-10BA-4C55-84D1-D6E60A218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34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2861-9B07-4BF4-B07A-C404D78A2178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3833-10BA-4C55-84D1-D6E60A218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76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2861-9B07-4BF4-B07A-C404D78A2178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3833-10BA-4C55-84D1-D6E60A218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4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2861-9B07-4BF4-B07A-C404D78A2178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3833-10BA-4C55-84D1-D6E60A218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7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2861-9B07-4BF4-B07A-C404D78A2178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3833-10BA-4C55-84D1-D6E60A218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4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2861-9B07-4BF4-B07A-C404D78A2178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3833-10BA-4C55-84D1-D6E60A218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3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2861-9B07-4BF4-B07A-C404D78A2178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3833-10BA-4C55-84D1-D6E60A218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7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2861-9B07-4BF4-B07A-C404D78A2178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3833-10BA-4C55-84D1-D6E60A218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5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2861-9B07-4BF4-B07A-C404D78A2178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3833-10BA-4C55-84D1-D6E60A218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1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2861-9B07-4BF4-B07A-C404D78A2178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3833-10BA-4C55-84D1-D6E60A218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5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2861-9B07-4BF4-B07A-C404D78A2178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E3833-10BA-4C55-84D1-D6E60A218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D2861-9B07-4BF4-B07A-C404D78A2178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E3833-10BA-4C55-84D1-D6E60A218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64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NijmxsKGbc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lbh6024R1c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P0HT77OPYQ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0"/>
            <a:ext cx="8791575" cy="2047741"/>
          </a:xfrm>
        </p:spPr>
        <p:txBody>
          <a:bodyPr>
            <a:normAutofit/>
          </a:bodyPr>
          <a:lstStyle/>
          <a:p>
            <a:r>
              <a:rPr lang="en-US" sz="8800" b="1" dirty="0" smtClean="0"/>
              <a:t>Origin of Life</a:t>
            </a:r>
            <a:endParaRPr lang="en-US" sz="8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076" y="4915683"/>
            <a:ext cx="9264201" cy="165576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dirty="0" smtClean="0"/>
              <a:t>Ms. McCabe</a:t>
            </a:r>
          </a:p>
          <a:p>
            <a:pPr algn="r"/>
            <a:r>
              <a:rPr lang="en-US" dirty="0" smtClean="0"/>
              <a:t>Biology I/ Biology I Honors</a:t>
            </a:r>
          </a:p>
          <a:p>
            <a:pPr algn="r"/>
            <a:r>
              <a:rPr lang="en-US" dirty="0" smtClean="0"/>
              <a:t>2015-2016</a:t>
            </a:r>
          </a:p>
          <a:p>
            <a:pPr algn="l"/>
            <a:r>
              <a:rPr lang="en-US" dirty="0" smtClean="0"/>
              <a:t>Unit 7: Origin and Evolution of Living Things</a:t>
            </a:r>
            <a:endParaRPr lang="en-US" dirty="0"/>
          </a:p>
        </p:txBody>
      </p:sp>
      <p:pic>
        <p:nvPicPr>
          <p:cNvPr id="2050" name="Picture 2" descr="http://alma.mtk.nao.ac.jp/e/aboutalma/outline/images/pct_page06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133" y="2047741"/>
            <a:ext cx="5910374" cy="3121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3406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040" y="0"/>
            <a:ext cx="11062741" cy="147857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C000"/>
                </a:solidFill>
                <a:latin typeface="AR BLANCA" panose="02000000000000000000" pitchFamily="2" charset="0"/>
              </a:rPr>
              <a:t>How did we go from </a:t>
            </a:r>
            <a:r>
              <a:rPr lang="en-US" sz="4800" b="1" dirty="0" smtClean="0">
                <a:solidFill>
                  <a:srgbClr val="FF0000"/>
                </a:solidFill>
                <a:latin typeface="AR BLANCA" panose="02000000000000000000" pitchFamily="2" charset="0"/>
              </a:rPr>
              <a:t>here</a:t>
            </a:r>
            <a:r>
              <a:rPr lang="en-US" sz="4800" b="1" dirty="0" smtClean="0">
                <a:solidFill>
                  <a:srgbClr val="FFC000"/>
                </a:solidFill>
                <a:latin typeface="AR BLANCA" panose="02000000000000000000" pitchFamily="2" charset="0"/>
              </a:rPr>
              <a:t> to </a:t>
            </a:r>
            <a:r>
              <a:rPr lang="en-US" sz="4800" b="1" dirty="0" smtClean="0">
                <a:solidFill>
                  <a:srgbClr val="FFFF00"/>
                </a:solidFill>
                <a:latin typeface="AR BLANCA" panose="02000000000000000000" pitchFamily="2" charset="0"/>
              </a:rPr>
              <a:t>here</a:t>
            </a:r>
            <a:r>
              <a:rPr lang="en-US" sz="4800" b="1" dirty="0" smtClean="0">
                <a:solidFill>
                  <a:srgbClr val="FFC000"/>
                </a:solidFill>
                <a:latin typeface="AR BLANCA" panose="02000000000000000000" pitchFamily="2" charset="0"/>
              </a:rPr>
              <a:t>???</a:t>
            </a:r>
            <a:endParaRPr lang="en-US" sz="4800" b="1" dirty="0">
              <a:solidFill>
                <a:srgbClr val="FFC000"/>
              </a:solidFill>
              <a:latin typeface="AR BLANCA" panose="02000000000000000000" pitchFamily="2" charset="0"/>
            </a:endParaRPr>
          </a:p>
        </p:txBody>
      </p:sp>
      <p:pic>
        <p:nvPicPr>
          <p:cNvPr id="6146" name="Picture 2" descr="http://api.ning.com/files/4AYb**6Clg03F6XBVPwarYa0gfdUC*rk7bBZobOzIk6dUsS42r*ka0COpwR9ruYcbyGmv4Shvui2GkZYtbpaqWexLnT-lOVR/nov12spreadske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9" y="1046756"/>
            <a:ext cx="4771811" cy="5518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n5d.com/images/singing-plan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841" y="1289155"/>
            <a:ext cx="2290500" cy="2132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upload.wikimedia.org/wikipedia/commons/1/14/Animal_diversit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272" y="1321146"/>
            <a:ext cx="3250219" cy="5103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solarviews.com/raw/earth/bluemarblewes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677" y="1321146"/>
            <a:ext cx="2100889" cy="2100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all4desktop.com/data_images/original/4240416-peopl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490" y="3454026"/>
            <a:ext cx="3979145" cy="338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00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NNijmxsKGb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777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709" y="0"/>
            <a:ext cx="10257702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DO NOW - Map </a:t>
            </a:r>
            <a:r>
              <a:rPr lang="en-US" sz="5400" b="1" dirty="0" smtClean="0"/>
              <a:t>it Out:</a:t>
            </a:r>
            <a:br>
              <a:rPr lang="en-US" sz="5400" b="1" dirty="0" smtClean="0"/>
            </a:br>
            <a:r>
              <a:rPr lang="en-US" b="1" dirty="0" smtClean="0">
                <a:solidFill>
                  <a:srgbClr val="FFFF00"/>
                </a:solidFill>
              </a:rPr>
              <a:t>(Read pages </a:t>
            </a:r>
            <a:r>
              <a:rPr lang="en-US" b="1" dirty="0" smtClean="0">
                <a:solidFill>
                  <a:srgbClr val="FFFF00"/>
                </a:solidFill>
              </a:rPr>
              <a:t>553-563, USE 2 LEGAL-SIZE PAGES - TAPED)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9" y="1311143"/>
            <a:ext cx="11449319" cy="523132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3200" b="1" i="1" dirty="0" smtClean="0"/>
              <a:t>Individually</a:t>
            </a:r>
            <a:r>
              <a:rPr lang="en-US" sz="3200" b="1" dirty="0" smtClean="0"/>
              <a:t>, construct a flowchart that shows what scientists hypothesize are the major steps from the origin of Earth (the “early Earth”) to the appearance of eukaryotic cells.</a:t>
            </a:r>
          </a:p>
          <a:p>
            <a:pPr marL="457200" indent="-457200">
              <a:buAutoNum type="arabicPeriod"/>
            </a:pPr>
            <a:r>
              <a:rPr lang="en-US" sz="3200" b="1" dirty="0" smtClean="0"/>
              <a:t>In your own words, define/describe the </a:t>
            </a:r>
            <a:r>
              <a:rPr lang="en-US" sz="3200" b="1" i="1" dirty="0" err="1" smtClean="0"/>
              <a:t>endosymbiotic</a:t>
            </a:r>
            <a:r>
              <a:rPr lang="en-US" sz="3200" b="1" i="1" dirty="0" smtClean="0"/>
              <a:t> theory.</a:t>
            </a:r>
          </a:p>
          <a:p>
            <a:pPr marL="457200" indent="-457200">
              <a:buAutoNum type="arabicPeriod"/>
            </a:pPr>
            <a:r>
              <a:rPr lang="en-US" sz="3200" b="1" dirty="0" smtClean="0"/>
              <a:t>Summarize the Miller &amp; Urey experiment in your own words. You may sketch the apparatus to aid you in your explanation.</a:t>
            </a:r>
          </a:p>
          <a:p>
            <a:pPr marL="457200" indent="-457200">
              <a:buAutoNum type="arabicPeriod"/>
            </a:pPr>
            <a:r>
              <a:rPr lang="en-US" sz="3200" b="1" dirty="0" smtClean="0"/>
              <a:t>Turn in when complete!!!</a:t>
            </a:r>
          </a:p>
        </p:txBody>
      </p:sp>
      <p:pic>
        <p:nvPicPr>
          <p:cNvPr id="3078" name="Picture 6" descr="http://alma.mtk.nao.ac.jp/e/aboutalma/outline/images/pct_page06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837" y="5081770"/>
            <a:ext cx="4056845" cy="1679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59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387" y="-60859"/>
            <a:ext cx="10018200" cy="147857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C000"/>
                </a:solidFill>
              </a:rPr>
              <a:t>Standards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486" y="952117"/>
            <a:ext cx="8327023" cy="6057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SC.912.L.15.8</a:t>
            </a:r>
          </a:p>
          <a:p>
            <a:pPr marL="0" indent="0">
              <a:buNone/>
            </a:pPr>
            <a:r>
              <a:rPr lang="en-US" sz="3600" b="1" i="1" dirty="0" smtClean="0"/>
              <a:t>Describe </a:t>
            </a:r>
            <a:r>
              <a:rPr lang="en-US" sz="3600" dirty="0" smtClean="0"/>
              <a:t>the scientific explanations of the origin of life on Earth.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 smtClean="0"/>
              <a:t>SC.912.L14.5 (Honors)</a:t>
            </a:r>
          </a:p>
          <a:p>
            <a:pPr marL="0" indent="0">
              <a:buNone/>
            </a:pPr>
            <a:r>
              <a:rPr lang="en-US" sz="3600" b="1" i="1" dirty="0" smtClean="0"/>
              <a:t>Explain</a:t>
            </a:r>
            <a:r>
              <a:rPr lang="en-US" sz="3600" dirty="0" smtClean="0"/>
              <a:t> the evidence supporting the scientific theory of the origin eukaryotic cells (endosymbiosis).</a:t>
            </a:r>
            <a:endParaRPr lang="en-US" sz="3600" dirty="0"/>
          </a:p>
        </p:txBody>
      </p:sp>
      <p:pic>
        <p:nvPicPr>
          <p:cNvPr id="3074" name="Picture 2" descr="http://www.southmountaincrossfit.com/wp-content/uploads/2013/09/go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838" y="90484"/>
            <a:ext cx="4668581" cy="676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11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C000"/>
                </a:solidFill>
              </a:rPr>
              <a:t>Lesson Guiding Questions</a:t>
            </a:r>
            <a:endParaRPr lang="en-US" sz="60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1135879"/>
            <a:ext cx="6831675" cy="5471397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3600" b="1" dirty="0" smtClean="0"/>
              <a:t>How did past experiments lead to the development of the scientific explanation for the origin of life?</a:t>
            </a:r>
          </a:p>
          <a:p>
            <a:pPr marL="457200" indent="-457200">
              <a:buAutoNum type="arabicPeriod"/>
            </a:pPr>
            <a:endParaRPr lang="en-US" sz="3600" b="1" dirty="0" smtClean="0"/>
          </a:p>
          <a:p>
            <a:pPr marL="457200" indent="-457200">
              <a:buAutoNum type="arabicPeriod"/>
            </a:pPr>
            <a:r>
              <a:rPr lang="en-US" sz="3600" b="1" dirty="0" smtClean="0"/>
              <a:t> </a:t>
            </a:r>
            <a:r>
              <a:rPr lang="en-US" sz="3600" b="1" i="1" dirty="0" smtClean="0"/>
              <a:t>(Honors) </a:t>
            </a:r>
            <a:r>
              <a:rPr lang="en-US" sz="3600" b="1" dirty="0" smtClean="0"/>
              <a:t>How did eukaryotic cells originate?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827" y="1478570"/>
            <a:ext cx="3978891" cy="2875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s://imgflip.com/s/meme/Question-Rage-F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544" y="4696943"/>
            <a:ext cx="2277909" cy="170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67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438" y="441535"/>
            <a:ext cx="5421619" cy="5590553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FFC000"/>
                </a:solidFill>
              </a:rPr>
              <a:t>Does life </a:t>
            </a:r>
            <a:r>
              <a:rPr lang="en-US" sz="8000" b="1" i="1" dirty="0" smtClean="0">
                <a:solidFill>
                  <a:srgbClr val="FFC000"/>
                </a:solidFill>
              </a:rPr>
              <a:t>suddenly </a:t>
            </a:r>
            <a:r>
              <a:rPr lang="en-US" sz="8000" b="1" dirty="0" smtClean="0">
                <a:solidFill>
                  <a:srgbClr val="FFC000"/>
                </a:solidFill>
              </a:rPr>
              <a:t>appear?</a:t>
            </a:r>
            <a:endParaRPr lang="en-US" sz="8000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http://s3.amazonaws.com/s3.timetoast.com/public/uploads/photos/6948196/Spontaneous-generation.gif?14397922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95" y="1832487"/>
            <a:ext cx="60960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22195" y="1076632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Spontaneous Generation</a:t>
            </a:r>
            <a:endParaRPr lang="en-US" sz="4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65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10268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How did we get the complexity of Life?</a:t>
            </a:r>
            <a:endParaRPr lang="en-US" sz="4000" b="1" dirty="0"/>
          </a:p>
        </p:txBody>
      </p:sp>
      <p:pic>
        <p:nvPicPr>
          <p:cNvPr id="4" name="Dlbh6024R1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1668" y="1398449"/>
            <a:ext cx="11642502" cy="5459551"/>
          </a:xfrm>
          <a:prstGeom prst="rect">
            <a:avLst/>
          </a:prstGeom>
          <a:ln w="63500" cap="sq">
            <a:solidFill>
              <a:srgbClr val="FFFFFF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contourW="6350">
            <a:contourClr>
              <a:srgbClr val="00000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95459" y="690563"/>
            <a:ext cx="10187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C000"/>
                </a:solidFill>
              </a:rPr>
              <a:t>Spontaneous Generation perhaps?</a:t>
            </a:r>
            <a:endParaRPr lang="en-US" sz="40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6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903" y="603770"/>
            <a:ext cx="10767192" cy="147857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AR BLANCA" panose="02000000000000000000" pitchFamily="2" charset="0"/>
              </a:rPr>
              <a:t>Life had to start somewhere… </a:t>
            </a:r>
            <a:br>
              <a:rPr lang="en-US" sz="5400" b="1" dirty="0" smtClean="0">
                <a:solidFill>
                  <a:srgbClr val="002060"/>
                </a:solidFill>
                <a:latin typeface="AR BLANCA" panose="02000000000000000000" pitchFamily="2" charset="0"/>
              </a:rPr>
            </a:br>
            <a:r>
              <a:rPr lang="en-US" sz="5400" b="1" dirty="0" smtClean="0">
                <a:solidFill>
                  <a:srgbClr val="FFC000"/>
                </a:solidFill>
                <a:latin typeface="AR BLANCA" panose="02000000000000000000" pitchFamily="2" charset="0"/>
              </a:rPr>
              <a:t>but where</a:t>
            </a:r>
            <a:r>
              <a:rPr lang="en-US" sz="5400" b="1" dirty="0" smtClean="0">
                <a:solidFill>
                  <a:srgbClr val="002060"/>
                </a:solidFill>
                <a:latin typeface="AR BLANCA" panose="02000000000000000000" pitchFamily="2" charset="0"/>
              </a:rPr>
              <a:t>?</a:t>
            </a:r>
            <a:endParaRPr lang="en-US" sz="5400" b="1" dirty="0">
              <a:solidFill>
                <a:srgbClr val="002060"/>
              </a:solidFill>
              <a:latin typeface="AR BLANCA" panose="02000000000000000000" pitchFamily="2" charset="0"/>
            </a:endParaRPr>
          </a:p>
        </p:txBody>
      </p:sp>
      <p:pic>
        <p:nvPicPr>
          <p:cNvPr id="4100" name="Picture 4" descr="http://alma.mtk.nao.ac.jp/e/aboutalma/outline/images/pct_page06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3" y="1946788"/>
            <a:ext cx="10589341" cy="4793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91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P0HT77OPY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</p:spTree>
    <p:extLst>
      <p:ext uri="{BB962C8B-B14F-4D97-AF65-F5344CB8AC3E}">
        <p14:creationId xmlns:p14="http://schemas.microsoft.com/office/powerpoint/2010/main" val="147861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09425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What do you think?</a:t>
            </a:r>
            <a:endParaRPr lang="en-US" sz="6000" b="1" dirty="0"/>
          </a:p>
        </p:txBody>
      </p:sp>
      <p:pic>
        <p:nvPicPr>
          <p:cNvPr id="1026" name="Picture 2" descr="http://new.coolclassroom.org/img/adventure/asp_c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787995"/>
            <a:ext cx="9728355" cy="431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68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676" y="0"/>
            <a:ext cx="7270955" cy="6857999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AR BLANCA" panose="02000000000000000000" pitchFamily="2" charset="0"/>
              </a:rPr>
              <a:t>Life</a:t>
            </a:r>
            <a:r>
              <a:rPr lang="en-US" sz="5400" b="1" dirty="0" smtClean="0">
                <a:latin typeface="AR BLANCA" panose="02000000000000000000" pitchFamily="2" charset="0"/>
              </a:rPr>
              <a:t> comes from pre-existing </a:t>
            </a:r>
            <a:r>
              <a:rPr lang="en-US" sz="5400" b="1" dirty="0" smtClean="0">
                <a:solidFill>
                  <a:srgbClr val="FFFF00"/>
                </a:solidFill>
                <a:latin typeface="AR BLANCA" panose="02000000000000000000" pitchFamily="2" charset="0"/>
              </a:rPr>
              <a:t>life</a:t>
            </a:r>
            <a:r>
              <a:rPr lang="en-US" sz="5400" b="1" dirty="0" smtClean="0">
                <a:latin typeface="AR BLANCA" panose="02000000000000000000" pitchFamily="2" charset="0"/>
              </a:rPr>
              <a:t>… but where did </a:t>
            </a:r>
            <a:r>
              <a:rPr lang="en-US" sz="5400" b="1" dirty="0" smtClean="0">
                <a:solidFill>
                  <a:srgbClr val="FFFF00"/>
                </a:solidFill>
                <a:latin typeface="AR BLANCA" panose="02000000000000000000" pitchFamily="2" charset="0"/>
              </a:rPr>
              <a:t>“life” </a:t>
            </a:r>
            <a:r>
              <a:rPr lang="en-US" sz="5400" b="1" dirty="0" smtClean="0">
                <a:latin typeface="AR BLANCA" panose="02000000000000000000" pitchFamily="2" charset="0"/>
              </a:rPr>
              <a:t>come from to begin with?... And how did Life forms become so </a:t>
            </a:r>
            <a:r>
              <a:rPr lang="en-US" sz="5400" b="1" dirty="0" smtClean="0">
                <a:solidFill>
                  <a:srgbClr val="FF0000"/>
                </a:solidFill>
                <a:latin typeface="AR BLANCA" panose="02000000000000000000" pitchFamily="2" charset="0"/>
              </a:rPr>
              <a:t>complex</a:t>
            </a:r>
            <a:r>
              <a:rPr lang="en-US" sz="5400" b="1" dirty="0" smtClean="0">
                <a:latin typeface="AR BLANCA" panose="02000000000000000000" pitchFamily="2" charset="0"/>
              </a:rPr>
              <a:t>?</a:t>
            </a:r>
            <a:endParaRPr lang="en-US" sz="5400" b="1" dirty="0">
              <a:latin typeface="AR BLANCA" panose="02000000000000000000" pitchFamily="2" charset="0"/>
            </a:endParaRPr>
          </a:p>
        </p:txBody>
      </p:sp>
      <p:pic>
        <p:nvPicPr>
          <p:cNvPr id="5122" name="Picture 2" descr="http://img.gawkerassets.com/img/18l0uokyttdl3jpg/ku-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631" y="471948"/>
            <a:ext cx="3362634" cy="3554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0/05/Complexity_of_Life_(583454681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4631" y="4026309"/>
            <a:ext cx="3362634" cy="2698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1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241</TotalTime>
  <Words>230</Words>
  <Application>Microsoft Office PowerPoint</Application>
  <PresentationFormat>Widescreen</PresentationFormat>
  <Paragraphs>28</Paragraphs>
  <Slides>12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 BLANCA</vt:lpstr>
      <vt:lpstr>Arial</vt:lpstr>
      <vt:lpstr>Comic Sans MS</vt:lpstr>
      <vt:lpstr>Trebuchet MS</vt:lpstr>
      <vt:lpstr>Tw Cen MT</vt:lpstr>
      <vt:lpstr>Circuit</vt:lpstr>
      <vt:lpstr>Origin of Life</vt:lpstr>
      <vt:lpstr>Standards </vt:lpstr>
      <vt:lpstr>Lesson Guiding Questions</vt:lpstr>
      <vt:lpstr>Does life suddenly appear?</vt:lpstr>
      <vt:lpstr>How did we get the complexity of Life?</vt:lpstr>
      <vt:lpstr>Life had to start somewhere…  but where?</vt:lpstr>
      <vt:lpstr>PowerPoint Presentation</vt:lpstr>
      <vt:lpstr>What do you think?</vt:lpstr>
      <vt:lpstr>Life comes from pre-existing life… but where did “life” come from to begin with?... And how did Life forms become so complex?</vt:lpstr>
      <vt:lpstr>How did we go from here to here???</vt:lpstr>
      <vt:lpstr>PowerPoint Presentation</vt:lpstr>
      <vt:lpstr>DO NOW - Map it Out: (Read pages 553-563, USE 2 LEGAL-SIZE PAGES - TAPED)</vt:lpstr>
    </vt:vector>
  </TitlesOfParts>
  <Company>Polk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 of Life</dc:title>
  <dc:creator>Thomas, Jasmine</dc:creator>
  <cp:lastModifiedBy>McCabe, Ashley</cp:lastModifiedBy>
  <cp:revision>21</cp:revision>
  <dcterms:created xsi:type="dcterms:W3CDTF">2016-02-22T04:07:19Z</dcterms:created>
  <dcterms:modified xsi:type="dcterms:W3CDTF">2016-02-24T13:14:33Z</dcterms:modified>
</cp:coreProperties>
</file>